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7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12/6/2017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12/6/2017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12/6/2017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Mojzesova postava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Stara zaveza Svetega pisma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8618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Uvod v eksegezo </a:t>
            </a:r>
            <a:r>
              <a:rPr lang="sl-SI" dirty="0" err="1" smtClean="0"/>
              <a:t>Peteroknižja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Pentatevh = </a:t>
            </a:r>
            <a:r>
              <a:rPr lang="sl-SI" dirty="0" err="1" smtClean="0"/>
              <a:t>pente</a:t>
            </a:r>
            <a:r>
              <a:rPr lang="sl-SI" dirty="0" smtClean="0"/>
              <a:t> – pet, </a:t>
            </a:r>
            <a:r>
              <a:rPr lang="sl-SI" dirty="0" err="1" smtClean="0"/>
              <a:t>teuchos</a:t>
            </a:r>
            <a:r>
              <a:rPr lang="sl-SI" dirty="0" smtClean="0"/>
              <a:t> – orodje, naprava, posodica</a:t>
            </a:r>
          </a:p>
          <a:p>
            <a:pPr lvl="1"/>
            <a:r>
              <a:rPr lang="sl-SI" dirty="0" err="1" smtClean="0"/>
              <a:t>peteroknižje</a:t>
            </a:r>
            <a:r>
              <a:rPr lang="sl-SI" dirty="0" smtClean="0"/>
              <a:t> = pet zvitkov</a:t>
            </a:r>
          </a:p>
          <a:p>
            <a:pPr lvl="1"/>
            <a:r>
              <a:rPr lang="sl-SI" dirty="0" smtClean="0"/>
              <a:t>nezaključena literarna enota:</a:t>
            </a:r>
          </a:p>
          <a:p>
            <a:pPr lvl="2"/>
            <a:r>
              <a:rPr lang="sl-SI" dirty="0" err="1" smtClean="0"/>
              <a:t>Tetratevh</a:t>
            </a:r>
            <a:r>
              <a:rPr lang="sl-SI" dirty="0" smtClean="0"/>
              <a:t> – štirje zvitki (1 </a:t>
            </a:r>
            <a:r>
              <a:rPr lang="sl-SI" dirty="0" err="1" smtClean="0"/>
              <a:t>Mz</a:t>
            </a:r>
            <a:r>
              <a:rPr lang="sl-SI" dirty="0" smtClean="0"/>
              <a:t> – 4 </a:t>
            </a:r>
            <a:r>
              <a:rPr lang="sl-SI" dirty="0" err="1" smtClean="0"/>
              <a:t>Mz</a:t>
            </a:r>
            <a:r>
              <a:rPr lang="sl-SI" dirty="0" smtClean="0"/>
              <a:t>)</a:t>
            </a:r>
          </a:p>
          <a:p>
            <a:pPr lvl="2"/>
            <a:r>
              <a:rPr lang="sl-SI" dirty="0" err="1" smtClean="0"/>
              <a:t>Hesatevh</a:t>
            </a:r>
            <a:r>
              <a:rPr lang="sl-SI" dirty="0" smtClean="0"/>
              <a:t> – šest zvitkov (1 </a:t>
            </a:r>
            <a:r>
              <a:rPr lang="sl-SI" dirty="0" err="1" smtClean="0"/>
              <a:t>Mz</a:t>
            </a:r>
            <a:r>
              <a:rPr lang="sl-SI" dirty="0" smtClean="0"/>
              <a:t> – </a:t>
            </a:r>
            <a:r>
              <a:rPr lang="sl-SI" dirty="0" err="1" smtClean="0"/>
              <a:t>Joz</a:t>
            </a:r>
            <a:r>
              <a:rPr lang="sl-SI" dirty="0" smtClean="0"/>
              <a:t>)</a:t>
            </a:r>
          </a:p>
          <a:p>
            <a:pPr lvl="2"/>
            <a:r>
              <a:rPr lang="sl-SI" dirty="0" err="1" smtClean="0"/>
              <a:t>Eneatevh</a:t>
            </a:r>
            <a:r>
              <a:rPr lang="sl-SI" dirty="0" smtClean="0"/>
              <a:t> – devet zvitkov (1 </a:t>
            </a:r>
            <a:r>
              <a:rPr lang="sl-SI" dirty="0" err="1" smtClean="0"/>
              <a:t>Mz</a:t>
            </a:r>
            <a:r>
              <a:rPr lang="sl-SI" dirty="0" smtClean="0"/>
              <a:t> – 2 </a:t>
            </a:r>
            <a:r>
              <a:rPr lang="sl-SI" dirty="0" err="1" smtClean="0"/>
              <a:t>Kr</a:t>
            </a:r>
            <a:r>
              <a:rPr lang="sl-SI" dirty="0" smtClean="0"/>
              <a:t>)</a:t>
            </a:r>
          </a:p>
          <a:p>
            <a:r>
              <a:rPr lang="sl-SI" dirty="0" smtClean="0"/>
              <a:t>Različna poimenovanja:</a:t>
            </a:r>
          </a:p>
          <a:p>
            <a:pPr lvl="1"/>
            <a:r>
              <a:rPr lang="sl-SI" dirty="0" smtClean="0"/>
              <a:t>1 </a:t>
            </a:r>
            <a:r>
              <a:rPr lang="sl-SI" dirty="0" err="1" smtClean="0"/>
              <a:t>Mz</a:t>
            </a:r>
            <a:r>
              <a:rPr lang="sl-SI" dirty="0" smtClean="0"/>
              <a:t> – Geneza (</a:t>
            </a:r>
            <a:r>
              <a:rPr lang="sl-SI" dirty="0" err="1" smtClean="0"/>
              <a:t>bӗrē'šît</a:t>
            </a:r>
            <a:r>
              <a:rPr lang="sl-SI" dirty="0" smtClean="0"/>
              <a:t>)</a:t>
            </a:r>
          </a:p>
          <a:p>
            <a:pPr lvl="1"/>
            <a:r>
              <a:rPr lang="sl-SI" dirty="0" smtClean="0"/>
              <a:t>2 </a:t>
            </a:r>
            <a:r>
              <a:rPr lang="sl-SI" dirty="0" err="1" smtClean="0"/>
              <a:t>Mz</a:t>
            </a:r>
            <a:r>
              <a:rPr lang="sl-SI" dirty="0" smtClean="0"/>
              <a:t> – </a:t>
            </a:r>
            <a:r>
              <a:rPr lang="sl-SI" dirty="0"/>
              <a:t>Eksodus (š</a:t>
            </a:r>
            <a:r>
              <a:rPr lang="az-Cyrl-AZ" dirty="0"/>
              <a:t>ӗ</a:t>
            </a:r>
            <a:r>
              <a:rPr lang="sl-SI" dirty="0" err="1"/>
              <a:t>môt</a:t>
            </a:r>
            <a:r>
              <a:rPr lang="sl-SI" dirty="0"/>
              <a:t>)</a:t>
            </a:r>
            <a:endParaRPr lang="sl-SI" dirty="0" smtClean="0"/>
          </a:p>
          <a:p>
            <a:pPr lvl="1"/>
            <a:r>
              <a:rPr lang="sl-SI" dirty="0" smtClean="0"/>
              <a:t>3 </a:t>
            </a:r>
            <a:r>
              <a:rPr lang="sl-SI" dirty="0" err="1" smtClean="0"/>
              <a:t>Mz</a:t>
            </a:r>
            <a:r>
              <a:rPr lang="sl-SI" dirty="0" smtClean="0"/>
              <a:t> – </a:t>
            </a:r>
            <a:r>
              <a:rPr lang="sl-SI" dirty="0" err="1" smtClean="0"/>
              <a:t>Levitik</a:t>
            </a:r>
            <a:r>
              <a:rPr lang="sl-SI" dirty="0" smtClean="0"/>
              <a:t> </a:t>
            </a:r>
            <a:r>
              <a:rPr lang="sl-SI" dirty="0"/>
              <a:t>(</a:t>
            </a:r>
            <a:r>
              <a:rPr lang="sl-SI" dirty="0" err="1" smtClean="0"/>
              <a:t>wayyigrā</a:t>
            </a:r>
            <a:r>
              <a:rPr lang="sl-SI" dirty="0" smtClean="0"/>
              <a:t>')</a:t>
            </a:r>
          </a:p>
          <a:p>
            <a:pPr lvl="1"/>
            <a:r>
              <a:rPr lang="sl-SI" dirty="0" smtClean="0"/>
              <a:t>4 </a:t>
            </a:r>
            <a:r>
              <a:rPr lang="sl-SI" dirty="0" err="1" smtClean="0"/>
              <a:t>Mz</a:t>
            </a:r>
            <a:r>
              <a:rPr lang="sl-SI" dirty="0" smtClean="0"/>
              <a:t> – Numeri (</a:t>
            </a:r>
            <a:r>
              <a:rPr lang="sl-SI" dirty="0" err="1" smtClean="0"/>
              <a:t>bӗmidbar</a:t>
            </a:r>
            <a:r>
              <a:rPr lang="sl-SI" dirty="0"/>
              <a:t>)</a:t>
            </a:r>
            <a:endParaRPr lang="sl-SI" dirty="0" smtClean="0"/>
          </a:p>
          <a:p>
            <a:pPr lvl="1"/>
            <a:r>
              <a:rPr lang="sl-SI" dirty="0" smtClean="0"/>
              <a:t>5 </a:t>
            </a:r>
            <a:r>
              <a:rPr lang="sl-SI" dirty="0" err="1" smtClean="0"/>
              <a:t>Mz</a:t>
            </a:r>
            <a:r>
              <a:rPr lang="sl-SI" dirty="0" smtClean="0"/>
              <a:t> – </a:t>
            </a:r>
            <a:r>
              <a:rPr lang="sl-SI" dirty="0" err="1" smtClean="0"/>
              <a:t>Devteronomij</a:t>
            </a:r>
            <a:r>
              <a:rPr lang="sl-SI" dirty="0"/>
              <a:t> (d</a:t>
            </a:r>
            <a:r>
              <a:rPr lang="az-Cyrl-AZ" dirty="0"/>
              <a:t>ӗ</a:t>
            </a:r>
            <a:r>
              <a:rPr lang="sl-SI" dirty="0" err="1"/>
              <a:t>barîm</a:t>
            </a:r>
            <a:r>
              <a:rPr lang="sl-SI" dirty="0"/>
              <a:t>)</a:t>
            </a:r>
            <a:endParaRPr lang="sl-SI" dirty="0" smtClean="0"/>
          </a:p>
          <a:p>
            <a:pPr lvl="1"/>
            <a:endParaRPr lang="sl-SI" dirty="0" smtClean="0"/>
          </a:p>
          <a:p>
            <a:pPr lvl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34245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967" y="173255"/>
            <a:ext cx="8668191" cy="789272"/>
          </a:xfrm>
        </p:spPr>
        <p:txBody>
          <a:bodyPr/>
          <a:lstStyle/>
          <a:p>
            <a:r>
              <a:rPr lang="sl-SI" dirty="0" smtClean="0"/>
              <a:t>Uvod v eksegezo </a:t>
            </a:r>
            <a:r>
              <a:rPr lang="sl-SI" dirty="0" err="1" smtClean="0"/>
              <a:t>Peteroknižja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967" y="1219200"/>
            <a:ext cx="10274969" cy="5317958"/>
          </a:xfrm>
        </p:spPr>
        <p:txBody>
          <a:bodyPr>
            <a:normAutofit/>
          </a:bodyPr>
          <a:lstStyle/>
          <a:p>
            <a:r>
              <a:rPr lang="sl-SI" dirty="0" smtClean="0"/>
              <a:t>Cerkveni očetje:</a:t>
            </a:r>
          </a:p>
          <a:p>
            <a:pPr lvl="1"/>
            <a:r>
              <a:rPr lang="sl-SI" dirty="0" smtClean="0"/>
              <a:t>Postava</a:t>
            </a:r>
          </a:p>
          <a:p>
            <a:pPr lvl="1"/>
            <a:r>
              <a:rPr lang="sl-SI" dirty="0" smtClean="0"/>
              <a:t>Mojzesova postava</a:t>
            </a:r>
          </a:p>
          <a:p>
            <a:pPr lvl="1"/>
            <a:r>
              <a:rPr lang="sl-SI" dirty="0" smtClean="0"/>
              <a:t>Prvih pet knjig ločijo od Prerokov</a:t>
            </a:r>
          </a:p>
          <a:p>
            <a:pPr lvl="2"/>
            <a:r>
              <a:rPr lang="sl-SI" dirty="0" smtClean="0"/>
              <a:t>Ne </a:t>
            </a:r>
            <a:r>
              <a:rPr lang="sl-SI" dirty="0"/>
              <a:t>mislite, da sem prišel </a:t>
            </a:r>
            <a:r>
              <a:rPr lang="sl-SI" dirty="0" smtClean="0"/>
              <a:t>razvezat postavo </a:t>
            </a:r>
            <a:r>
              <a:rPr lang="sl-SI" dirty="0"/>
              <a:t>ali preroke; ne razvezat, temveč </a:t>
            </a:r>
            <a:r>
              <a:rPr lang="sl-SI" dirty="0" smtClean="0"/>
              <a:t>dopolnit sem </a:t>
            </a:r>
            <a:r>
              <a:rPr lang="sl-SI" dirty="0"/>
              <a:t>jih </a:t>
            </a:r>
            <a:r>
              <a:rPr lang="sl-SI" dirty="0" smtClean="0"/>
              <a:t>prišel (</a:t>
            </a:r>
            <a:r>
              <a:rPr lang="sl-SI" dirty="0" err="1" smtClean="0"/>
              <a:t>Mt</a:t>
            </a:r>
            <a:r>
              <a:rPr lang="sl-SI" dirty="0" smtClean="0"/>
              <a:t> 5,17).</a:t>
            </a:r>
          </a:p>
          <a:p>
            <a:pPr lvl="2"/>
            <a:r>
              <a:rPr lang="sv-SE" dirty="0"/>
              <a:t>Tako torej vse, kar hočete, da bi ljudje storili vam, tudi vi storite njim! To je namreč postava in </a:t>
            </a:r>
            <a:r>
              <a:rPr lang="sv-SE" dirty="0" smtClean="0"/>
              <a:t>preroki</a:t>
            </a:r>
            <a:r>
              <a:rPr lang="sl-SI" dirty="0" smtClean="0"/>
              <a:t> (</a:t>
            </a:r>
            <a:r>
              <a:rPr lang="sl-SI" dirty="0" err="1" smtClean="0"/>
              <a:t>Mt</a:t>
            </a:r>
            <a:r>
              <a:rPr lang="sl-SI" dirty="0" smtClean="0"/>
              <a:t> 7,12).</a:t>
            </a:r>
          </a:p>
          <a:p>
            <a:pPr lvl="2"/>
            <a:r>
              <a:rPr lang="it-IT" dirty="0" err="1"/>
              <a:t>Vsi</a:t>
            </a:r>
            <a:r>
              <a:rPr lang="it-IT" dirty="0"/>
              <a:t> </a:t>
            </a:r>
            <a:r>
              <a:rPr lang="it-IT" dirty="0" err="1"/>
              <a:t>preroki</a:t>
            </a:r>
            <a:r>
              <a:rPr lang="it-IT" dirty="0"/>
              <a:t> in postava so </a:t>
            </a:r>
            <a:r>
              <a:rPr lang="it-IT" dirty="0" err="1"/>
              <a:t>prerokovali</a:t>
            </a:r>
            <a:r>
              <a:rPr lang="it-IT" dirty="0"/>
              <a:t> do </a:t>
            </a:r>
            <a:r>
              <a:rPr lang="it-IT" dirty="0" err="1" smtClean="0"/>
              <a:t>Janeza</a:t>
            </a:r>
            <a:r>
              <a:rPr lang="sl-SI" dirty="0" smtClean="0"/>
              <a:t> (</a:t>
            </a:r>
            <a:r>
              <a:rPr lang="sl-SI" dirty="0" err="1" smtClean="0"/>
              <a:t>Mt</a:t>
            </a:r>
            <a:r>
              <a:rPr lang="sl-SI" dirty="0" smtClean="0"/>
              <a:t> 11,13).</a:t>
            </a:r>
          </a:p>
          <a:p>
            <a:pPr lvl="2"/>
            <a:r>
              <a:rPr lang="sl-SI" dirty="0"/>
              <a:t>Na teh dveh zapovedih stoji vsa postava in </a:t>
            </a:r>
            <a:r>
              <a:rPr lang="sl-SI" dirty="0" smtClean="0"/>
              <a:t>preroki (</a:t>
            </a:r>
            <a:r>
              <a:rPr lang="sl-SI" dirty="0" err="1" smtClean="0"/>
              <a:t>Mt</a:t>
            </a:r>
            <a:r>
              <a:rPr lang="sl-SI" dirty="0" smtClean="0"/>
              <a:t> 22,40).</a:t>
            </a:r>
          </a:p>
          <a:p>
            <a:pPr lvl="2"/>
            <a:r>
              <a:rPr lang="sl-SI" dirty="0" err="1"/>
              <a:t>Lk</a:t>
            </a:r>
            <a:r>
              <a:rPr lang="sl-SI" dirty="0"/>
              <a:t> 1,16; prim. 24,27 – Mojzes in Postava; 24,44 - v Mojzesovi postavi, prerokih in psalmih; </a:t>
            </a:r>
            <a:r>
              <a:rPr lang="sl-SI" dirty="0" err="1"/>
              <a:t>Apd</a:t>
            </a:r>
            <a:r>
              <a:rPr lang="sl-SI" dirty="0"/>
              <a:t> 13,15; 24,14; 28,23; Rim 3,21</a:t>
            </a:r>
            <a:endParaRPr lang="sl-SI" dirty="0" smtClean="0"/>
          </a:p>
          <a:p>
            <a:r>
              <a:rPr lang="sl-SI" dirty="0"/>
              <a:t>Druga stara besedila prav tako omenjajo </a:t>
            </a:r>
            <a:r>
              <a:rPr lang="sl-SI" i="1" dirty="0"/>
              <a:t>pet knjig</a:t>
            </a:r>
            <a:r>
              <a:rPr lang="sl-SI" dirty="0"/>
              <a:t> postave</a:t>
            </a:r>
            <a:r>
              <a:rPr lang="sl-SI" dirty="0" smtClean="0"/>
              <a:t>.</a:t>
            </a:r>
          </a:p>
          <a:p>
            <a:r>
              <a:rPr lang="sl-SI" dirty="0" smtClean="0"/>
              <a:t>Prvo sklicevanje </a:t>
            </a:r>
            <a:r>
              <a:rPr lang="sl-SI" dirty="0" smtClean="0">
                <a:sym typeface="Wingdings" panose="05000000000000000000" pitchFamily="2" charset="2"/>
              </a:rPr>
              <a:t> </a:t>
            </a:r>
            <a:r>
              <a:rPr lang="sl-SI" dirty="0" err="1" smtClean="0">
                <a:sym typeface="Wingdings" panose="05000000000000000000" pitchFamily="2" charset="2"/>
              </a:rPr>
              <a:t>kumranski</a:t>
            </a:r>
            <a:r>
              <a:rPr lang="sl-SI" dirty="0" smtClean="0">
                <a:sym typeface="Wingdings" panose="05000000000000000000" pitchFamily="2" charset="2"/>
              </a:rPr>
              <a:t> spisi</a:t>
            </a:r>
          </a:p>
          <a:p>
            <a:r>
              <a:rPr lang="sl-SI" dirty="0" err="1" smtClean="0">
                <a:sym typeface="Wingdings" panose="05000000000000000000" pitchFamily="2" charset="2"/>
              </a:rPr>
              <a:t>Psalterij</a:t>
            </a:r>
            <a:r>
              <a:rPr lang="sl-SI" dirty="0" smtClean="0">
                <a:sym typeface="Wingdings" panose="05000000000000000000" pitchFamily="2" charset="2"/>
              </a:rPr>
              <a:t> hebrejske biblije:</a:t>
            </a:r>
          </a:p>
          <a:p>
            <a:pPr lvl="1"/>
            <a:r>
              <a:rPr lang="sl-SI" dirty="0" err="1"/>
              <a:t>Ps</a:t>
            </a:r>
            <a:r>
              <a:rPr lang="sl-SI" dirty="0"/>
              <a:t> 1-41, 42-72, 73-89, 90-106 in </a:t>
            </a:r>
            <a:r>
              <a:rPr lang="sl-SI" dirty="0" smtClean="0"/>
              <a:t>107-150</a:t>
            </a:r>
          </a:p>
          <a:p>
            <a:pPr lvl="1"/>
            <a:r>
              <a:rPr lang="sl-SI" dirty="0" err="1" smtClean="0">
                <a:sym typeface="Wingdings" panose="05000000000000000000" pitchFamily="2" charset="2"/>
              </a:rPr>
              <a:t>Ps</a:t>
            </a:r>
            <a:r>
              <a:rPr lang="sl-SI" dirty="0" smtClean="0">
                <a:sym typeface="Wingdings" panose="05000000000000000000" pitchFamily="2" charset="2"/>
              </a:rPr>
              <a:t> 1,1-2</a:t>
            </a:r>
            <a:r>
              <a:rPr lang="sl-SI" dirty="0">
                <a:sym typeface="Wingdings" panose="05000000000000000000" pitchFamily="2" charset="2"/>
              </a:rPr>
              <a:t>: Blagor človeku</a:t>
            </a:r>
            <a:r>
              <a:rPr lang="sl-SI" dirty="0" smtClean="0">
                <a:sym typeface="Wingdings" panose="05000000000000000000" pitchFamily="2" charset="2"/>
              </a:rPr>
              <a:t>, ki </a:t>
            </a:r>
            <a:r>
              <a:rPr lang="sl-SI" dirty="0">
                <a:sym typeface="Wingdings" panose="05000000000000000000" pitchFamily="2" charset="2"/>
              </a:rPr>
              <a:t>ne hodi po nasvetu krivičnih</a:t>
            </a:r>
            <a:r>
              <a:rPr lang="sl-SI" dirty="0" smtClean="0">
                <a:sym typeface="Wingdings" panose="05000000000000000000" pitchFamily="2" charset="2"/>
              </a:rPr>
              <a:t>, ne </a:t>
            </a:r>
            <a:r>
              <a:rPr lang="sl-SI" dirty="0">
                <a:sym typeface="Wingdings" panose="05000000000000000000" pitchFamily="2" charset="2"/>
              </a:rPr>
              <a:t>stopa na pot </a:t>
            </a:r>
            <a:r>
              <a:rPr lang="sl-SI" dirty="0" smtClean="0">
                <a:sym typeface="Wingdings" panose="05000000000000000000" pitchFamily="2" charset="2"/>
              </a:rPr>
              <a:t>grešnikov in </a:t>
            </a:r>
            <a:r>
              <a:rPr lang="sl-SI" dirty="0">
                <a:sym typeface="Wingdings" panose="05000000000000000000" pitchFamily="2" charset="2"/>
              </a:rPr>
              <a:t>ne poseda v </a:t>
            </a:r>
            <a:r>
              <a:rPr lang="sl-SI" dirty="0" smtClean="0">
                <a:sym typeface="Wingdings" panose="05000000000000000000" pitchFamily="2" charset="2"/>
              </a:rPr>
              <a:t>družbi porogljivcev, temveč </a:t>
            </a:r>
            <a:r>
              <a:rPr lang="sl-SI" dirty="0">
                <a:sym typeface="Wingdings" panose="05000000000000000000" pitchFamily="2" charset="2"/>
              </a:rPr>
              <a:t>se veseli v GOSPODOVI </a:t>
            </a:r>
            <a:r>
              <a:rPr lang="sl-SI" dirty="0" smtClean="0">
                <a:sym typeface="Wingdings" panose="05000000000000000000" pitchFamily="2" charset="2"/>
              </a:rPr>
              <a:t>postavi in </a:t>
            </a:r>
            <a:r>
              <a:rPr lang="sl-SI" dirty="0">
                <a:sym typeface="Wingdings" panose="05000000000000000000" pitchFamily="2" charset="2"/>
              </a:rPr>
              <a:t>premišljuje njegovo postavo podnevi in ponoči. </a:t>
            </a:r>
            <a:endParaRPr lang="sl-SI" dirty="0" smtClean="0">
              <a:sym typeface="Wingdings" panose="05000000000000000000" pitchFamily="2" charset="2"/>
            </a:endParaRPr>
          </a:p>
          <a:p>
            <a:pPr lvl="3"/>
            <a:endParaRPr lang="sl-SI" dirty="0" smtClean="0"/>
          </a:p>
          <a:p>
            <a:pPr lvl="1"/>
            <a:endParaRPr lang="sl-SI" dirty="0" smtClean="0"/>
          </a:p>
          <a:p>
            <a:pPr lvl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498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967" y="173255"/>
            <a:ext cx="8668191" cy="789272"/>
          </a:xfrm>
        </p:spPr>
        <p:txBody>
          <a:bodyPr/>
          <a:lstStyle/>
          <a:p>
            <a:r>
              <a:rPr lang="sl-SI" dirty="0" smtClean="0"/>
              <a:t>Uvod v eksegezo </a:t>
            </a:r>
            <a:r>
              <a:rPr lang="sl-SI" dirty="0" err="1" smtClean="0"/>
              <a:t>Peteroknižja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967" y="1219200"/>
            <a:ext cx="10274969" cy="5317958"/>
          </a:xfrm>
        </p:spPr>
        <p:txBody>
          <a:bodyPr>
            <a:normAutofit/>
          </a:bodyPr>
          <a:lstStyle/>
          <a:p>
            <a:r>
              <a:rPr lang="sl-SI" dirty="0" smtClean="0"/>
              <a:t>Matejev evangelij:</a:t>
            </a:r>
          </a:p>
          <a:p>
            <a:pPr lvl="1"/>
            <a:r>
              <a:rPr lang="sl-SI" dirty="0"/>
              <a:t>Ko je Jezus končal te besede, so množice strmele nad njegovim </a:t>
            </a:r>
            <a:r>
              <a:rPr lang="sl-SI" dirty="0" smtClean="0"/>
              <a:t>naukom (</a:t>
            </a:r>
            <a:r>
              <a:rPr lang="sl-SI" dirty="0" err="1" smtClean="0"/>
              <a:t>Mt</a:t>
            </a:r>
            <a:r>
              <a:rPr lang="sl-SI" dirty="0" smtClean="0"/>
              <a:t> 7,28).</a:t>
            </a:r>
          </a:p>
          <a:p>
            <a:pPr lvl="1"/>
            <a:r>
              <a:rPr lang="sl-SI" dirty="0"/>
              <a:t>Ko je Jezus končal naročila svojim dvanajsterim učencem, je šel od tam naprej učit in oznanjat po njihovih </a:t>
            </a:r>
            <a:r>
              <a:rPr lang="sl-SI" dirty="0" smtClean="0"/>
              <a:t>mestih (</a:t>
            </a:r>
            <a:r>
              <a:rPr lang="sl-SI" dirty="0" err="1" smtClean="0"/>
              <a:t>Mt</a:t>
            </a:r>
            <a:r>
              <a:rPr lang="sl-SI" dirty="0" smtClean="0"/>
              <a:t> 11,1).</a:t>
            </a:r>
          </a:p>
          <a:p>
            <a:pPr lvl="1"/>
            <a:r>
              <a:rPr lang="pl-PL" dirty="0"/>
              <a:t>Ko je Jezus končal te prilike, je šel od </a:t>
            </a:r>
            <a:r>
              <a:rPr lang="pl-PL" dirty="0" smtClean="0"/>
              <a:t>tam (Mt 13,53).</a:t>
            </a:r>
          </a:p>
          <a:p>
            <a:pPr lvl="1"/>
            <a:r>
              <a:rPr lang="sl-SI" dirty="0"/>
              <a:t>Ko je Jezus končal te besede, je odpotoval iz Galileje in prišel v judejsko pokrajino na drugi strani </a:t>
            </a:r>
            <a:r>
              <a:rPr lang="sl-SI" dirty="0" smtClean="0"/>
              <a:t>Jordana (</a:t>
            </a:r>
            <a:r>
              <a:rPr lang="sl-SI" dirty="0" err="1" smtClean="0"/>
              <a:t>Mt</a:t>
            </a:r>
            <a:r>
              <a:rPr lang="sl-SI" dirty="0" smtClean="0"/>
              <a:t> 19,1).</a:t>
            </a:r>
          </a:p>
          <a:p>
            <a:pPr lvl="1"/>
            <a:r>
              <a:rPr lang="nl-NL" dirty="0"/>
              <a:t>Ko je Jezus končal vse te besede, je rekel svojim </a:t>
            </a:r>
            <a:r>
              <a:rPr lang="nl-NL" dirty="0" smtClean="0"/>
              <a:t>učencem</a:t>
            </a:r>
            <a:r>
              <a:rPr lang="sl-SI" dirty="0" smtClean="0"/>
              <a:t>: (</a:t>
            </a:r>
            <a:r>
              <a:rPr lang="sl-SI" dirty="0" err="1" smtClean="0"/>
              <a:t>Mt</a:t>
            </a:r>
            <a:r>
              <a:rPr lang="sl-SI" dirty="0" smtClean="0"/>
              <a:t> 26,1).</a:t>
            </a:r>
          </a:p>
          <a:p>
            <a:pPr lvl="1"/>
            <a:endParaRPr lang="sl-SI" dirty="0" smtClean="0"/>
          </a:p>
          <a:p>
            <a:pPr lvl="1"/>
            <a:r>
              <a:rPr lang="sl-SI" dirty="0" smtClean="0"/>
              <a:t>Jezus je „Doktor postave“</a:t>
            </a:r>
          </a:p>
          <a:p>
            <a:pPr lvl="1"/>
            <a:r>
              <a:rPr lang="sl-SI" dirty="0" smtClean="0"/>
              <a:t>je „novi Pentatevh“.</a:t>
            </a:r>
          </a:p>
          <a:p>
            <a:pPr lvl="1"/>
            <a:r>
              <a:rPr lang="sl-SI" i="1" dirty="0" err="1"/>
              <a:t>biblos</a:t>
            </a:r>
            <a:r>
              <a:rPr lang="sl-SI" i="1" dirty="0"/>
              <a:t> </a:t>
            </a:r>
            <a:r>
              <a:rPr lang="sl-SI" i="1" dirty="0" err="1" smtClean="0"/>
              <a:t>genesõs</a:t>
            </a:r>
            <a:r>
              <a:rPr lang="sl-SI" i="1" dirty="0" smtClean="0"/>
              <a:t> </a:t>
            </a:r>
            <a:r>
              <a:rPr lang="sl-SI" dirty="0" smtClean="0"/>
              <a:t>– knjiga genealogije – rodovnik = (LXX) „</a:t>
            </a:r>
            <a:r>
              <a:rPr lang="pl-PL" dirty="0"/>
              <a:t>To je </a:t>
            </a:r>
            <a:r>
              <a:rPr lang="pl-PL" dirty="0" smtClean="0"/>
              <a:t>nastanek neba </a:t>
            </a:r>
            <a:r>
              <a:rPr lang="pl-PL" dirty="0"/>
              <a:t>in zemlje, ko sta bila </a:t>
            </a:r>
            <a:r>
              <a:rPr lang="pl-PL" dirty="0" smtClean="0"/>
              <a:t>ustvarjena” (</a:t>
            </a:r>
            <a:r>
              <a:rPr lang="sl-SI" dirty="0" smtClean="0"/>
              <a:t>1 </a:t>
            </a:r>
            <a:r>
              <a:rPr lang="sl-SI" dirty="0" err="1" smtClean="0"/>
              <a:t>Mz</a:t>
            </a:r>
            <a:r>
              <a:rPr lang="sl-SI" dirty="0" smtClean="0"/>
              <a:t> </a:t>
            </a:r>
            <a:r>
              <a:rPr lang="sl-SI" dirty="0"/>
              <a:t>2,4); „ To je knjiga Adamovega rodovnika. Na dan, ko je Bog ustvaril človeka, ga je naredil sebi </a:t>
            </a:r>
            <a:r>
              <a:rPr lang="sl-SI" dirty="0" smtClean="0"/>
              <a:t>podobnega“ (1 </a:t>
            </a:r>
            <a:r>
              <a:rPr lang="sl-SI" dirty="0" err="1" smtClean="0"/>
              <a:t>Mz</a:t>
            </a:r>
            <a:r>
              <a:rPr lang="sl-SI" dirty="0" smtClean="0"/>
              <a:t> 5,1).</a:t>
            </a:r>
          </a:p>
          <a:p>
            <a:r>
              <a:rPr lang="sl-SI" dirty="0" smtClean="0"/>
              <a:t>Janezov evangelij</a:t>
            </a:r>
          </a:p>
          <a:p>
            <a:pPr lvl="1"/>
            <a:r>
              <a:rPr lang="sl-SI" dirty="0" smtClean="0"/>
              <a:t>en </a:t>
            </a:r>
            <a:r>
              <a:rPr lang="sl-SI" dirty="0" err="1" smtClean="0"/>
              <a:t>arhei</a:t>
            </a:r>
            <a:r>
              <a:rPr lang="sl-SI" dirty="0"/>
              <a:t> </a:t>
            </a:r>
            <a:r>
              <a:rPr lang="sl-SI" dirty="0" smtClean="0"/>
              <a:t>(LXX) </a:t>
            </a:r>
            <a:r>
              <a:rPr lang="sl-SI" dirty="0"/>
              <a:t>- b</a:t>
            </a:r>
            <a:r>
              <a:rPr lang="az-Cyrl-AZ" dirty="0"/>
              <a:t>ӗ</a:t>
            </a:r>
            <a:r>
              <a:rPr lang="sl-SI" dirty="0" err="1" smtClean="0"/>
              <a:t>rē'šît</a:t>
            </a:r>
            <a:r>
              <a:rPr lang="sl-SI" dirty="0" smtClean="0"/>
              <a:t> (hebrejsko) – v začetku</a:t>
            </a:r>
          </a:p>
          <a:p>
            <a:endParaRPr lang="sl-SI" dirty="0" smtClean="0"/>
          </a:p>
          <a:p>
            <a:pPr lvl="1"/>
            <a:endParaRPr lang="sl-SI" dirty="0" smtClean="0"/>
          </a:p>
          <a:p>
            <a:pPr lvl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1997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967" y="173255"/>
            <a:ext cx="8668191" cy="789272"/>
          </a:xfrm>
        </p:spPr>
        <p:txBody>
          <a:bodyPr/>
          <a:lstStyle/>
          <a:p>
            <a:r>
              <a:rPr lang="sl-SI" dirty="0" smtClean="0"/>
              <a:t>Uvod v eksegezo </a:t>
            </a:r>
            <a:r>
              <a:rPr lang="sl-SI" dirty="0" err="1" smtClean="0"/>
              <a:t>Peteroknižja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967" y="1219200"/>
            <a:ext cx="10274969" cy="5317958"/>
          </a:xfrm>
        </p:spPr>
        <p:txBody>
          <a:bodyPr>
            <a:normAutofit/>
          </a:bodyPr>
          <a:lstStyle/>
          <a:p>
            <a:r>
              <a:rPr lang="sl-SI" dirty="0" err="1"/>
              <a:t>Philo</a:t>
            </a:r>
            <a:r>
              <a:rPr lang="sl-SI" dirty="0"/>
              <a:t> iz </a:t>
            </a:r>
            <a:r>
              <a:rPr lang="sl-SI" dirty="0" err="1"/>
              <a:t>Aleksandije</a:t>
            </a:r>
            <a:r>
              <a:rPr lang="sl-SI" dirty="0"/>
              <a:t> (20 </a:t>
            </a:r>
            <a:r>
              <a:rPr lang="sl-SI" dirty="0" err="1"/>
              <a:t>pr.Kr</a:t>
            </a:r>
            <a:r>
              <a:rPr lang="sl-SI" dirty="0"/>
              <a:t>. – 50 po Kr</a:t>
            </a:r>
            <a:r>
              <a:rPr lang="sl-SI" dirty="0" smtClean="0"/>
              <a:t>.)</a:t>
            </a:r>
          </a:p>
          <a:p>
            <a:pPr lvl="1"/>
            <a:r>
              <a:rPr lang="sl-SI" dirty="0" smtClean="0"/>
              <a:t>Mojzes imenuje prvo knjigo Geneza</a:t>
            </a:r>
            <a:r>
              <a:rPr lang="sl-SI" dirty="0"/>
              <a:t>: </a:t>
            </a:r>
            <a:endParaRPr lang="sl-SI" dirty="0" smtClean="0"/>
          </a:p>
          <a:p>
            <a:pPr lvl="2"/>
            <a:r>
              <a:rPr lang="sl-SI" dirty="0" smtClean="0"/>
              <a:t>»</a:t>
            </a:r>
            <a:r>
              <a:rPr lang="sl-SI" dirty="0"/>
              <a:t>Mojzes, izraelski zakonodajalec, je v svetih knjigah dejal, da je bil svet ustvarjen in nepokvarjen; teh knjig je pet po številu; prvo je poimenoval »Geneza« (</a:t>
            </a:r>
            <a:r>
              <a:rPr lang="sl-SI" dirty="0" err="1"/>
              <a:t>Genesis</a:t>
            </a:r>
            <a:r>
              <a:rPr lang="sl-SI" dirty="0" smtClean="0"/>
              <a:t>).«</a:t>
            </a:r>
          </a:p>
          <a:p>
            <a:pPr lvl="1"/>
            <a:r>
              <a:rPr lang="sl-SI" dirty="0" smtClean="0"/>
              <a:t>Poimenuje </a:t>
            </a:r>
            <a:r>
              <a:rPr lang="sl-SI" dirty="0" err="1" smtClean="0"/>
              <a:t>Levitik</a:t>
            </a:r>
            <a:endParaRPr lang="sl-SI" dirty="0" smtClean="0"/>
          </a:p>
          <a:p>
            <a:pPr lvl="1"/>
            <a:r>
              <a:rPr lang="sl-SI" dirty="0" smtClean="0"/>
              <a:t>Poimenuje </a:t>
            </a:r>
            <a:r>
              <a:rPr lang="sl-SI" dirty="0" err="1" smtClean="0"/>
              <a:t>Devteronomij</a:t>
            </a:r>
            <a:r>
              <a:rPr lang="sl-SI" dirty="0" smtClean="0"/>
              <a:t> – </a:t>
            </a:r>
            <a:r>
              <a:rPr lang="sl-SI" dirty="0" err="1" smtClean="0"/>
              <a:t>Protrepticus</a:t>
            </a:r>
            <a:r>
              <a:rPr lang="sl-SI" dirty="0" smtClean="0"/>
              <a:t> – opomin</a:t>
            </a:r>
          </a:p>
          <a:p>
            <a:pPr lvl="1"/>
            <a:r>
              <a:rPr lang="sl-SI" dirty="0" smtClean="0"/>
              <a:t>LXX - </a:t>
            </a:r>
            <a:r>
              <a:rPr lang="sl-SI" i="1" dirty="0" err="1"/>
              <a:t>mišnēh</a:t>
            </a:r>
            <a:r>
              <a:rPr lang="sl-SI" i="1" dirty="0"/>
              <a:t> </a:t>
            </a:r>
            <a:r>
              <a:rPr lang="sl-SI" i="1" dirty="0" err="1"/>
              <a:t>hattôrâ</a:t>
            </a:r>
            <a:r>
              <a:rPr lang="sl-SI" i="1" dirty="0"/>
              <a:t> </a:t>
            </a:r>
            <a:r>
              <a:rPr lang="sl-SI" i="1" dirty="0" err="1"/>
              <a:t>hazzōt</a:t>
            </a:r>
            <a:r>
              <a:rPr lang="sl-SI" i="1" dirty="0"/>
              <a:t> </a:t>
            </a:r>
            <a:r>
              <a:rPr lang="sl-SI" dirty="0"/>
              <a:t>(5 </a:t>
            </a:r>
            <a:r>
              <a:rPr lang="sl-SI" dirty="0" err="1"/>
              <a:t>Mz</a:t>
            </a:r>
            <a:r>
              <a:rPr lang="sl-SI" dirty="0"/>
              <a:t> 17,18</a:t>
            </a:r>
            <a:r>
              <a:rPr lang="sl-SI" dirty="0" smtClean="0"/>
              <a:t>) – kopija postave</a:t>
            </a:r>
          </a:p>
          <a:p>
            <a:r>
              <a:rPr lang="sl-SI" dirty="0" smtClean="0"/>
              <a:t>Judovska tradicija</a:t>
            </a:r>
          </a:p>
          <a:p>
            <a:pPr lvl="1"/>
            <a:r>
              <a:rPr lang="sl-SI" dirty="0"/>
              <a:t>obstaja pet temeljnih knjig </a:t>
            </a:r>
            <a:r>
              <a:rPr lang="sl-SI" dirty="0" smtClean="0"/>
              <a:t>postave</a:t>
            </a:r>
          </a:p>
          <a:p>
            <a:pPr lvl="1"/>
            <a:r>
              <a:rPr lang="sl-SI" dirty="0"/>
              <a:t>so Mojzesovo </a:t>
            </a:r>
            <a:r>
              <a:rPr lang="sl-SI" dirty="0" smtClean="0"/>
              <a:t>delo</a:t>
            </a:r>
            <a:r>
              <a:rPr lang="sl-SI" dirty="0"/>
              <a:t> </a:t>
            </a:r>
            <a:endParaRPr lang="sl-SI" dirty="0" smtClean="0"/>
          </a:p>
          <a:p>
            <a:pPr lvl="1"/>
            <a:r>
              <a:rPr lang="sl-SI" dirty="0" smtClean="0"/>
              <a:t>avtoriteta </a:t>
            </a:r>
            <a:r>
              <a:rPr lang="sl-SI" dirty="0"/>
              <a:t>Mojzesovih knjig je večja od avtoritete knjig, ki jih pripisujejo prerokom</a:t>
            </a:r>
          </a:p>
          <a:p>
            <a:pPr lvl="1"/>
            <a:endParaRPr lang="sl-SI" dirty="0" smtClean="0"/>
          </a:p>
          <a:p>
            <a:pPr lvl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6710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967" y="93044"/>
            <a:ext cx="8668191" cy="1166261"/>
          </a:xfrm>
        </p:spPr>
        <p:txBody>
          <a:bodyPr>
            <a:normAutofit fontScale="90000"/>
          </a:bodyPr>
          <a:lstStyle/>
          <a:p>
            <a:r>
              <a:rPr lang="sl-SI" dirty="0"/>
              <a:t>Eksegeza Peteroknjižja od srednjega veka do danes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967" y="1259306"/>
            <a:ext cx="10274969" cy="5277852"/>
          </a:xfrm>
        </p:spPr>
        <p:txBody>
          <a:bodyPr>
            <a:normAutofit/>
          </a:bodyPr>
          <a:lstStyle/>
          <a:p>
            <a:r>
              <a:rPr lang="sl-SI" dirty="0"/>
              <a:t>Ob branju Peteroknjižja se srečujemo z različnimi literarnimi in teološkimi problemi</a:t>
            </a:r>
            <a:r>
              <a:rPr lang="sl-SI" dirty="0" smtClean="0"/>
              <a:t>.</a:t>
            </a:r>
          </a:p>
          <a:p>
            <a:pPr lvl="1"/>
            <a:r>
              <a:rPr lang="sl-SI" dirty="0"/>
              <a:t>i</a:t>
            </a:r>
            <a:r>
              <a:rPr lang="sl-SI" dirty="0" smtClean="0"/>
              <a:t>sti </a:t>
            </a:r>
            <a:r>
              <a:rPr lang="sl-SI" dirty="0"/>
              <a:t>dogodek je včasih opisan večkrat in na različne </a:t>
            </a:r>
            <a:r>
              <a:rPr lang="sl-SI" dirty="0" smtClean="0"/>
              <a:t>načine</a:t>
            </a:r>
          </a:p>
          <a:p>
            <a:pPr lvl="1"/>
            <a:r>
              <a:rPr lang="sl-SI" dirty="0"/>
              <a:t>t</a:t>
            </a:r>
            <a:r>
              <a:rPr lang="sl-SI" dirty="0" smtClean="0"/>
              <a:t>rije različni kodeksi </a:t>
            </a:r>
            <a:r>
              <a:rPr lang="sl-SI" dirty="0"/>
              <a:t>ali zbirke </a:t>
            </a:r>
            <a:r>
              <a:rPr lang="sl-SI" dirty="0" smtClean="0"/>
              <a:t>zakonov</a:t>
            </a:r>
          </a:p>
          <a:p>
            <a:pPr lvl="1"/>
            <a:r>
              <a:rPr lang="sl-SI" dirty="0"/>
              <a:t>dvoje poročil o izročitvi desetih zapovedih </a:t>
            </a:r>
            <a:r>
              <a:rPr lang="sl-SI" dirty="0" smtClean="0"/>
              <a:t>ljudstvu</a:t>
            </a:r>
          </a:p>
          <a:p>
            <a:r>
              <a:rPr lang="sl-SI" dirty="0" smtClean="0"/>
              <a:t>????</a:t>
            </a:r>
          </a:p>
          <a:p>
            <a:pPr lvl="1"/>
            <a:r>
              <a:rPr lang="sl-SI" dirty="0"/>
              <a:t>v Svetem pismu neka tematika ni obravnavana samo </a:t>
            </a:r>
            <a:r>
              <a:rPr lang="sl-SI" dirty="0" smtClean="0"/>
              <a:t>enkrat</a:t>
            </a:r>
          </a:p>
          <a:p>
            <a:pPr lvl="1"/>
            <a:r>
              <a:rPr lang="sl-SI" dirty="0" smtClean="0"/>
              <a:t>posamezna </a:t>
            </a:r>
            <a:r>
              <a:rPr lang="sl-SI" dirty="0"/>
              <a:t>problematika je obravnavana pod različnimi zornimi </a:t>
            </a:r>
            <a:r>
              <a:rPr lang="sl-SI" dirty="0" smtClean="0"/>
              <a:t>koti</a:t>
            </a:r>
          </a:p>
          <a:p>
            <a:r>
              <a:rPr lang="sl-SI" dirty="0" smtClean="0"/>
              <a:t>Sveto pismo razumemo narobe, če:</a:t>
            </a:r>
          </a:p>
          <a:p>
            <a:pPr lvl="1"/>
            <a:r>
              <a:rPr lang="sl-SI" dirty="0" smtClean="0"/>
              <a:t>ne beremo pozorno</a:t>
            </a:r>
          </a:p>
          <a:p>
            <a:pPr lvl="1"/>
            <a:r>
              <a:rPr lang="sl-SI" dirty="0" smtClean="0"/>
              <a:t>ne razumemo okolja nastanka besedila</a:t>
            </a:r>
          </a:p>
          <a:p>
            <a:pPr lvl="1"/>
            <a:r>
              <a:rPr lang="sl-SI" dirty="0" smtClean="0"/>
              <a:t>ne razumemo bivanjskih vprašanj</a:t>
            </a:r>
          </a:p>
          <a:p>
            <a:pPr lvl="1"/>
            <a:endParaRPr lang="sl-SI" dirty="0" smtClean="0"/>
          </a:p>
          <a:p>
            <a:pPr lvl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715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967" y="93044"/>
            <a:ext cx="8668191" cy="1166261"/>
          </a:xfrm>
        </p:spPr>
        <p:txBody>
          <a:bodyPr>
            <a:normAutofit fontScale="90000"/>
          </a:bodyPr>
          <a:lstStyle/>
          <a:p>
            <a:r>
              <a:rPr lang="sl-SI" dirty="0"/>
              <a:t>Eksegeza Peteroknjižja od srednjega veka do danes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967" y="2093494"/>
            <a:ext cx="10274969" cy="4676273"/>
          </a:xfrm>
        </p:spPr>
        <p:txBody>
          <a:bodyPr>
            <a:normAutofit/>
          </a:bodyPr>
          <a:lstStyle/>
          <a:p>
            <a:r>
              <a:rPr lang="sl-SI" dirty="0" smtClean="0"/>
              <a:t>Tri teorije nastanka Pentatevha</a:t>
            </a:r>
          </a:p>
          <a:p>
            <a:pPr lvl="1"/>
            <a:r>
              <a:rPr lang="sl-SI" dirty="0"/>
              <a:t>teorija </a:t>
            </a:r>
            <a:r>
              <a:rPr lang="sl-SI" dirty="0" smtClean="0"/>
              <a:t>dokumentov</a:t>
            </a:r>
          </a:p>
          <a:p>
            <a:pPr lvl="1"/>
            <a:r>
              <a:rPr lang="sl-SI" dirty="0"/>
              <a:t>teorija </a:t>
            </a:r>
            <a:r>
              <a:rPr lang="sl-SI" dirty="0" smtClean="0"/>
              <a:t>fragmentov in več </a:t>
            </a:r>
            <a:r>
              <a:rPr lang="sl-SI" dirty="0"/>
              <a:t>virov in majhnih literarnih enot, ki so bile po Mojzesovi smrti združene v </a:t>
            </a:r>
            <a:r>
              <a:rPr lang="sl-SI" dirty="0" smtClean="0"/>
              <a:t>Peteroknjižje</a:t>
            </a:r>
          </a:p>
          <a:p>
            <a:pPr lvl="1"/>
            <a:r>
              <a:rPr lang="sl-SI" dirty="0"/>
              <a:t>teorija dopolnil </a:t>
            </a:r>
            <a:endParaRPr lang="sl-SI" dirty="0" smtClean="0"/>
          </a:p>
          <a:p>
            <a:r>
              <a:rPr lang="sl-SI" dirty="0" smtClean="0"/>
              <a:t>Razsvetljenstvo</a:t>
            </a:r>
          </a:p>
          <a:p>
            <a:pPr lvl="1"/>
            <a:r>
              <a:rPr lang="sl-SI" dirty="0"/>
              <a:t>na kulturni ravni zaznamovano z avtonomijo razuma v odnosu do sleherne oblike avtoritete in zato v odnosu do </a:t>
            </a:r>
            <a:r>
              <a:rPr lang="sl-SI" dirty="0" smtClean="0"/>
              <a:t>vere</a:t>
            </a:r>
          </a:p>
          <a:p>
            <a:pPr lvl="1"/>
            <a:r>
              <a:rPr lang="sl-SI" dirty="0"/>
              <a:t>navdihnjenje svetih spisov ne more zanikati človeškega deleža in zato človeškega izvora posameznih </a:t>
            </a:r>
            <a:r>
              <a:rPr lang="sl-SI" dirty="0" smtClean="0"/>
              <a:t>knjig</a:t>
            </a:r>
          </a:p>
          <a:p>
            <a:r>
              <a:rPr lang="sl-SI" dirty="0"/>
              <a:t>Okrog leta 1850 je več eksegetov razlikovalo tri </a:t>
            </a:r>
            <a:r>
              <a:rPr lang="sl-SI" dirty="0" smtClean="0"/>
              <a:t>vire:</a:t>
            </a:r>
          </a:p>
          <a:p>
            <a:pPr lvl="1"/>
            <a:r>
              <a:rPr lang="sl-SI" dirty="0"/>
              <a:t>E (</a:t>
            </a:r>
            <a:r>
              <a:rPr lang="sl-SI" dirty="0" err="1"/>
              <a:t>elohist</a:t>
            </a:r>
            <a:r>
              <a:rPr lang="sl-SI" dirty="0" smtClean="0"/>
              <a:t>)</a:t>
            </a:r>
          </a:p>
          <a:p>
            <a:pPr lvl="1"/>
            <a:r>
              <a:rPr lang="sl-SI" dirty="0" smtClean="0"/>
              <a:t>J </a:t>
            </a:r>
            <a:r>
              <a:rPr lang="sl-SI" dirty="0"/>
              <a:t>(</a:t>
            </a:r>
            <a:r>
              <a:rPr lang="sl-SI" dirty="0" err="1" smtClean="0"/>
              <a:t>jahvist</a:t>
            </a:r>
            <a:r>
              <a:rPr lang="sl-SI" dirty="0" smtClean="0"/>
              <a:t>)</a:t>
            </a:r>
          </a:p>
          <a:p>
            <a:pPr lvl="1"/>
            <a:r>
              <a:rPr lang="sl-SI" dirty="0" smtClean="0"/>
              <a:t>D </a:t>
            </a:r>
            <a:r>
              <a:rPr lang="sl-SI" dirty="0"/>
              <a:t>(</a:t>
            </a:r>
            <a:r>
              <a:rPr lang="sl-SI" dirty="0" err="1"/>
              <a:t>devteronomist</a:t>
            </a:r>
            <a:r>
              <a:rPr lang="sl-SI" dirty="0"/>
              <a:t>)</a:t>
            </a:r>
            <a:endParaRPr lang="sl-SI" dirty="0" smtClean="0"/>
          </a:p>
          <a:p>
            <a:pPr lvl="1"/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108089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TC103457515[[fn=View]]</Template>
  <TotalTime>70</TotalTime>
  <Words>754</Words>
  <Application>Microsoft Office PowerPoint</Application>
  <PresentationFormat>Widescreen</PresentationFormat>
  <Paragraphs>80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Schoolbook</vt:lpstr>
      <vt:lpstr>Wingdings</vt:lpstr>
      <vt:lpstr>Wingdings 2</vt:lpstr>
      <vt:lpstr>View</vt:lpstr>
      <vt:lpstr>Mojzesova postava</vt:lpstr>
      <vt:lpstr>Uvod v eksegezo Peteroknižja</vt:lpstr>
      <vt:lpstr>Uvod v eksegezo Peteroknižja</vt:lpstr>
      <vt:lpstr>Uvod v eksegezo Peteroknižja</vt:lpstr>
      <vt:lpstr>Uvod v eksegezo Peteroknižja</vt:lpstr>
      <vt:lpstr>Eksegeza Peteroknjižja od srednjega veka do danes</vt:lpstr>
      <vt:lpstr>Eksegeza Peteroknjižja od srednjega veka do danes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Mojzesova postava</dc:title>
  <dc:creator>Sebastijan Cerk</dc:creator>
  <cp:lastModifiedBy>Sebastijan Cerk</cp:lastModifiedBy>
  <cp:revision>14</cp:revision>
  <dcterms:created xsi:type="dcterms:W3CDTF">2014-11-05T15:36:19Z</dcterms:created>
  <dcterms:modified xsi:type="dcterms:W3CDTF">2017-12-06T17:05:15Z</dcterms:modified>
</cp:coreProperties>
</file>