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Pentatevh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II. del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5800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/>
              <a:t>Kanonična </a:t>
            </a:r>
            <a:r>
              <a:rPr lang="sl-SI" dirty="0" smtClean="0"/>
              <a:t>metoda</a:t>
            </a:r>
          </a:p>
          <a:p>
            <a:pPr lvl="1"/>
            <a:r>
              <a:rPr lang="sl-SI" dirty="0" smtClean="0"/>
              <a:t>zanima jo </a:t>
            </a:r>
            <a:r>
              <a:rPr lang="sl-SI" dirty="0"/>
              <a:t>predvsem končna oblika besedila in njen </a:t>
            </a:r>
            <a:r>
              <a:rPr lang="sl-SI" dirty="0" smtClean="0"/>
              <a:t>pomen </a:t>
            </a:r>
            <a:r>
              <a:rPr lang="sl-SI" dirty="0" smtClean="0">
                <a:sym typeface="Wingdings" panose="05000000000000000000" pitchFamily="2" charset="2"/>
              </a:rPr>
              <a:t> sinhrona metoda</a:t>
            </a:r>
          </a:p>
          <a:p>
            <a:pPr lvl="1"/>
            <a:r>
              <a:rPr lang="sl-SI" dirty="0"/>
              <a:t>poudarja pomen skupnosti, ki bere </a:t>
            </a:r>
            <a:r>
              <a:rPr lang="sl-SI" dirty="0" smtClean="0"/>
              <a:t>besedilo </a:t>
            </a:r>
            <a:r>
              <a:rPr lang="sl-SI" dirty="0" smtClean="0">
                <a:sym typeface="Wingdings" panose="05000000000000000000" pitchFamily="2" charset="2"/>
              </a:rPr>
              <a:t> brati je potrebno v veri</a:t>
            </a:r>
          </a:p>
          <a:p>
            <a:pPr lvl="1"/>
            <a:r>
              <a:rPr lang="sl-SI" dirty="0" smtClean="0"/>
              <a:t>skupnost </a:t>
            </a:r>
            <a:r>
              <a:rPr lang="sl-SI" dirty="0"/>
              <a:t>je </a:t>
            </a:r>
            <a:r>
              <a:rPr lang="sl-SI" dirty="0" smtClean="0"/>
              <a:t>tista</a:t>
            </a:r>
            <a:r>
              <a:rPr lang="sl-SI" dirty="0"/>
              <a:t>, ki razume besedilo, in se, ko na podlagi besedila pride do določenih zaključkov ali odločitev, teh tudi </a:t>
            </a:r>
            <a:r>
              <a:rPr lang="sl-SI" dirty="0" smtClean="0"/>
              <a:t>drži</a:t>
            </a:r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r>
              <a:rPr lang="sl-SI" dirty="0" smtClean="0"/>
              <a:t>metode izbiramo glede na besedilo in ne obratno</a:t>
            </a:r>
          </a:p>
          <a:p>
            <a:pPr lvl="1"/>
            <a:r>
              <a:rPr lang="sl-SI" dirty="0" smtClean="0"/>
              <a:t>za </a:t>
            </a:r>
            <a:r>
              <a:rPr lang="sl-SI" dirty="0"/>
              <a:t>analizo pesmi ali molitve je tako ustrezna literarna metoda, ne pa narativna</a:t>
            </a:r>
            <a:r>
              <a:rPr lang="sl-SI" dirty="0" smtClean="0"/>
              <a:t>.</a:t>
            </a:r>
          </a:p>
          <a:p>
            <a:pPr lvl="1"/>
            <a:r>
              <a:rPr lang="sl-SI" dirty="0"/>
              <a:t>k</a:t>
            </a:r>
            <a:r>
              <a:rPr lang="sl-SI" dirty="0" smtClean="0"/>
              <a:t>ljučen je </a:t>
            </a:r>
            <a:r>
              <a:rPr lang="sl-SI" dirty="0"/>
              <a:t>tudi verski pristop k </a:t>
            </a:r>
            <a:r>
              <a:rPr lang="sl-SI" dirty="0" smtClean="0"/>
              <a:t>besedilu</a:t>
            </a:r>
          </a:p>
          <a:p>
            <a:pPr lvl="1"/>
            <a:endParaRPr lang="sl-SI" dirty="0"/>
          </a:p>
          <a:p>
            <a:r>
              <a:rPr lang="sl-SI" dirty="0"/>
              <a:t>nekateri </a:t>
            </a:r>
            <a:r>
              <a:rPr lang="sl-SI" dirty="0" smtClean="0"/>
              <a:t>eksegeti so </a:t>
            </a:r>
            <a:r>
              <a:rPr lang="sl-SI" dirty="0"/>
              <a:t>svetopisemsko besedilo analizirali in preučevali brez </a:t>
            </a:r>
            <a:r>
              <a:rPr lang="sl-SI" dirty="0" smtClean="0"/>
              <a:t>vere</a:t>
            </a:r>
          </a:p>
          <a:p>
            <a:pPr lvl="1"/>
            <a:r>
              <a:rPr lang="sl-SI" smtClean="0"/>
              <a:t>prišli so </a:t>
            </a:r>
            <a:r>
              <a:rPr lang="sl-SI" dirty="0"/>
              <a:t>do določenih zaključkov, kar pa še ne pomeni, da so prišli do bistvenega ali globljega sporočila besedila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sveto </a:t>
            </a:r>
            <a:r>
              <a:rPr lang="sl-SI" dirty="0"/>
              <a:t>pismo je </a:t>
            </a:r>
            <a:r>
              <a:rPr lang="sl-SI" dirty="0" smtClean="0"/>
              <a:t>nastalo </a:t>
            </a:r>
            <a:r>
              <a:rPr lang="sl-SI" dirty="0"/>
              <a:t>po navdihnjenju Svetega Duha in njegov poln pomen je mogoče razumeti samo znotraj izročila, znotraj Cerkve, samo če poslušamo Svetega Duha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2297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 smtClean="0"/>
              <a:t>1850</a:t>
            </a:r>
          </a:p>
          <a:p>
            <a:pPr lvl="1"/>
            <a:r>
              <a:rPr lang="sl-SI" dirty="0" smtClean="0"/>
              <a:t>E (</a:t>
            </a:r>
            <a:r>
              <a:rPr lang="sl-SI" dirty="0" err="1" smtClean="0"/>
              <a:t>elohist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J (</a:t>
            </a:r>
            <a:r>
              <a:rPr lang="sl-SI" dirty="0" err="1" smtClean="0"/>
              <a:t>jahvist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D (</a:t>
            </a:r>
            <a:r>
              <a:rPr lang="sl-SI" dirty="0" err="1" smtClean="0"/>
              <a:t>devteronomist</a:t>
            </a:r>
            <a:r>
              <a:rPr lang="sl-SI" dirty="0" smtClean="0"/>
              <a:t>)</a:t>
            </a:r>
          </a:p>
          <a:p>
            <a:r>
              <a:rPr lang="sl-SI" dirty="0"/>
              <a:t>svetopisemski pisatelji niso pisali </a:t>
            </a:r>
            <a:r>
              <a:rPr lang="sl-SI" dirty="0" smtClean="0"/>
              <a:t>Peteroknjižja, kot ga poznamo danes</a:t>
            </a:r>
          </a:p>
          <a:p>
            <a:pPr lvl="1"/>
            <a:r>
              <a:rPr lang="sl-SI" dirty="0"/>
              <a:t>vzporedni </a:t>
            </a:r>
            <a:r>
              <a:rPr lang="sl-SI" dirty="0" smtClean="0"/>
              <a:t>dokumenti</a:t>
            </a:r>
          </a:p>
          <a:p>
            <a:pPr lvl="1"/>
            <a:r>
              <a:rPr lang="sl-SI" dirty="0"/>
              <a:t>redaktor </a:t>
            </a:r>
            <a:r>
              <a:rPr lang="sl-SI" dirty="0" smtClean="0"/>
              <a:t>skuša </a:t>
            </a:r>
            <a:r>
              <a:rPr lang="sl-SI" dirty="0"/>
              <a:t>povezati </a:t>
            </a:r>
            <a:endParaRPr lang="sl-SI" dirty="0" smtClean="0"/>
          </a:p>
          <a:p>
            <a:r>
              <a:rPr lang="sl-SI" dirty="0"/>
              <a:t>Vsi dokumenti ali viri so </a:t>
            </a:r>
            <a:r>
              <a:rPr lang="sl-SI" dirty="0" smtClean="0"/>
              <a:t>štirje</a:t>
            </a:r>
          </a:p>
          <a:p>
            <a:pPr lvl="1"/>
            <a:r>
              <a:rPr lang="sl-SI" dirty="0"/>
              <a:t>J, P (od </a:t>
            </a:r>
            <a:r>
              <a:rPr lang="sl-SI" dirty="0" err="1"/>
              <a:t>Pristerschrift</a:t>
            </a:r>
            <a:r>
              <a:rPr lang="sl-SI" dirty="0"/>
              <a:t>, slov. duhovniški vir), E, </a:t>
            </a:r>
            <a:r>
              <a:rPr lang="sl-SI" dirty="0" smtClean="0"/>
              <a:t>D</a:t>
            </a:r>
          </a:p>
          <a:p>
            <a:r>
              <a:rPr lang="sl-SI" dirty="0" smtClean="0"/>
              <a:t>dokumentarna teorija</a:t>
            </a:r>
          </a:p>
          <a:p>
            <a:pPr lvl="1"/>
            <a:r>
              <a:rPr lang="sl-SI" dirty="0" err="1"/>
              <a:t>Julius</a:t>
            </a:r>
            <a:r>
              <a:rPr lang="sl-SI" dirty="0"/>
              <a:t> </a:t>
            </a:r>
            <a:r>
              <a:rPr lang="sl-SI" dirty="0" err="1" smtClean="0"/>
              <a:t>Wellhausen</a:t>
            </a:r>
            <a:r>
              <a:rPr lang="sl-SI" dirty="0" smtClean="0"/>
              <a:t>, </a:t>
            </a:r>
            <a:r>
              <a:rPr lang="sl-SI" i="1" dirty="0" smtClean="0"/>
              <a:t>Prolegomena</a:t>
            </a:r>
          </a:p>
          <a:p>
            <a:pPr lvl="2"/>
            <a:r>
              <a:rPr lang="sl-SI" dirty="0"/>
              <a:t>obdobje monarhije, obdobje </a:t>
            </a:r>
            <a:r>
              <a:rPr lang="sl-SI" dirty="0" err="1"/>
              <a:t>devteronomistične</a:t>
            </a:r>
            <a:r>
              <a:rPr lang="sl-SI" dirty="0"/>
              <a:t> reforme in obdobje po </a:t>
            </a:r>
            <a:r>
              <a:rPr lang="sl-SI" dirty="0" smtClean="0"/>
              <a:t>izgnanstvu</a:t>
            </a:r>
          </a:p>
          <a:p>
            <a:pPr lvl="1"/>
            <a:r>
              <a:rPr lang="sl-SI" dirty="0" smtClean="0"/>
              <a:t>klasična dokumentarna teorija</a:t>
            </a:r>
          </a:p>
          <a:p>
            <a:pPr lvl="2"/>
            <a:r>
              <a:rPr lang="sl-SI" dirty="0"/>
              <a:t>J (napisan v 9. stol. pr. Kr</a:t>
            </a:r>
            <a:r>
              <a:rPr lang="sl-SI" dirty="0" smtClean="0"/>
              <a:t>.)</a:t>
            </a:r>
          </a:p>
          <a:p>
            <a:pPr lvl="2"/>
            <a:r>
              <a:rPr lang="sl-SI" dirty="0" smtClean="0"/>
              <a:t>E </a:t>
            </a:r>
            <a:r>
              <a:rPr lang="sl-SI" dirty="0"/>
              <a:t>(nastal je v 8. stol. v severnem </a:t>
            </a:r>
            <a:r>
              <a:rPr lang="sl-SI" dirty="0" smtClean="0"/>
              <a:t>kraljestvu)</a:t>
            </a:r>
          </a:p>
          <a:p>
            <a:pPr lvl="2"/>
            <a:r>
              <a:rPr lang="sl-SI" dirty="0" smtClean="0"/>
              <a:t>D </a:t>
            </a:r>
            <a:r>
              <a:rPr lang="sl-SI" dirty="0"/>
              <a:t>(v svojem jedru je povezan z </a:t>
            </a:r>
            <a:r>
              <a:rPr lang="sl-SI" dirty="0" err="1"/>
              <a:t>Jošijevo</a:t>
            </a:r>
            <a:r>
              <a:rPr lang="sl-SI" dirty="0"/>
              <a:t> reformo, leta 622 pr. Kr</a:t>
            </a:r>
            <a:r>
              <a:rPr lang="sl-SI" dirty="0" smtClean="0"/>
              <a:t>.)</a:t>
            </a:r>
          </a:p>
          <a:p>
            <a:pPr lvl="2"/>
            <a:r>
              <a:rPr lang="sl-SI" dirty="0" smtClean="0"/>
              <a:t>P </a:t>
            </a:r>
            <a:r>
              <a:rPr lang="sl-SI" dirty="0"/>
              <a:t>(napisan v času izgnanstva ali po izgnanstvu). </a:t>
            </a:r>
            <a:endParaRPr lang="sl-SI" i="1" dirty="0" smtClean="0"/>
          </a:p>
        </p:txBody>
      </p:sp>
    </p:spTree>
    <p:extLst>
      <p:ext uri="{BB962C8B-B14F-4D97-AF65-F5344CB8AC3E}">
        <p14:creationId xmlns:p14="http://schemas.microsoft.com/office/powerpoint/2010/main" val="145952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 smtClean="0"/>
              <a:t>20. stoletje (</a:t>
            </a:r>
            <a:r>
              <a:rPr lang="sl-SI" dirty="0"/>
              <a:t>Herman </a:t>
            </a:r>
            <a:r>
              <a:rPr lang="sl-SI" dirty="0" err="1"/>
              <a:t>Gunkel</a:t>
            </a:r>
            <a:r>
              <a:rPr lang="sl-SI" dirty="0"/>
              <a:t>, Martin </a:t>
            </a:r>
            <a:r>
              <a:rPr lang="sl-SI" dirty="0" err="1"/>
              <a:t>Noth</a:t>
            </a:r>
            <a:r>
              <a:rPr lang="sl-SI" dirty="0"/>
              <a:t> in Gerhard von </a:t>
            </a:r>
            <a:r>
              <a:rPr lang="sl-SI" dirty="0" smtClean="0"/>
              <a:t>Rad)</a:t>
            </a:r>
          </a:p>
          <a:p>
            <a:pPr lvl="1"/>
            <a:r>
              <a:rPr lang="sl-SI" dirty="0" smtClean="0"/>
              <a:t>teorija </a:t>
            </a:r>
            <a:r>
              <a:rPr lang="sl-SI" dirty="0"/>
              <a:t>o zgodovini literarnih oblik (</a:t>
            </a:r>
            <a:r>
              <a:rPr lang="sl-SI" dirty="0" err="1"/>
              <a:t>Formgeschichte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Herman </a:t>
            </a:r>
            <a:r>
              <a:rPr lang="sl-SI" dirty="0" err="1" smtClean="0"/>
              <a:t>Gunkel</a:t>
            </a:r>
            <a:endParaRPr lang="sl-SI" dirty="0" smtClean="0"/>
          </a:p>
          <a:p>
            <a:pPr lvl="2"/>
            <a:r>
              <a:rPr lang="sl-SI" dirty="0"/>
              <a:t>različne literarne oblike (basni, pesmi, zakone </a:t>
            </a:r>
            <a:r>
              <a:rPr lang="sl-SI" dirty="0" smtClean="0"/>
              <a:t>...) </a:t>
            </a:r>
            <a:r>
              <a:rPr lang="sl-SI" dirty="0" smtClean="0">
                <a:sym typeface="Wingdings" panose="05000000000000000000" pitchFamily="2" charset="2"/>
              </a:rPr>
              <a:t> ustno izročilo</a:t>
            </a:r>
          </a:p>
          <a:p>
            <a:pPr lvl="2"/>
            <a:r>
              <a:rPr lang="sl-SI" dirty="0" smtClean="0">
                <a:sym typeface="Wingdings" panose="05000000000000000000" pitchFamily="2" charset="2"/>
              </a:rPr>
              <a:t>vsaka literarna oblika ima svoj kontekst  </a:t>
            </a:r>
            <a:r>
              <a:rPr lang="sl-SI" dirty="0" err="1" smtClean="0">
                <a:sym typeface="Wingdings" panose="05000000000000000000" pitchFamily="2" charset="2"/>
              </a:rPr>
              <a:t>Sitz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err="1" smtClean="0">
                <a:sym typeface="Wingdings" panose="05000000000000000000" pitchFamily="2" charset="2"/>
              </a:rPr>
              <a:t>im</a:t>
            </a:r>
            <a:r>
              <a:rPr lang="sl-SI" dirty="0" smtClean="0">
                <a:sym typeface="Wingdings" panose="05000000000000000000" pitchFamily="2" charset="2"/>
              </a:rPr>
              <a:t> Leben</a:t>
            </a:r>
          </a:p>
          <a:p>
            <a:pPr lvl="2"/>
            <a:r>
              <a:rPr lang="sl-SI" dirty="0"/>
              <a:t>pripoved v Peteroknjižju pogosto lahko označimo kot </a:t>
            </a:r>
            <a:r>
              <a:rPr lang="sl-SI" dirty="0" smtClean="0"/>
              <a:t>etiologijo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gre za vzročno pripoved</a:t>
            </a:r>
            <a:r>
              <a:rPr lang="sl-SI" dirty="0" smtClean="0"/>
              <a:t> </a:t>
            </a:r>
          </a:p>
          <a:p>
            <a:pPr lvl="1"/>
            <a:r>
              <a:rPr lang="sl-SI" dirty="0"/>
              <a:t>Gerhard von </a:t>
            </a:r>
            <a:r>
              <a:rPr lang="sl-SI" dirty="0" smtClean="0"/>
              <a:t>Rad</a:t>
            </a:r>
          </a:p>
          <a:p>
            <a:pPr lvl="2"/>
            <a:r>
              <a:rPr lang="sl-SI" dirty="0"/>
              <a:t>vsebuje manjše </a:t>
            </a:r>
            <a:r>
              <a:rPr lang="sl-SI" dirty="0" smtClean="0"/>
              <a:t>veroizpovedi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Judje izpovedovali v določenem </a:t>
            </a:r>
            <a:r>
              <a:rPr lang="sl-SI" dirty="0" smtClean="0"/>
              <a:t>okolju</a:t>
            </a:r>
          </a:p>
          <a:p>
            <a:pPr lvl="3"/>
            <a:r>
              <a:rPr lang="sl-SI" dirty="0"/>
              <a:t>Potem spregovôri in reci pred GOSPODOM, svojim Bogom: »Moj oče je bil blodeč Aramejec. Šel je v Egipt in je tam z malo ljudmi </a:t>
            </a:r>
            <a:r>
              <a:rPr lang="sl-SI" dirty="0" err="1"/>
              <a:t>tujčeval</a:t>
            </a:r>
            <a:r>
              <a:rPr lang="sl-SI" dirty="0"/>
              <a:t>. Tam pa je nastal iz njega velik, močan in številen narod. Toda Egipčani so hudo ravnali z nami, stiskali so nas in nam nalagali težko tlako. In vpili smo h GOSPODU, Bogu naših očetov, in GOSPOD je slišal naš glas in videl našo bedo, težavo in stisko. GOSPOD nas je izpeljal iz Egipta z močno roko in z iztegnjenim laktom, z veliko strahoto, z znamenji in s čudeži. Pripeljal nas je v ta kraj in nam dal to deželo, v kateri se cedita mleko in med (5 </a:t>
            </a:r>
            <a:r>
              <a:rPr lang="sl-SI" dirty="0" err="1" smtClean="0"/>
              <a:t>Mz</a:t>
            </a:r>
            <a:r>
              <a:rPr lang="sl-SI" dirty="0" smtClean="0"/>
              <a:t> 26,5-9).</a:t>
            </a:r>
          </a:p>
          <a:p>
            <a:pPr lvl="3"/>
            <a:r>
              <a:rPr lang="sl-SI" dirty="0"/>
              <a:t>Tedaj je rekel </a:t>
            </a:r>
            <a:r>
              <a:rPr lang="sl-SI" dirty="0" err="1"/>
              <a:t>Józue</a:t>
            </a:r>
            <a:r>
              <a:rPr lang="sl-SI" dirty="0"/>
              <a:t> vsemu ljudstvu: »Tako govori GOSPOD, Izraelov Bog: ›Onstran reke so od davnine prebivali vaši očetje </a:t>
            </a:r>
            <a:r>
              <a:rPr lang="sl-SI" dirty="0" err="1"/>
              <a:t>Terah</a:t>
            </a:r>
            <a:r>
              <a:rPr lang="sl-SI" dirty="0"/>
              <a:t>, Abrahamov oče in </a:t>
            </a:r>
            <a:r>
              <a:rPr lang="sl-SI" dirty="0" err="1"/>
              <a:t>Nahórjev</a:t>
            </a:r>
            <a:r>
              <a:rPr lang="sl-SI" dirty="0"/>
              <a:t> oče in služili drugim bogovom (</a:t>
            </a:r>
            <a:r>
              <a:rPr lang="sl-SI" dirty="0" err="1" smtClean="0"/>
              <a:t>Joz</a:t>
            </a:r>
            <a:r>
              <a:rPr lang="sl-SI" dirty="0" smtClean="0"/>
              <a:t> 24,2b-13).</a:t>
            </a:r>
          </a:p>
          <a:p>
            <a:pPr lvl="2"/>
            <a:r>
              <a:rPr lang="sl-SI" dirty="0"/>
              <a:t>jedro starozavezne </a:t>
            </a:r>
            <a:r>
              <a:rPr lang="sl-SI" dirty="0" smtClean="0"/>
              <a:t>vere</a:t>
            </a:r>
          </a:p>
          <a:p>
            <a:pPr lvl="1"/>
            <a:r>
              <a:rPr lang="sl-SI" dirty="0"/>
              <a:t>Martin </a:t>
            </a:r>
            <a:r>
              <a:rPr lang="sl-SI" dirty="0" err="1" smtClean="0"/>
              <a:t>Noth</a:t>
            </a:r>
            <a:endParaRPr lang="sl-SI" dirty="0" smtClean="0"/>
          </a:p>
          <a:p>
            <a:pPr lvl="2"/>
            <a:r>
              <a:rPr lang="sl-SI" dirty="0" smtClean="0"/>
              <a:t>Peteroknjižje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</a:t>
            </a:r>
            <a:r>
              <a:rPr lang="sl-SI" dirty="0"/>
              <a:t>pet </a:t>
            </a:r>
            <a:r>
              <a:rPr lang="sl-SI" dirty="0" smtClean="0"/>
              <a:t>tematik</a:t>
            </a:r>
          </a:p>
          <a:p>
            <a:pPr lvl="3"/>
            <a:r>
              <a:rPr lang="sl-SI" dirty="0"/>
              <a:t>1. izhod iz </a:t>
            </a:r>
            <a:r>
              <a:rPr lang="sl-SI" dirty="0" smtClean="0"/>
              <a:t>Egipta</a:t>
            </a:r>
          </a:p>
          <a:p>
            <a:pPr lvl="3"/>
            <a:r>
              <a:rPr lang="sl-SI" dirty="0" smtClean="0"/>
              <a:t>2</a:t>
            </a:r>
            <a:r>
              <a:rPr lang="sl-SI" dirty="0"/>
              <a:t>. bivanje v </a:t>
            </a:r>
            <a:r>
              <a:rPr lang="sl-SI" dirty="0" smtClean="0"/>
              <a:t>puščavi</a:t>
            </a:r>
          </a:p>
          <a:p>
            <a:pPr lvl="3"/>
            <a:r>
              <a:rPr lang="sl-SI" dirty="0" smtClean="0"/>
              <a:t>3</a:t>
            </a:r>
            <a:r>
              <a:rPr lang="sl-SI" dirty="0"/>
              <a:t>. vstop v obljubljeno </a:t>
            </a:r>
            <a:r>
              <a:rPr lang="sl-SI" dirty="0" smtClean="0"/>
              <a:t>deželo</a:t>
            </a:r>
          </a:p>
          <a:p>
            <a:pPr lvl="3"/>
            <a:r>
              <a:rPr lang="sl-SI" dirty="0" smtClean="0"/>
              <a:t>4</a:t>
            </a:r>
            <a:r>
              <a:rPr lang="sl-SI" dirty="0"/>
              <a:t>. obljube očakom </a:t>
            </a:r>
            <a:endParaRPr lang="sl-SI" dirty="0" smtClean="0"/>
          </a:p>
          <a:p>
            <a:pPr lvl="3"/>
            <a:r>
              <a:rPr lang="sl-SI" dirty="0" smtClean="0"/>
              <a:t>5</a:t>
            </a:r>
            <a:r>
              <a:rPr lang="sl-SI" dirty="0"/>
              <a:t>. razodetje na </a:t>
            </a:r>
            <a:r>
              <a:rPr lang="sl-SI" dirty="0" smtClean="0"/>
              <a:t>Sinaju</a:t>
            </a:r>
          </a:p>
        </p:txBody>
      </p:sp>
    </p:spTree>
    <p:extLst>
      <p:ext uri="{BB962C8B-B14F-4D97-AF65-F5344CB8AC3E}">
        <p14:creationId xmlns:p14="http://schemas.microsoft.com/office/powerpoint/2010/main" val="4923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 smtClean="0"/>
              <a:t>20. stoletje (</a:t>
            </a:r>
            <a:r>
              <a:rPr lang="sl-SI" dirty="0"/>
              <a:t>Herman </a:t>
            </a:r>
            <a:r>
              <a:rPr lang="sl-SI" dirty="0" err="1"/>
              <a:t>Gunkel</a:t>
            </a:r>
            <a:r>
              <a:rPr lang="sl-SI" dirty="0"/>
              <a:t>, Martin </a:t>
            </a:r>
            <a:r>
              <a:rPr lang="sl-SI" dirty="0" err="1"/>
              <a:t>Noth</a:t>
            </a:r>
            <a:r>
              <a:rPr lang="sl-SI" dirty="0"/>
              <a:t> in Gerhard von </a:t>
            </a:r>
            <a:r>
              <a:rPr lang="sl-SI" dirty="0" smtClean="0"/>
              <a:t>Rad)</a:t>
            </a:r>
          </a:p>
          <a:p>
            <a:pPr lvl="1"/>
            <a:r>
              <a:rPr lang="sl-SI" dirty="0" smtClean="0"/>
              <a:t>Francija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p. </a:t>
            </a:r>
            <a:r>
              <a:rPr lang="sl-SI" dirty="0" smtClean="0"/>
              <a:t>Lagrange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smtClean="0"/>
              <a:t>zgodovinsko-kritična metoda</a:t>
            </a:r>
          </a:p>
          <a:p>
            <a:pPr lvl="1"/>
            <a:r>
              <a:rPr lang="sl-SI" dirty="0"/>
              <a:t>Jeruzalemska </a:t>
            </a:r>
            <a:r>
              <a:rPr lang="sl-SI" dirty="0" smtClean="0"/>
              <a:t>Biblija (prevod l. 1956) </a:t>
            </a:r>
            <a:r>
              <a:rPr lang="sl-SI" dirty="0"/>
              <a:t>je </a:t>
            </a:r>
            <a:r>
              <a:rPr lang="sl-SI" dirty="0" smtClean="0"/>
              <a:t>prvi </a:t>
            </a:r>
            <a:r>
              <a:rPr lang="sl-SI" dirty="0"/>
              <a:t>dokaz, da je bila dokumentarna teorija uradno sprejeta v Katoliški </a:t>
            </a:r>
            <a:r>
              <a:rPr lang="sl-SI" dirty="0" smtClean="0"/>
              <a:t>Cerkvi</a:t>
            </a:r>
          </a:p>
          <a:p>
            <a:pPr lvl="1"/>
            <a:r>
              <a:rPr lang="sl-SI" dirty="0" smtClean="0"/>
              <a:t>Cerkev sprejme kritično branje Svetega pisma.</a:t>
            </a:r>
          </a:p>
          <a:p>
            <a:r>
              <a:rPr lang="sl-SI" dirty="0" smtClean="0"/>
              <a:t>1970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dokumentarna teorija tarča številnih </a:t>
            </a:r>
            <a:r>
              <a:rPr lang="sl-SI" dirty="0" smtClean="0"/>
              <a:t>kritik</a:t>
            </a:r>
          </a:p>
          <a:p>
            <a:pPr lvl="1"/>
            <a:r>
              <a:rPr lang="sl-SI" dirty="0"/>
              <a:t>p</a:t>
            </a:r>
            <a:r>
              <a:rPr lang="sl-SI" dirty="0" smtClean="0"/>
              <a:t>od </a:t>
            </a:r>
            <a:r>
              <a:rPr lang="sl-SI" dirty="0"/>
              <a:t>vprašaj so bili postavljeni vsi </a:t>
            </a:r>
            <a:r>
              <a:rPr lang="sl-SI" dirty="0" smtClean="0"/>
              <a:t>viri</a:t>
            </a:r>
          </a:p>
          <a:p>
            <a:pPr lvl="2"/>
            <a:r>
              <a:rPr lang="sl-SI" dirty="0" smtClean="0"/>
              <a:t>P in D prestaneta kritiko</a:t>
            </a:r>
          </a:p>
          <a:p>
            <a:pPr lvl="2"/>
            <a:r>
              <a:rPr lang="sl-SI" dirty="0" smtClean="0"/>
              <a:t>uveljavlja se hipoteza o fragmentih in dopolnilih</a:t>
            </a:r>
          </a:p>
        </p:txBody>
      </p:sp>
    </p:spTree>
    <p:extLst>
      <p:ext uri="{BB962C8B-B14F-4D97-AF65-F5344CB8AC3E}">
        <p14:creationId xmlns:p14="http://schemas.microsoft.com/office/powerpoint/2010/main" val="7375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/>
              <a:t>Duhovniški vir (P</a:t>
            </a:r>
            <a:r>
              <a:rPr lang="sl-SI" dirty="0" smtClean="0"/>
              <a:t>)</a:t>
            </a:r>
          </a:p>
          <a:p>
            <a:pPr lvl="1"/>
            <a:r>
              <a:rPr lang="sl-SI" dirty="0"/>
              <a:t>1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1-2,4a, nadaljuje se </a:t>
            </a:r>
            <a:r>
              <a:rPr lang="sl-SI" dirty="0"/>
              <a:t>v 1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5</a:t>
            </a:r>
          </a:p>
          <a:p>
            <a:pPr lvl="1"/>
            <a:r>
              <a:rPr lang="sl-SI" dirty="0"/>
              <a:t>Pripovedi in </a:t>
            </a:r>
            <a:r>
              <a:rPr lang="sl-SI" dirty="0" smtClean="0"/>
              <a:t>poročila</a:t>
            </a:r>
          </a:p>
          <a:p>
            <a:pPr lvl="2"/>
            <a:r>
              <a:rPr lang="sl-SI" dirty="0"/>
              <a:t>predstavljena harmonično, brez znamenj nasilja in </a:t>
            </a:r>
            <a:r>
              <a:rPr lang="sl-SI" dirty="0" smtClean="0"/>
              <a:t>napetosti</a:t>
            </a:r>
          </a:p>
          <a:p>
            <a:pPr lvl="1"/>
            <a:r>
              <a:rPr lang="sl-SI" dirty="0" smtClean="0"/>
              <a:t>Značilnosti:</a:t>
            </a:r>
          </a:p>
          <a:p>
            <a:pPr lvl="2"/>
            <a:r>
              <a:rPr lang="sl-SI" dirty="0"/>
              <a:t>izrazita pozornost na </a:t>
            </a:r>
            <a:r>
              <a:rPr lang="sl-SI" dirty="0" smtClean="0"/>
              <a:t>kronologijo </a:t>
            </a:r>
            <a:r>
              <a:rPr lang="sl-SI" dirty="0"/>
              <a:t>in na podatke liturgične </a:t>
            </a:r>
            <a:r>
              <a:rPr lang="sl-SI" dirty="0" smtClean="0"/>
              <a:t>narave</a:t>
            </a:r>
          </a:p>
          <a:p>
            <a:pPr lvl="2"/>
            <a:r>
              <a:rPr lang="sl-SI" dirty="0"/>
              <a:t>uporaba </a:t>
            </a:r>
            <a:r>
              <a:rPr lang="sl-SI" dirty="0" smtClean="0"/>
              <a:t>obrazcev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»Bil je večer in bilo je jutro</a:t>
            </a:r>
            <a:r>
              <a:rPr lang="nl-NL" dirty="0" smtClean="0">
                <a:sym typeface="Wingdings" panose="05000000000000000000" pitchFamily="2" charset="2"/>
              </a:rPr>
              <a:t>.«</a:t>
            </a:r>
            <a:endParaRPr lang="sl-SI" dirty="0" smtClean="0">
              <a:sym typeface="Wingdings" panose="05000000000000000000" pitchFamily="2" charset="2"/>
            </a:endParaRPr>
          </a:p>
          <a:p>
            <a:pPr lvl="2"/>
            <a:r>
              <a:rPr lang="sl-SI" dirty="0" smtClean="0"/>
              <a:t>pozornost </a:t>
            </a:r>
            <a:r>
              <a:rPr lang="sl-SI" dirty="0"/>
              <a:t>na časovno zaporedje dogodkov in na liturgični koledar</a:t>
            </a:r>
            <a:endParaRPr lang="sl-SI" dirty="0" smtClean="0"/>
          </a:p>
          <a:p>
            <a:pPr lvl="2"/>
            <a:r>
              <a:rPr lang="sl-SI" dirty="0"/>
              <a:t>preskoči določene teološke </a:t>
            </a:r>
            <a:r>
              <a:rPr lang="sl-SI" dirty="0" smtClean="0"/>
              <a:t>tematike</a:t>
            </a:r>
          </a:p>
          <a:p>
            <a:pPr lvl="1"/>
            <a:r>
              <a:rPr lang="sl-SI" dirty="0" smtClean="0"/>
              <a:t>najdemo ga še od 1 </a:t>
            </a:r>
            <a:r>
              <a:rPr lang="sl-SI" dirty="0" err="1"/>
              <a:t>Mz</a:t>
            </a:r>
            <a:r>
              <a:rPr lang="sl-SI" dirty="0"/>
              <a:t> 5 do konca 2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40,34-35, potem še v </a:t>
            </a:r>
            <a:r>
              <a:rPr lang="sl-SI" dirty="0"/>
              <a:t>4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27,20-23</a:t>
            </a:r>
          </a:p>
          <a:p>
            <a:pPr lvl="2"/>
            <a:r>
              <a:rPr lang="sl-SI" dirty="0" err="1"/>
              <a:t>Shodni</a:t>
            </a:r>
            <a:r>
              <a:rPr lang="sl-SI" dirty="0"/>
              <a:t> šotor je tedaj pokril oblak in GOSPODOVO veličastvo je napolnilo prebivališče. </a:t>
            </a:r>
            <a:r>
              <a:rPr lang="sl-SI" dirty="0" smtClean="0"/>
              <a:t>In </a:t>
            </a:r>
            <a:r>
              <a:rPr lang="sl-SI" dirty="0"/>
              <a:t>Mojzes ni mogel vstopiti v </a:t>
            </a:r>
            <a:r>
              <a:rPr lang="sl-SI" dirty="0" err="1"/>
              <a:t>shodni</a:t>
            </a:r>
            <a:r>
              <a:rPr lang="sl-SI" dirty="0"/>
              <a:t> šotor, kajti oblak je obstal nad njim in GOSPODOVO veličastvo je napolnjevalo </a:t>
            </a:r>
            <a:r>
              <a:rPr lang="sl-SI" dirty="0" smtClean="0"/>
              <a:t>prebivališče (2 </a:t>
            </a:r>
            <a:r>
              <a:rPr lang="sl-SI" dirty="0" err="1" smtClean="0"/>
              <a:t>Mz</a:t>
            </a:r>
            <a:r>
              <a:rPr lang="sl-SI" dirty="0" smtClean="0"/>
              <a:t> 40,34-35).</a:t>
            </a:r>
          </a:p>
          <a:p>
            <a:pPr lvl="2"/>
            <a:r>
              <a:rPr lang="sl-SI" dirty="0" smtClean="0"/>
              <a:t>Daj </a:t>
            </a:r>
            <a:r>
              <a:rPr lang="sl-SI" dirty="0"/>
              <a:t>mu nekaj svoje veljave, da ga bo poslušala vsa skupnost Izraelovih sinov! </a:t>
            </a:r>
            <a:r>
              <a:rPr lang="sl-SI" dirty="0" smtClean="0"/>
              <a:t>Stopa </a:t>
            </a:r>
            <a:r>
              <a:rPr lang="sl-SI" dirty="0"/>
              <a:t>naj pred duhovnika </a:t>
            </a:r>
            <a:r>
              <a:rPr lang="sl-SI" dirty="0" err="1"/>
              <a:t>Eleazarja</a:t>
            </a:r>
            <a:r>
              <a:rPr lang="sl-SI" dirty="0"/>
              <a:t>, da pred GOSPODOM povpraša zanj za razsodbo urím; na njegov ukaz naj odhajajo in na njegov ukaz naj </a:t>
            </a:r>
            <a:r>
              <a:rPr lang="sl-SI" dirty="0" smtClean="0"/>
              <a:t>prihajajo on </a:t>
            </a:r>
            <a:r>
              <a:rPr lang="sl-SI" dirty="0"/>
              <a:t>in z njim vsi Izraelovi sinovi in vsa skupnost.« </a:t>
            </a:r>
            <a:r>
              <a:rPr lang="sl-SI" dirty="0" smtClean="0"/>
              <a:t>Mojzes </a:t>
            </a:r>
            <a:r>
              <a:rPr lang="sl-SI" dirty="0"/>
              <a:t>je storil, kakor mu je zapovedal GOSPOD; vzel je </a:t>
            </a:r>
            <a:r>
              <a:rPr lang="sl-SI" dirty="0" err="1"/>
              <a:t>Józueta</a:t>
            </a:r>
            <a:r>
              <a:rPr lang="sl-SI" dirty="0"/>
              <a:t> in ga postavil pred duhovnika </a:t>
            </a:r>
            <a:r>
              <a:rPr lang="sl-SI" dirty="0" err="1"/>
              <a:t>Eleazarja</a:t>
            </a:r>
            <a:r>
              <a:rPr lang="sl-SI" dirty="0"/>
              <a:t> in pred vso skupnost. </a:t>
            </a:r>
            <a:r>
              <a:rPr lang="sl-SI" dirty="0" smtClean="0"/>
              <a:t>Položil </a:t>
            </a:r>
            <a:r>
              <a:rPr lang="sl-SI" dirty="0"/>
              <a:t>je roke nanj in ga umestil, kakor je GOSPOD govoril po </a:t>
            </a:r>
            <a:r>
              <a:rPr lang="sl-SI" dirty="0" smtClean="0"/>
              <a:t>Mojzesu (4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27,20-23).</a:t>
            </a:r>
          </a:p>
          <a:p>
            <a:pPr lvl="1"/>
            <a:r>
              <a:rPr lang="sl-SI" dirty="0"/>
              <a:t>Prepisovanje zakonov (in opis sinajske zaveze) ni delo duhovniškega </a:t>
            </a:r>
            <a:r>
              <a:rPr lang="sl-SI" dirty="0" smtClean="0"/>
              <a:t>avtorja.</a:t>
            </a:r>
          </a:p>
          <a:p>
            <a:pPr lvl="2"/>
            <a:r>
              <a:rPr lang="sl-SI" dirty="0"/>
              <a:t>Svetostna postava (Spoštovanje krvi, Spoštovanje zakonske zveze, »Bodite sveti, ker sem jaz svet«, Kazenska določila, Navodila o duhovnikih </a:t>
            </a:r>
            <a:r>
              <a:rPr lang="sl-SI" dirty="0" smtClean="0"/>
              <a:t>…) </a:t>
            </a:r>
            <a:r>
              <a:rPr lang="sl-SI" dirty="0" smtClean="0">
                <a:sym typeface="Wingdings" panose="05000000000000000000" pitchFamily="2" charset="2"/>
              </a:rPr>
              <a:t> 3 </a:t>
            </a:r>
            <a:r>
              <a:rPr lang="sl-SI" dirty="0" err="1" smtClean="0">
                <a:sym typeface="Wingdings" panose="05000000000000000000" pitchFamily="2" charset="2"/>
              </a:rPr>
              <a:t>Mz</a:t>
            </a:r>
            <a:r>
              <a:rPr lang="sl-SI" dirty="0" smtClean="0">
                <a:sym typeface="Wingdings" panose="05000000000000000000" pitchFamily="2" charset="2"/>
              </a:rPr>
              <a:t> 17-26  </a:t>
            </a:r>
            <a:r>
              <a:rPr lang="sl-SI" dirty="0" smtClean="0"/>
              <a:t>H (</a:t>
            </a:r>
            <a:r>
              <a:rPr lang="sl-SI" dirty="0" err="1" smtClean="0"/>
              <a:t>Heiligkeitsgesetz</a:t>
            </a:r>
            <a:r>
              <a:rPr lang="sl-SI" dirty="0" smtClean="0"/>
              <a:t>)</a:t>
            </a:r>
          </a:p>
          <a:p>
            <a:pPr lvl="3"/>
            <a:r>
              <a:rPr lang="sl-SI" dirty="0"/>
              <a:t>bliže </a:t>
            </a:r>
            <a:r>
              <a:rPr lang="sl-SI" dirty="0" err="1"/>
              <a:t>devteronomističnemu</a:t>
            </a:r>
            <a:r>
              <a:rPr lang="sl-SI" dirty="0"/>
              <a:t> avtorju iz časa </a:t>
            </a:r>
            <a:r>
              <a:rPr lang="sl-SI" dirty="0" smtClean="0"/>
              <a:t>monarhije</a:t>
            </a:r>
          </a:p>
          <a:p>
            <a:pPr lvl="3"/>
            <a:r>
              <a:rPr lang="sl-SI" dirty="0"/>
              <a:t>nastanek dokumenta H je zelo verjetno leto 622 pr. Kr., ko je bila izvedena </a:t>
            </a:r>
            <a:r>
              <a:rPr lang="sl-SI" dirty="0" err="1"/>
              <a:t>Jošijeva</a:t>
            </a:r>
            <a:r>
              <a:rPr lang="sl-SI" dirty="0"/>
              <a:t> reforma </a:t>
            </a:r>
          </a:p>
        </p:txBody>
      </p:sp>
    </p:spTree>
    <p:extLst>
      <p:ext uri="{BB962C8B-B14F-4D97-AF65-F5344CB8AC3E}">
        <p14:creationId xmlns:p14="http://schemas.microsoft.com/office/powerpoint/2010/main" val="348313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/>
              <a:t>Teologija duhovniškega </a:t>
            </a:r>
            <a:r>
              <a:rPr lang="sl-SI" dirty="0" smtClean="0"/>
              <a:t>avtorja</a:t>
            </a:r>
          </a:p>
          <a:p>
            <a:pPr lvl="1"/>
            <a:r>
              <a:rPr lang="sl-SI" dirty="0" smtClean="0"/>
              <a:t>poudarja rodovnike</a:t>
            </a:r>
          </a:p>
          <a:p>
            <a:pPr lvl="2"/>
            <a:r>
              <a:rPr lang="sl-SI" dirty="0" smtClean="0"/>
              <a:t>rodovnik sveta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pl-PL" dirty="0">
                <a:sym typeface="Wingdings" panose="05000000000000000000" pitchFamily="2" charset="2"/>
              </a:rPr>
              <a:t>To je </a:t>
            </a:r>
            <a:r>
              <a:rPr lang="pl-PL" dirty="0" smtClean="0">
                <a:sym typeface="Wingdings" panose="05000000000000000000" pitchFamily="2" charset="2"/>
              </a:rPr>
              <a:t>nastanek neba </a:t>
            </a:r>
            <a:r>
              <a:rPr lang="pl-PL" dirty="0">
                <a:sym typeface="Wingdings" panose="05000000000000000000" pitchFamily="2" charset="2"/>
              </a:rPr>
              <a:t>in zemlje, ko sta bila ustvarjena (1 Mz </a:t>
            </a:r>
            <a:r>
              <a:rPr lang="pl-PL" dirty="0" smtClean="0">
                <a:sym typeface="Wingdings" panose="05000000000000000000" pitchFamily="2" charset="2"/>
              </a:rPr>
              <a:t>2,4a).</a:t>
            </a:r>
          </a:p>
          <a:p>
            <a:pPr lvl="2"/>
            <a:r>
              <a:rPr lang="sl-SI" dirty="0"/>
              <a:t>rodovnikih ljudstva </a:t>
            </a:r>
            <a:r>
              <a:rPr lang="sl-SI" dirty="0" smtClean="0"/>
              <a:t>– Izraela</a:t>
            </a:r>
          </a:p>
          <a:p>
            <a:pPr lvl="1"/>
            <a:r>
              <a:rPr lang="sl-SI" dirty="0"/>
              <a:t>poroča o stvarjenju, potem o očakih, o Izraelu (izhod iz Egipta) in o poti do obljubljene </a:t>
            </a:r>
            <a:r>
              <a:rPr lang="sl-SI" dirty="0" smtClean="0"/>
              <a:t>dežele</a:t>
            </a:r>
          </a:p>
          <a:p>
            <a:pPr lvl="1"/>
            <a:r>
              <a:rPr lang="sl-SI" dirty="0"/>
              <a:t>pozna dve </a:t>
            </a:r>
            <a:r>
              <a:rPr lang="sl-SI" dirty="0" smtClean="0"/>
              <a:t>zavezi (Noe </a:t>
            </a:r>
            <a:r>
              <a:rPr lang="sl-SI" dirty="0"/>
              <a:t>- 1 </a:t>
            </a:r>
            <a:r>
              <a:rPr lang="sl-SI" dirty="0" err="1"/>
              <a:t>Mz</a:t>
            </a:r>
            <a:r>
              <a:rPr lang="sl-SI" dirty="0"/>
              <a:t> 9,8-17, </a:t>
            </a:r>
            <a:r>
              <a:rPr lang="sl-SI" dirty="0" smtClean="0"/>
              <a:t>Abraham - </a:t>
            </a:r>
            <a:r>
              <a:rPr lang="sl-SI" dirty="0"/>
              <a:t>1 </a:t>
            </a:r>
            <a:r>
              <a:rPr lang="sl-SI" dirty="0" err="1"/>
              <a:t>Mz</a:t>
            </a:r>
            <a:r>
              <a:rPr lang="sl-SI" dirty="0"/>
              <a:t> 15,18</a:t>
            </a:r>
            <a:r>
              <a:rPr lang="sl-SI" dirty="0" smtClean="0"/>
              <a:t>)</a:t>
            </a:r>
          </a:p>
          <a:p>
            <a:pPr lvl="1"/>
            <a:r>
              <a:rPr lang="sl-SI" dirty="0"/>
              <a:t>ne pripoveduje o prvem </a:t>
            </a:r>
            <a:r>
              <a:rPr lang="sl-SI" dirty="0" smtClean="0"/>
              <a:t>grehu</a:t>
            </a:r>
          </a:p>
          <a:p>
            <a:pPr lvl="1"/>
            <a:r>
              <a:rPr lang="sl-SI" dirty="0"/>
              <a:t>v kontekstu izhoda iz Egipta </a:t>
            </a:r>
            <a:r>
              <a:rPr lang="sl-SI" dirty="0" smtClean="0"/>
              <a:t>piše </a:t>
            </a:r>
            <a:r>
              <a:rPr lang="sl-SI" dirty="0"/>
              <a:t>o prehodu čez Rdeče </a:t>
            </a:r>
            <a:r>
              <a:rPr lang="sl-SI" dirty="0" smtClean="0"/>
              <a:t>morje</a:t>
            </a:r>
          </a:p>
          <a:p>
            <a:pPr lvl="1"/>
            <a:r>
              <a:rPr lang="sl-SI" dirty="0"/>
              <a:t>prevlada perspektiva Božje kazni za tiste, ki se upirajo </a:t>
            </a:r>
            <a:r>
              <a:rPr lang="sl-SI" dirty="0" smtClean="0"/>
              <a:t>Bogu</a:t>
            </a:r>
          </a:p>
          <a:p>
            <a:pPr lvl="1"/>
            <a:r>
              <a:rPr lang="sl-SI" dirty="0" err="1" smtClean="0"/>
              <a:t>Aronov</a:t>
            </a:r>
            <a:r>
              <a:rPr lang="sl-SI" dirty="0" smtClean="0"/>
              <a:t> in Mojzesov greh</a:t>
            </a:r>
          </a:p>
          <a:p>
            <a:pPr lvl="2"/>
            <a:r>
              <a:rPr lang="sl-SI" dirty="0"/>
              <a:t>Mojzes je torej vzel palico izpred GOSPODA, kakor mu je zapovedal. </a:t>
            </a:r>
            <a:r>
              <a:rPr lang="sl-SI" dirty="0" smtClean="0"/>
              <a:t>Potem </a:t>
            </a:r>
            <a:r>
              <a:rPr lang="sl-SI" dirty="0"/>
              <a:t>sta Mojzes in </a:t>
            </a:r>
            <a:r>
              <a:rPr lang="sl-SI" dirty="0" err="1"/>
              <a:t>Aron</a:t>
            </a:r>
            <a:r>
              <a:rPr lang="sl-SI" dirty="0"/>
              <a:t> sklicala občestvo pred skalo. Rekel jim je: »Poslušajte vendar, uporniki! Ali bova mogla storiti, da vam iz te skale priteče voda</a:t>
            </a:r>
            <a:r>
              <a:rPr lang="sl-SI" dirty="0" smtClean="0"/>
              <a:t>?« (4 </a:t>
            </a:r>
            <a:r>
              <a:rPr lang="sl-SI" dirty="0" err="1" smtClean="0"/>
              <a:t>Mz</a:t>
            </a:r>
            <a:r>
              <a:rPr lang="sl-SI" dirty="0" smtClean="0"/>
              <a:t> 20,9-10).</a:t>
            </a:r>
          </a:p>
          <a:p>
            <a:pPr lvl="1"/>
            <a:r>
              <a:rPr lang="sl-SI" dirty="0"/>
              <a:t>Pomembno je, da vsakemu grehu sledi kazen</a:t>
            </a:r>
            <a:endParaRPr lang="sl-SI" dirty="0" smtClean="0"/>
          </a:p>
          <a:p>
            <a:pPr lvl="2"/>
            <a:r>
              <a:rPr lang="sl-SI" dirty="0"/>
              <a:t>GOSPOD pa je rekel Mojzesu in </a:t>
            </a:r>
            <a:r>
              <a:rPr lang="sl-SI" dirty="0" err="1"/>
              <a:t>Aronu</a:t>
            </a:r>
            <a:r>
              <a:rPr lang="sl-SI" dirty="0"/>
              <a:t>: »Ker nista verovala vame, da bi me kot svetega izpričala pred očmi Izraelovih sinov, ne bosta pripeljala tega občestva v deželo, ki jim jo dajem.« 13 To so vode </a:t>
            </a:r>
            <a:r>
              <a:rPr lang="sl-SI" dirty="0" err="1"/>
              <a:t>Meríba</a:t>
            </a:r>
            <a:r>
              <a:rPr lang="sl-SI" dirty="0" smtClean="0"/>
              <a:t>, kjer </a:t>
            </a:r>
            <a:r>
              <a:rPr lang="sl-SI" dirty="0"/>
              <a:t>so se Izraelovi sinovi prepirali z GOSPODOM in kjer se je izkazal </a:t>
            </a:r>
            <a:r>
              <a:rPr lang="sl-SI" dirty="0" smtClean="0"/>
              <a:t>svetega (4 </a:t>
            </a:r>
            <a:r>
              <a:rPr lang="sl-SI" dirty="0" err="1" smtClean="0"/>
              <a:t>Mz</a:t>
            </a:r>
            <a:r>
              <a:rPr lang="sl-SI" dirty="0" smtClean="0"/>
              <a:t> 20,12-13).</a:t>
            </a:r>
          </a:p>
          <a:p>
            <a:pPr lvl="1"/>
            <a:r>
              <a:rPr lang="sl-SI" dirty="0"/>
              <a:t>prepričanje, da je zanj isti Bog stvarnik sveta in izraelskega </a:t>
            </a:r>
            <a:r>
              <a:rPr lang="sl-SI" dirty="0" smtClean="0"/>
              <a:t>ljudstva</a:t>
            </a:r>
          </a:p>
          <a:p>
            <a:pPr lvl="1"/>
            <a:r>
              <a:rPr lang="sl-SI" dirty="0"/>
              <a:t>pojem »Božja slava</a:t>
            </a:r>
            <a:r>
              <a:rPr lang="sl-SI" dirty="0" smtClean="0"/>
              <a:t>«</a:t>
            </a:r>
          </a:p>
          <a:p>
            <a:pPr lvl="2"/>
            <a:r>
              <a:rPr lang="sl-SI" dirty="0" err="1"/>
              <a:t>Shodni</a:t>
            </a:r>
            <a:r>
              <a:rPr lang="sl-SI" dirty="0"/>
              <a:t> šotor je tedaj pokril oblak in GOSPODOVO veličastvo je napolnilo prebivališče. </a:t>
            </a:r>
            <a:r>
              <a:rPr lang="sl-SI" dirty="0" smtClean="0"/>
              <a:t>In </a:t>
            </a:r>
            <a:r>
              <a:rPr lang="sl-SI" dirty="0"/>
              <a:t>Mojzes ni mogel vstopiti v </a:t>
            </a:r>
            <a:r>
              <a:rPr lang="sl-SI" dirty="0" err="1"/>
              <a:t>shodni</a:t>
            </a:r>
            <a:r>
              <a:rPr lang="sl-SI" dirty="0"/>
              <a:t> šotor, kajti oblak je obstal nad njim in GOSPODOVO veličastvo je napolnjevalo prebivališče</a:t>
            </a:r>
            <a:r>
              <a:rPr lang="sl-SI" dirty="0" smtClean="0"/>
              <a:t>. Kadar </a:t>
            </a:r>
            <a:r>
              <a:rPr lang="sl-SI" dirty="0"/>
              <a:t>koli se je oblak vzdignil iznad prebivališča, so se Izraelovi sinovi odpravili, dokler so bili na potovanju. </a:t>
            </a:r>
            <a:r>
              <a:rPr lang="sl-SI" dirty="0" smtClean="0"/>
              <a:t>Če </a:t>
            </a:r>
            <a:r>
              <a:rPr lang="sl-SI" dirty="0"/>
              <a:t>pa se oblak ni vzdignil, se niso odpravili do dne, ko se je vzdignil. </a:t>
            </a:r>
            <a:r>
              <a:rPr lang="sl-SI" dirty="0" smtClean="0"/>
              <a:t>Kajti </a:t>
            </a:r>
            <a:r>
              <a:rPr lang="sl-SI" dirty="0"/>
              <a:t>GOSPODOV oblak je bil podnevi na prebivališču, ponoči pa je bil ogenj v njem pred očmi vse Izraelove hiše, dokler so bili na </a:t>
            </a:r>
            <a:r>
              <a:rPr lang="sl-SI" dirty="0" smtClean="0"/>
              <a:t>potovanju</a:t>
            </a: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dirty="0"/>
              <a:t>2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40,34-38).</a:t>
            </a:r>
          </a:p>
        </p:txBody>
      </p:sp>
    </p:spTree>
    <p:extLst>
      <p:ext uri="{BB962C8B-B14F-4D97-AF65-F5344CB8AC3E}">
        <p14:creationId xmlns:p14="http://schemas.microsoft.com/office/powerpoint/2010/main" val="24091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/>
              <a:t>Teologija duhovniškega </a:t>
            </a:r>
            <a:r>
              <a:rPr lang="sl-SI" dirty="0" smtClean="0"/>
              <a:t>avtorja</a:t>
            </a:r>
          </a:p>
          <a:p>
            <a:pPr lvl="1"/>
            <a:r>
              <a:rPr lang="sl-SI" dirty="0"/>
              <a:t>Bog posega v zgodovino in tako izraža delovanje svoje </a:t>
            </a:r>
            <a:r>
              <a:rPr lang="sl-SI" dirty="0" smtClean="0"/>
              <a:t>slave</a:t>
            </a:r>
          </a:p>
          <a:p>
            <a:pPr lvl="2"/>
            <a:r>
              <a:rPr lang="sl-SI" dirty="0"/>
              <a:t>Zakrknil bom faraonovo srce, da jih bo zasledoval. Potem bom pokazal svoje veličastvo nad faraonom in vso njegovo vojsko in Egipčani bodo spoznali, da sem jaz GOSPOD.« In storili so </a:t>
            </a:r>
            <a:r>
              <a:rPr lang="sl-SI" dirty="0" smtClean="0"/>
              <a:t>tako (</a:t>
            </a:r>
            <a:r>
              <a:rPr lang="sl-SI" dirty="0"/>
              <a:t>2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14,4).</a:t>
            </a:r>
          </a:p>
          <a:p>
            <a:pPr lvl="1"/>
            <a:r>
              <a:rPr lang="sl-SI" dirty="0"/>
              <a:t>velikokrat uporabi besedno zvezo »ljudstvo dežele</a:t>
            </a:r>
            <a:r>
              <a:rPr lang="sl-SI" dirty="0" smtClean="0"/>
              <a:t>«</a:t>
            </a:r>
          </a:p>
          <a:p>
            <a:pPr lvl="2"/>
            <a:r>
              <a:rPr lang="sl-SI" dirty="0"/>
              <a:t>Le ne upirajte se GOSPODU in ne bojte se ljudstva dežele! Kajti za obed nam bodo; </a:t>
            </a:r>
            <a:r>
              <a:rPr lang="sl-SI" dirty="0" smtClean="0"/>
              <a:t>senca se </a:t>
            </a:r>
            <a:r>
              <a:rPr lang="sl-SI" dirty="0"/>
              <a:t>je umaknila od njih, z nami pa je GOSPOD. Nikar se jih ne bojte</a:t>
            </a:r>
            <a:r>
              <a:rPr lang="sl-SI" dirty="0" smtClean="0"/>
              <a:t>! (</a:t>
            </a:r>
            <a:r>
              <a:rPr lang="sl-SI" dirty="0"/>
              <a:t>4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14,9).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0933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/>
              <a:t>Sinhroni študij </a:t>
            </a:r>
            <a:r>
              <a:rPr lang="sl-SI" dirty="0" smtClean="0"/>
              <a:t>Peteroknjižja</a:t>
            </a:r>
          </a:p>
          <a:p>
            <a:pPr lvl="1"/>
            <a:r>
              <a:rPr lang="sl-SI" dirty="0"/>
              <a:t>Vzporedno z diahronim študijem se od leta 1970 uveljavlja sinhroni pristop k študiju Peteroknjižja, ki ga zagovarja </a:t>
            </a:r>
            <a:r>
              <a:rPr lang="sl-SI" dirty="0" err="1"/>
              <a:t>Brevard</a:t>
            </a:r>
            <a:r>
              <a:rPr lang="sl-SI" dirty="0"/>
              <a:t> S. </a:t>
            </a:r>
            <a:r>
              <a:rPr lang="sl-SI" dirty="0" err="1"/>
              <a:t>Childs</a:t>
            </a:r>
            <a:r>
              <a:rPr lang="sl-SI" dirty="0"/>
              <a:t> in James A. Sanders, ki razvijeta kanonični pristop k Peteroknjižju; Paul </a:t>
            </a:r>
            <a:r>
              <a:rPr lang="sl-SI" dirty="0" err="1"/>
              <a:t>Beauchamp</a:t>
            </a:r>
            <a:r>
              <a:rPr lang="sl-SI" dirty="0"/>
              <a:t>, predstavnik strukturalistične analize, Jean-Louis </a:t>
            </a:r>
            <a:r>
              <a:rPr lang="sl-SI" dirty="0" err="1"/>
              <a:t>Ska</a:t>
            </a:r>
            <a:r>
              <a:rPr lang="sl-SI" dirty="0"/>
              <a:t>, predstavnik šole </a:t>
            </a:r>
            <a:r>
              <a:rPr lang="sl-SI" dirty="0" err="1"/>
              <a:t>nouvelle</a:t>
            </a:r>
            <a:r>
              <a:rPr lang="sl-SI" dirty="0"/>
              <a:t> </a:t>
            </a:r>
            <a:r>
              <a:rPr lang="sl-SI" dirty="0" err="1"/>
              <a:t>critique</a:t>
            </a:r>
            <a:r>
              <a:rPr lang="sl-SI" dirty="0"/>
              <a:t> in mnogi drugi</a:t>
            </a:r>
            <a:r>
              <a:rPr lang="sl-SI" dirty="0" smtClean="0"/>
              <a:t>.</a:t>
            </a:r>
          </a:p>
          <a:p>
            <a:r>
              <a:rPr lang="sl-SI" dirty="0" smtClean="0"/>
              <a:t>Eksegetske metode</a:t>
            </a:r>
          </a:p>
          <a:p>
            <a:pPr lvl="1"/>
            <a:r>
              <a:rPr lang="sl-SI" dirty="0"/>
              <a:t>ex-ago in pomeni »peljati ven</a:t>
            </a:r>
            <a:r>
              <a:rPr lang="sl-SI" dirty="0" smtClean="0"/>
              <a:t>«, </a:t>
            </a:r>
            <a:r>
              <a:rPr lang="sl-SI" dirty="0"/>
              <a:t>»izluščiti« sporočilo iz </a:t>
            </a:r>
            <a:r>
              <a:rPr lang="sl-SI" dirty="0" smtClean="0"/>
              <a:t>odlomka</a:t>
            </a:r>
          </a:p>
          <a:p>
            <a:pPr lvl="2"/>
            <a:r>
              <a:rPr lang="sl-SI" dirty="0" smtClean="0"/>
              <a:t>priti </a:t>
            </a:r>
            <a:r>
              <a:rPr lang="sl-SI" dirty="0"/>
              <a:t>do temeljnega sporočila </a:t>
            </a:r>
            <a:r>
              <a:rPr lang="sl-SI" dirty="0" smtClean="0"/>
              <a:t>odlomka</a:t>
            </a:r>
          </a:p>
          <a:p>
            <a:pPr lvl="1"/>
            <a:r>
              <a:rPr lang="sl-SI" dirty="0" smtClean="0"/>
              <a:t>končati se mora s teologijo</a:t>
            </a:r>
          </a:p>
          <a:p>
            <a:pPr lvl="2"/>
            <a:r>
              <a:rPr lang="sl-SI" dirty="0"/>
              <a:t>z globljim dojemanjem </a:t>
            </a:r>
            <a:r>
              <a:rPr lang="sl-SI" dirty="0" smtClean="0"/>
              <a:t>Boga</a:t>
            </a:r>
          </a:p>
          <a:p>
            <a:pPr lvl="2"/>
            <a:r>
              <a:rPr lang="sl-SI" dirty="0"/>
              <a:t>odnosa med Bogom in </a:t>
            </a:r>
            <a:r>
              <a:rPr lang="sl-SI" dirty="0" smtClean="0"/>
              <a:t>človekom</a:t>
            </a:r>
          </a:p>
          <a:p>
            <a:pPr lvl="1"/>
            <a:r>
              <a:rPr lang="sl-SI" dirty="0"/>
              <a:t>namen eksegeze je omogočiti globlje spoznanje Boga in </a:t>
            </a:r>
            <a:r>
              <a:rPr lang="sl-SI" dirty="0" smtClean="0"/>
              <a:t>človeka</a:t>
            </a:r>
          </a:p>
          <a:p>
            <a:pPr lvl="1"/>
            <a:r>
              <a:rPr lang="sl-SI" dirty="0"/>
              <a:t>danes uveljavljene eksegetske </a:t>
            </a:r>
            <a:r>
              <a:rPr lang="sl-SI" dirty="0" smtClean="0"/>
              <a:t>metode:</a:t>
            </a:r>
          </a:p>
          <a:p>
            <a:pPr lvl="2"/>
            <a:r>
              <a:rPr lang="sl-SI" dirty="0" smtClean="0"/>
              <a:t>zgodovinsko-kritična</a:t>
            </a:r>
          </a:p>
          <a:p>
            <a:pPr lvl="2"/>
            <a:r>
              <a:rPr lang="sl-SI" dirty="0"/>
              <a:t>narativna ali </a:t>
            </a:r>
            <a:r>
              <a:rPr lang="sl-SI" dirty="0" smtClean="0"/>
              <a:t>pripovedna</a:t>
            </a:r>
          </a:p>
          <a:p>
            <a:pPr lvl="2"/>
            <a:r>
              <a:rPr lang="sl-SI" dirty="0" smtClean="0"/>
              <a:t>literarna</a:t>
            </a:r>
          </a:p>
          <a:p>
            <a:pPr lvl="2"/>
            <a:r>
              <a:rPr lang="sl-SI" dirty="0" smtClean="0"/>
              <a:t>retorična</a:t>
            </a:r>
          </a:p>
          <a:p>
            <a:pPr lvl="2"/>
            <a:r>
              <a:rPr lang="sl-SI" dirty="0"/>
              <a:t>kanonična </a:t>
            </a:r>
            <a:r>
              <a:rPr lang="sl-SI" dirty="0" smtClean="0"/>
              <a:t>metoda</a:t>
            </a:r>
            <a:endParaRPr lang="sl-SI" dirty="0"/>
          </a:p>
          <a:p>
            <a:pPr lvl="1"/>
            <a:r>
              <a:rPr lang="sl-SI" dirty="0" smtClean="0"/>
              <a:t>delimo jih na:</a:t>
            </a:r>
          </a:p>
          <a:p>
            <a:pPr lvl="2"/>
            <a:r>
              <a:rPr lang="sl-SI" dirty="0" smtClean="0"/>
              <a:t>diahrone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pozornost posvečajo pretežno razvoju </a:t>
            </a:r>
            <a:r>
              <a:rPr lang="sl-SI" dirty="0" smtClean="0"/>
              <a:t>besedila</a:t>
            </a:r>
          </a:p>
          <a:p>
            <a:pPr lvl="2"/>
            <a:r>
              <a:rPr lang="sl-SI" dirty="0" smtClean="0"/>
              <a:t>sinhrone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besedilo analizirajo v njegovi končni obliki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4279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320842"/>
            <a:ext cx="10563727" cy="6280484"/>
          </a:xfrm>
        </p:spPr>
        <p:txBody>
          <a:bodyPr/>
          <a:lstStyle/>
          <a:p>
            <a:r>
              <a:rPr lang="sl-SI" dirty="0"/>
              <a:t>Narativna ali pripovedna </a:t>
            </a:r>
            <a:r>
              <a:rPr lang="sl-SI" dirty="0" smtClean="0"/>
              <a:t>metoda</a:t>
            </a:r>
          </a:p>
          <a:p>
            <a:pPr lvl="1"/>
            <a:r>
              <a:rPr lang="sl-SI" dirty="0"/>
              <a:t>primerna za analizo besedil Stare </a:t>
            </a:r>
            <a:r>
              <a:rPr lang="sl-SI" dirty="0" smtClean="0"/>
              <a:t>zaveze, ki so pripovedne narave</a:t>
            </a:r>
          </a:p>
          <a:p>
            <a:pPr lvl="1"/>
            <a:r>
              <a:rPr lang="sl-SI" dirty="0"/>
              <a:t>temelj je metodi postavil že Aristotel v </a:t>
            </a:r>
            <a:r>
              <a:rPr lang="sl-SI" dirty="0" smtClean="0"/>
              <a:t>Poetiki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temeljnega pomena za potek pripovedi in življenjskih </a:t>
            </a:r>
            <a:r>
              <a:rPr lang="sl-SI" dirty="0" smtClean="0"/>
              <a:t>dogodkov so </a:t>
            </a:r>
            <a:r>
              <a:rPr lang="sl-SI" dirty="0"/>
              <a:t>spremembe tj. vsaka časovna ali prostorska sprememba ali sprememba oseb, ki so vpete v dogajanje, določa meje posameznim </a:t>
            </a:r>
            <a:r>
              <a:rPr lang="sl-SI" dirty="0" smtClean="0"/>
              <a:t>enotam</a:t>
            </a:r>
          </a:p>
          <a:p>
            <a:pPr lvl="1"/>
            <a:r>
              <a:rPr lang="sl-SI" dirty="0" smtClean="0"/>
              <a:t>od </a:t>
            </a:r>
            <a:r>
              <a:rPr lang="sl-SI" dirty="0"/>
              <a:t>začetka do konca dogajanja ali pripovedi je mogoče opaziti večjo </a:t>
            </a:r>
            <a:r>
              <a:rPr lang="sl-SI" dirty="0" smtClean="0"/>
              <a:t>spremembo</a:t>
            </a:r>
          </a:p>
          <a:p>
            <a:pPr lvl="2"/>
            <a:r>
              <a:rPr lang="sl-SI" dirty="0"/>
              <a:t>»</a:t>
            </a:r>
            <a:r>
              <a:rPr lang="sl-SI" dirty="0" smtClean="0"/>
              <a:t>tragedija« ali </a:t>
            </a:r>
            <a:r>
              <a:rPr lang="sl-SI" dirty="0"/>
              <a:t>»</a:t>
            </a:r>
            <a:r>
              <a:rPr lang="sl-SI" dirty="0" smtClean="0"/>
              <a:t>komedija«</a:t>
            </a:r>
          </a:p>
          <a:p>
            <a:pPr lvl="1"/>
            <a:r>
              <a:rPr lang="sl-SI" dirty="0" smtClean="0"/>
              <a:t>ekseget </a:t>
            </a:r>
            <a:r>
              <a:rPr lang="sl-SI" dirty="0"/>
              <a:t>mora biti pozoren tako na osebe kot na potek </a:t>
            </a:r>
            <a:r>
              <a:rPr lang="sl-SI" dirty="0" smtClean="0"/>
              <a:t>dogajanja</a:t>
            </a:r>
          </a:p>
          <a:p>
            <a:pPr lvl="2"/>
            <a:r>
              <a:rPr lang="sl-SI" dirty="0"/>
              <a:t>kako in kdaj se dogajanje </a:t>
            </a:r>
            <a:r>
              <a:rPr lang="sl-SI" dirty="0" smtClean="0"/>
              <a:t>začenja</a:t>
            </a:r>
          </a:p>
          <a:p>
            <a:pPr lvl="2"/>
            <a:r>
              <a:rPr lang="sl-SI" dirty="0"/>
              <a:t>kako se </a:t>
            </a:r>
            <a:r>
              <a:rPr lang="sl-SI" dirty="0" smtClean="0"/>
              <a:t>razvije</a:t>
            </a:r>
          </a:p>
          <a:p>
            <a:pPr lvl="2"/>
            <a:r>
              <a:rPr lang="sl-SI" dirty="0"/>
              <a:t>kakšen je zaključek </a:t>
            </a:r>
            <a:endParaRPr lang="sl-SI" dirty="0" smtClean="0"/>
          </a:p>
          <a:p>
            <a:pPr lvl="1"/>
            <a:r>
              <a:rPr lang="sl-SI" dirty="0"/>
              <a:t>pozornost pri branju Svetega pisma </a:t>
            </a:r>
            <a:r>
              <a:rPr lang="sl-SI" dirty="0" smtClean="0"/>
              <a:t>je </a:t>
            </a:r>
            <a:r>
              <a:rPr lang="sl-SI" dirty="0"/>
              <a:t>namenjena bralcu in </a:t>
            </a:r>
            <a:r>
              <a:rPr lang="sl-SI" dirty="0" smtClean="0"/>
              <a:t>pripovedovalcu</a:t>
            </a:r>
          </a:p>
          <a:p>
            <a:pPr lvl="2"/>
            <a:r>
              <a:rPr lang="sl-SI" dirty="0"/>
              <a:t>napisano zato, da bi ga brali oz. </a:t>
            </a:r>
            <a:r>
              <a:rPr lang="sl-SI" dirty="0" smtClean="0"/>
              <a:t>poslušali</a:t>
            </a:r>
          </a:p>
          <a:p>
            <a:pPr lvl="2"/>
            <a:r>
              <a:rPr lang="sl-SI" dirty="0" smtClean="0"/>
              <a:t>uporabljene literarne prvine pripeljejo bralca do </a:t>
            </a:r>
            <a:r>
              <a:rPr lang="sl-SI" dirty="0"/>
              <a:t>teološkega </a:t>
            </a:r>
            <a:r>
              <a:rPr lang="sl-SI" dirty="0" smtClean="0"/>
              <a:t>sporočila</a:t>
            </a:r>
          </a:p>
          <a:p>
            <a:pPr lvl="1"/>
            <a:r>
              <a:rPr lang="sl-SI" dirty="0" smtClean="0"/>
              <a:t>odnos </a:t>
            </a:r>
            <a:r>
              <a:rPr lang="sl-SI" dirty="0"/>
              <a:t>med piscem in bralcem je torej osrednjega </a:t>
            </a:r>
            <a:r>
              <a:rPr lang="sl-SI" dirty="0" smtClean="0"/>
              <a:t>pomena</a:t>
            </a:r>
          </a:p>
          <a:p>
            <a:r>
              <a:rPr lang="sl-SI" dirty="0"/>
              <a:t>Literarna </a:t>
            </a:r>
            <a:r>
              <a:rPr lang="sl-SI" dirty="0" smtClean="0"/>
              <a:t>metoda</a:t>
            </a:r>
          </a:p>
          <a:p>
            <a:pPr lvl="1"/>
            <a:r>
              <a:rPr lang="sl-SI" dirty="0"/>
              <a:t>ob branju ali poslušanju besedila analizira literarne elemente in prvine, ki jih pisec </a:t>
            </a:r>
            <a:r>
              <a:rPr lang="sl-SI" dirty="0" smtClean="0"/>
              <a:t>uporablja</a:t>
            </a:r>
          </a:p>
          <a:p>
            <a:pPr lvl="2"/>
            <a:r>
              <a:rPr lang="sl-SI" dirty="0" smtClean="0"/>
              <a:t>metafore</a:t>
            </a:r>
            <a:r>
              <a:rPr lang="sl-SI" dirty="0"/>
              <a:t>, prispodobe, paralelizme, antiteze in odkriva njihov </a:t>
            </a:r>
            <a:r>
              <a:rPr lang="sl-SI" dirty="0" smtClean="0"/>
              <a:t>pomen</a:t>
            </a:r>
          </a:p>
          <a:p>
            <a:pPr lvl="1"/>
            <a:r>
              <a:rPr lang="sl-SI" dirty="0" smtClean="0"/>
              <a:t>uporablja se za </a:t>
            </a:r>
            <a:r>
              <a:rPr lang="sl-SI" dirty="0"/>
              <a:t>analizo besedil in odlomkov, ki so izrazito poetične oz. simbolne narave 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4099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123</TotalTime>
  <Words>1659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View</vt:lpstr>
      <vt:lpstr>Pentatevh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Pentatevh</dc:title>
  <dc:creator>Sebastijan Cerk</dc:creator>
  <cp:lastModifiedBy>Sebastijan Cerk</cp:lastModifiedBy>
  <cp:revision>34</cp:revision>
  <dcterms:created xsi:type="dcterms:W3CDTF">2014-12-03T06:55:22Z</dcterms:created>
  <dcterms:modified xsi:type="dcterms:W3CDTF">2014-12-03T09:01:35Z</dcterms:modified>
</cp:coreProperties>
</file>