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Stvarjenje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1 </a:t>
            </a:r>
            <a:r>
              <a:rPr lang="sl-SI" dirty="0" err="1" smtClean="0"/>
              <a:t>M</a:t>
            </a:r>
            <a:r>
              <a:rPr lang="sl-SI" cap="none" dirty="0" err="1" smtClean="0"/>
              <a:t>z</a:t>
            </a:r>
            <a:r>
              <a:rPr lang="sl-SI" cap="none" dirty="0" smtClean="0"/>
              <a:t> 1, 1-2,4a</a:t>
            </a:r>
          </a:p>
          <a:p>
            <a:r>
              <a:rPr lang="sl-SI" cap="none" dirty="0" smtClean="0"/>
              <a:t>1 </a:t>
            </a:r>
            <a:r>
              <a:rPr lang="sl-SI" cap="none" dirty="0" err="1" smtClean="0"/>
              <a:t>Mz</a:t>
            </a:r>
            <a:r>
              <a:rPr lang="sl-SI" cap="none" dirty="0" smtClean="0"/>
              <a:t> 2,4b-25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872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/>
              <a:t>Drugo poročilo o stvarjenju (1 </a:t>
            </a:r>
            <a:r>
              <a:rPr lang="sl-SI" sz="3600" dirty="0" err="1"/>
              <a:t>Mz</a:t>
            </a:r>
            <a:r>
              <a:rPr lang="sl-SI" sz="3600" dirty="0"/>
              <a:t> 2,4b-25)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 fontScale="92500" lnSpcReduction="20000"/>
          </a:bodyPr>
          <a:lstStyle/>
          <a:p>
            <a:r>
              <a:rPr lang="sl-SI" dirty="0"/>
              <a:t>vrstice </a:t>
            </a:r>
            <a:r>
              <a:rPr lang="sl-SI" dirty="0" smtClean="0"/>
              <a:t>4b-6: izhodišče </a:t>
            </a:r>
            <a:r>
              <a:rPr lang="sl-SI" dirty="0"/>
              <a:t>drugega poročila o </a:t>
            </a:r>
            <a:r>
              <a:rPr lang="sl-SI" dirty="0" smtClean="0"/>
              <a:t>stvarjenju</a:t>
            </a:r>
          </a:p>
          <a:p>
            <a:r>
              <a:rPr lang="sl-SI" dirty="0"/>
              <a:t>d</a:t>
            </a:r>
            <a:r>
              <a:rPr lang="sl-SI" dirty="0" smtClean="0"/>
              <a:t>rugo </a:t>
            </a:r>
            <a:r>
              <a:rPr lang="sl-SI" dirty="0"/>
              <a:t>poročilo predpostavlja življenjsko okolje in podnebje, ki je bolj podobno Palestini kot Mezopotamiji</a:t>
            </a:r>
            <a:r>
              <a:rPr lang="sl-SI" dirty="0" smtClean="0"/>
              <a:t> </a:t>
            </a:r>
          </a:p>
          <a:p>
            <a:r>
              <a:rPr lang="sl-SI" dirty="0"/>
              <a:t>Bog daje življenje in omogoča njegov razvoj </a:t>
            </a:r>
            <a:endParaRPr lang="sl-SI" dirty="0" smtClean="0"/>
          </a:p>
          <a:p>
            <a:r>
              <a:rPr lang="sl-SI" dirty="0"/>
              <a:t>Po stvarjenju Adama in Eve postaja življenje vedno bolj izpopolnjeno</a:t>
            </a:r>
            <a:r>
              <a:rPr lang="sl-SI" dirty="0" smtClean="0"/>
              <a:t>.</a:t>
            </a:r>
          </a:p>
          <a:p>
            <a:r>
              <a:rPr lang="sl-SI" dirty="0" smtClean="0"/>
              <a:t>Je delo </a:t>
            </a:r>
            <a:r>
              <a:rPr lang="sl-SI" dirty="0" err="1" smtClean="0"/>
              <a:t>jahvista</a:t>
            </a:r>
            <a:r>
              <a:rPr lang="sl-SI" dirty="0" smtClean="0"/>
              <a:t> (J)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/>
              <a:t>pozoren do človeka in na njegovo vlogo v </a:t>
            </a:r>
            <a:r>
              <a:rPr lang="sl-SI" dirty="0" smtClean="0"/>
              <a:t>svetu</a:t>
            </a:r>
          </a:p>
          <a:p>
            <a:r>
              <a:rPr lang="sl-SI" dirty="0" smtClean="0"/>
              <a:t>V tem poročilu je človek ustvarjen na začetku</a:t>
            </a:r>
          </a:p>
          <a:p>
            <a:r>
              <a:rPr lang="sl-SI" dirty="0" smtClean="0"/>
              <a:t>Bog ustvarja ne z besedo, ampak z rokami </a:t>
            </a:r>
            <a:r>
              <a:rPr lang="sl-SI" dirty="0" smtClean="0">
                <a:sym typeface="Wingdings" panose="05000000000000000000" pitchFamily="2" charset="2"/>
              </a:rPr>
              <a:t> človeka izoblikuje</a:t>
            </a:r>
          </a:p>
          <a:p>
            <a:pPr lvl="1"/>
            <a:r>
              <a:rPr lang="sl-SI" dirty="0"/>
              <a:t>izoblikovati </a:t>
            </a:r>
            <a:r>
              <a:rPr lang="sl-SI" dirty="0" smtClean="0"/>
              <a:t>označuje </a:t>
            </a:r>
            <a:r>
              <a:rPr lang="sl-SI" dirty="0"/>
              <a:t>lončarjevo ali kiparjevo </a:t>
            </a:r>
            <a:r>
              <a:rPr lang="sl-SI" dirty="0" smtClean="0"/>
              <a:t>delo</a:t>
            </a:r>
          </a:p>
          <a:p>
            <a:r>
              <a:rPr lang="sl-SI" dirty="0" smtClean="0"/>
              <a:t>človek </a:t>
            </a:r>
            <a:r>
              <a:rPr lang="sl-SI" dirty="0" smtClean="0">
                <a:sym typeface="Wingdings" panose="05000000000000000000" pitchFamily="2" charset="2"/>
              </a:rPr>
              <a:t> gospodar stvarstva, vendar narejen iz krhkega prahu</a:t>
            </a:r>
          </a:p>
          <a:p>
            <a:r>
              <a:rPr lang="sl-SI" dirty="0" smtClean="0">
                <a:sym typeface="Wingdings" panose="05000000000000000000" pitchFamily="2" charset="2"/>
              </a:rPr>
              <a:t>V človeku sta prisotni dve razsežnosti:</a:t>
            </a:r>
          </a:p>
          <a:p>
            <a:pPr lvl="1"/>
            <a:r>
              <a:rPr lang="sl-SI" dirty="0"/>
              <a:t>veličina in </a:t>
            </a:r>
            <a:r>
              <a:rPr lang="sl-SI" dirty="0" smtClean="0"/>
              <a:t>krhkost</a:t>
            </a:r>
          </a:p>
          <a:p>
            <a:pPr lvl="1"/>
            <a:r>
              <a:rPr lang="sl-SI" dirty="0" smtClean="0"/>
              <a:t>veliko </a:t>
            </a:r>
            <a:r>
              <a:rPr lang="sl-SI" dirty="0"/>
              <a:t>dostojanstvo in odvisnost od </a:t>
            </a:r>
            <a:r>
              <a:rPr lang="sl-SI" dirty="0" smtClean="0"/>
              <a:t>Stvarnika</a:t>
            </a:r>
          </a:p>
          <a:p>
            <a:r>
              <a:rPr lang="sl-SI" dirty="0" smtClean="0"/>
              <a:t>Bog je predstavljen antropomorfno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48379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/>
              <a:t>Drugo poročilo o stvarjenju (1 </a:t>
            </a:r>
            <a:r>
              <a:rPr lang="sl-SI" sz="3600" dirty="0" err="1"/>
              <a:t>Mz</a:t>
            </a:r>
            <a:r>
              <a:rPr lang="sl-SI" sz="3600" dirty="0"/>
              <a:t> 2,4b-25)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/>
          </a:bodyPr>
          <a:lstStyle/>
          <a:p>
            <a:r>
              <a:rPr lang="sl-SI" dirty="0"/>
              <a:t>Bog po stvarjenju človeka zasadi </a:t>
            </a:r>
            <a:r>
              <a:rPr lang="sl-SI" dirty="0" smtClean="0"/>
              <a:t>vrt</a:t>
            </a:r>
          </a:p>
          <a:p>
            <a:r>
              <a:rPr lang="sl-SI" dirty="0" smtClean="0"/>
              <a:t>v vrt postavi človeka</a:t>
            </a:r>
          </a:p>
          <a:p>
            <a:r>
              <a:rPr lang="sl-SI" dirty="0" smtClean="0"/>
              <a:t>požene drevje </a:t>
            </a:r>
          </a:p>
          <a:p>
            <a:pPr lvl="1"/>
            <a:r>
              <a:rPr lang="sl-SI" dirty="0" smtClean="0">
                <a:sym typeface="Wingdings" panose="05000000000000000000" pitchFamily="2" charset="2"/>
              </a:rPr>
              <a:t>drevo življenja  poznajo okoliška ljudstva</a:t>
            </a:r>
          </a:p>
          <a:p>
            <a:pPr lvl="1"/>
            <a:r>
              <a:rPr lang="sl-SI" dirty="0"/>
              <a:t>drevo spoznanja dobrega in </a:t>
            </a:r>
            <a:r>
              <a:rPr lang="sl-SI" dirty="0" smtClean="0"/>
              <a:t>hudega </a:t>
            </a:r>
            <a:r>
              <a:rPr lang="sl-SI" dirty="0" smtClean="0">
                <a:sym typeface="Wingdings" panose="05000000000000000000" pitchFamily="2" charset="2"/>
              </a:rPr>
              <a:t></a:t>
            </a:r>
            <a:r>
              <a:rPr lang="sl-SI" dirty="0" smtClean="0"/>
              <a:t> le </a:t>
            </a:r>
            <a:r>
              <a:rPr lang="sl-SI" dirty="0"/>
              <a:t>v Svetem </a:t>
            </a:r>
            <a:r>
              <a:rPr lang="sl-SI" dirty="0" smtClean="0"/>
              <a:t>pismu</a:t>
            </a:r>
          </a:p>
          <a:p>
            <a:r>
              <a:rPr lang="sl-SI" dirty="0" smtClean="0"/>
              <a:t>vrstice 16-17:</a:t>
            </a:r>
          </a:p>
          <a:p>
            <a:pPr lvl="1"/>
            <a:r>
              <a:rPr lang="sl-SI" dirty="0"/>
              <a:t>zapoved o prehranjevanju </a:t>
            </a:r>
            <a:endParaRPr lang="sl-SI" dirty="0" smtClean="0"/>
          </a:p>
          <a:p>
            <a:pPr lvl="1"/>
            <a:r>
              <a:rPr lang="sl-SI" dirty="0"/>
              <a:t>prepoved: </a:t>
            </a:r>
            <a:r>
              <a:rPr lang="sl-SI" dirty="0" smtClean="0"/>
              <a:t>„Z </a:t>
            </a:r>
            <a:r>
              <a:rPr lang="sl-SI" dirty="0"/>
              <a:t>vseh dreves v vrtu smeš jesti, le z drevesa spoznanja dobrega in hudega nikar ne jej! Kajti na dan, ko bi jedel z njega, boš gotovo umrl</a:t>
            </a:r>
            <a:r>
              <a:rPr lang="sl-SI" dirty="0" smtClean="0"/>
              <a:t>.“</a:t>
            </a:r>
          </a:p>
          <a:p>
            <a:r>
              <a:rPr lang="sl-SI" dirty="0"/>
              <a:t>V drugem poročilu o stvarjenju zasledimo več napetosti</a:t>
            </a:r>
          </a:p>
        </p:txBody>
      </p:sp>
    </p:spTree>
    <p:extLst>
      <p:ext uri="{BB962C8B-B14F-4D97-AF65-F5344CB8AC3E}">
        <p14:creationId xmlns:p14="http://schemas.microsoft.com/office/powerpoint/2010/main" val="1566901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/>
              <a:t>Drugo poročilo o stvarjenju (1 </a:t>
            </a:r>
            <a:r>
              <a:rPr lang="sl-SI" sz="3600" dirty="0" err="1"/>
              <a:t>Mz</a:t>
            </a:r>
            <a:r>
              <a:rPr lang="sl-SI" sz="3600" dirty="0"/>
              <a:t> 2,4b-25)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/>
          </a:bodyPr>
          <a:lstStyle/>
          <a:p>
            <a:r>
              <a:rPr lang="sl-SI" dirty="0"/>
              <a:t>Zakaj človek ne sme jesti od tega drevesa</a:t>
            </a:r>
            <a:r>
              <a:rPr lang="sl-SI" dirty="0" smtClean="0"/>
              <a:t>?</a:t>
            </a:r>
          </a:p>
          <a:p>
            <a:pPr lvl="1"/>
            <a:r>
              <a:rPr lang="sl-SI" dirty="0" smtClean="0"/>
              <a:t>prepoved je </a:t>
            </a:r>
            <a:r>
              <a:rPr lang="sl-SI" dirty="0"/>
              <a:t>dana znotraj odnosa med Bogom in </a:t>
            </a:r>
            <a:r>
              <a:rPr lang="sl-SI" dirty="0" smtClean="0"/>
              <a:t>človekom</a:t>
            </a:r>
          </a:p>
          <a:p>
            <a:pPr lvl="1"/>
            <a:r>
              <a:rPr lang="sl-SI" dirty="0" smtClean="0"/>
              <a:t>sprejeti </a:t>
            </a:r>
            <a:r>
              <a:rPr lang="sl-SI" dirty="0"/>
              <a:t>ukaze in prepovedi </a:t>
            </a:r>
            <a:r>
              <a:rPr lang="sl-SI" dirty="0" smtClean="0">
                <a:sym typeface="Wingdings" panose="05000000000000000000" pitchFamily="2" charset="2"/>
              </a:rPr>
              <a:t></a:t>
            </a:r>
            <a:r>
              <a:rPr lang="sl-SI" dirty="0" smtClean="0"/>
              <a:t> </a:t>
            </a:r>
            <a:r>
              <a:rPr lang="sl-SI" dirty="0"/>
              <a:t>ostati v tem </a:t>
            </a:r>
            <a:r>
              <a:rPr lang="sl-SI" dirty="0" smtClean="0"/>
              <a:t>odnosu</a:t>
            </a:r>
          </a:p>
          <a:p>
            <a:pPr lvl="1"/>
            <a:r>
              <a:rPr lang="sl-SI" dirty="0" smtClean="0"/>
              <a:t>zavračanje prepovedi ali pozabljanje le-te </a:t>
            </a:r>
            <a:r>
              <a:rPr lang="sl-SI" dirty="0" smtClean="0">
                <a:sym typeface="Wingdings" panose="05000000000000000000" pitchFamily="2" charset="2"/>
              </a:rPr>
              <a:t> zavrnitev odnosa</a:t>
            </a:r>
          </a:p>
          <a:p>
            <a:pPr lvl="1"/>
            <a:r>
              <a:rPr lang="sl-SI" dirty="0" smtClean="0">
                <a:sym typeface="Wingdings" panose="05000000000000000000" pitchFamily="2" charset="2"/>
              </a:rPr>
              <a:t>Prepoved glede drevesa  počelo odločanja o dobrem in zlu je Bog sam</a:t>
            </a:r>
          </a:p>
          <a:p>
            <a:r>
              <a:rPr lang="sl-SI" dirty="0"/>
              <a:t>Drugo poročilo o stvarjenju gleda na človeka nekoliko bolj </a:t>
            </a:r>
            <a:r>
              <a:rPr lang="sl-SI" dirty="0" smtClean="0"/>
              <a:t>pesimistično</a:t>
            </a:r>
          </a:p>
          <a:p>
            <a:pPr lvl="1"/>
            <a:r>
              <a:rPr lang="sl-SI" dirty="0" smtClean="0"/>
              <a:t>dve skupini avtorjev besedila prvega in drugega poročila o stvarjenju</a:t>
            </a:r>
          </a:p>
          <a:p>
            <a:pPr lvl="2"/>
            <a:r>
              <a:rPr lang="sl-SI" dirty="0" smtClean="0"/>
              <a:t>prva skupina </a:t>
            </a:r>
            <a:r>
              <a:rPr lang="sl-SI" dirty="0" smtClean="0">
                <a:sym typeface="Wingdings" panose="05000000000000000000" pitchFamily="2" charset="2"/>
              </a:rPr>
              <a:t></a:t>
            </a:r>
            <a:r>
              <a:rPr lang="sl-SI" dirty="0" smtClean="0"/>
              <a:t> </a:t>
            </a:r>
            <a:r>
              <a:rPr lang="sl-SI" i="1" dirty="0"/>
              <a:t>izobraženci </a:t>
            </a:r>
            <a:r>
              <a:rPr lang="sl-SI" i="1" dirty="0" smtClean="0"/>
              <a:t>Izraela</a:t>
            </a:r>
          </a:p>
          <a:p>
            <a:pPr lvl="2"/>
            <a:r>
              <a:rPr lang="sl-SI" dirty="0" smtClean="0"/>
              <a:t>druga skupina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i="1" dirty="0"/>
              <a:t>znotraj svoje izkušnje v Izraelu in na podlagi lastnega izročila ter skrbi za lastno istovetnost opisujejo Boga in njegovo </a:t>
            </a:r>
            <a:r>
              <a:rPr lang="sl-SI" i="1" dirty="0" smtClean="0"/>
              <a:t>delo</a:t>
            </a:r>
          </a:p>
          <a:p>
            <a:pPr lvl="1"/>
            <a:r>
              <a:rPr lang="sl-SI" dirty="0" smtClean="0"/>
              <a:t>obe skupini čeprav se poročili razlikujeta </a:t>
            </a:r>
            <a:r>
              <a:rPr lang="sl-SI" dirty="0"/>
              <a:t>v temeljnih obrisih </a:t>
            </a:r>
            <a:r>
              <a:rPr lang="sl-SI" dirty="0" smtClean="0"/>
              <a:t>posredujeta </a:t>
            </a:r>
            <a:r>
              <a:rPr lang="sl-SI" dirty="0"/>
              <a:t>temeljni Božji načrt za človeka in za njegovo vlogo v svetu</a:t>
            </a:r>
          </a:p>
        </p:txBody>
      </p:sp>
    </p:spTree>
    <p:extLst>
      <p:ext uri="{BB962C8B-B14F-4D97-AF65-F5344CB8AC3E}">
        <p14:creationId xmlns:p14="http://schemas.microsoft.com/office/powerpoint/2010/main" val="1110264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/>
              <a:t>Drugo poročilo o stvarjenju (1 </a:t>
            </a:r>
            <a:r>
              <a:rPr lang="sl-SI" sz="3600" dirty="0" err="1"/>
              <a:t>Mz</a:t>
            </a:r>
            <a:r>
              <a:rPr lang="sl-SI" sz="3600" dirty="0"/>
              <a:t> 2,4b-25)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/>
          </a:bodyPr>
          <a:lstStyle/>
          <a:p>
            <a:r>
              <a:rPr lang="sl-SI" dirty="0" smtClean="0"/>
              <a:t>vrstica 18: stvarjenje žene</a:t>
            </a:r>
          </a:p>
          <a:p>
            <a:pPr lvl="1"/>
            <a:r>
              <a:rPr lang="sl-SI" dirty="0"/>
              <a:t>Bog vidi, da ni dobro za človeka, da je </a:t>
            </a:r>
            <a:r>
              <a:rPr lang="sl-SI" dirty="0" smtClean="0"/>
              <a:t>sam</a:t>
            </a:r>
          </a:p>
          <a:p>
            <a:pPr lvl="1"/>
            <a:r>
              <a:rPr lang="sl-SI" dirty="0" smtClean="0"/>
              <a:t>pomoč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/>
              <a:t>označuje Božjo </a:t>
            </a:r>
            <a:r>
              <a:rPr lang="sl-SI" dirty="0" smtClean="0"/>
              <a:t>pomoč</a:t>
            </a:r>
          </a:p>
          <a:p>
            <a:pPr lvl="1"/>
            <a:r>
              <a:rPr lang="sl-SI" dirty="0"/>
              <a:t>ki mu bo </a:t>
            </a:r>
            <a:r>
              <a:rPr lang="sl-SI" dirty="0" smtClean="0"/>
              <a:t>primerna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/>
              <a:t>ki mu bo stala </a:t>
            </a:r>
            <a:r>
              <a:rPr lang="sl-SI" dirty="0" smtClean="0"/>
              <a:t>naproti</a:t>
            </a:r>
          </a:p>
          <a:p>
            <a:pPr lvl="2"/>
            <a:r>
              <a:rPr lang="sl-SI" dirty="0"/>
              <a:t>Bog želi ustvariti pomoč, ki bo enakovredna </a:t>
            </a:r>
            <a:r>
              <a:rPr lang="sl-SI" dirty="0" smtClean="0"/>
              <a:t>človeku</a:t>
            </a:r>
          </a:p>
          <a:p>
            <a:pPr lvl="1"/>
            <a:r>
              <a:rPr lang="sl-SI" dirty="0"/>
              <a:t>pri stvarjenju žene je Bog predstavljen </a:t>
            </a:r>
            <a:r>
              <a:rPr lang="sl-SI" dirty="0" smtClean="0"/>
              <a:t>antropomorfno</a:t>
            </a:r>
          </a:p>
          <a:p>
            <a:pPr lvl="2"/>
            <a:r>
              <a:rPr lang="sl-SI" dirty="0" smtClean="0"/>
              <a:t>spanje, rebro</a:t>
            </a:r>
          </a:p>
          <a:p>
            <a:pPr lvl="2"/>
            <a:r>
              <a:rPr lang="sl-SI" dirty="0"/>
              <a:t>žena ustvarjena iz človekovega </a:t>
            </a:r>
            <a:r>
              <a:rPr lang="sl-SI" dirty="0" smtClean="0"/>
              <a:t>telesa</a:t>
            </a:r>
          </a:p>
          <a:p>
            <a:pPr lvl="2"/>
            <a:r>
              <a:rPr lang="sl-SI" dirty="0"/>
              <a:t>iz dela telesa, ki je blizu </a:t>
            </a:r>
            <a:r>
              <a:rPr lang="sl-SI" dirty="0" smtClean="0"/>
              <a:t>srca</a:t>
            </a:r>
          </a:p>
          <a:p>
            <a:pPr lvl="2"/>
            <a:r>
              <a:rPr lang="sl-SI" dirty="0" smtClean="0"/>
              <a:t>semitska miselnost </a:t>
            </a:r>
            <a:r>
              <a:rPr lang="sl-SI" dirty="0" smtClean="0">
                <a:sym typeface="Wingdings" panose="05000000000000000000" pitchFamily="2" charset="2"/>
              </a:rPr>
              <a:t> srce je središče življenja</a:t>
            </a:r>
          </a:p>
          <a:p>
            <a:pPr lvl="2"/>
            <a:r>
              <a:rPr lang="sl-SI" dirty="0" smtClean="0">
                <a:sym typeface="Wingdings" panose="05000000000000000000" pitchFamily="2" charset="2"/>
              </a:rPr>
              <a:t>žena je ustvarjena iz središča življenja  povezana z Adamom</a:t>
            </a:r>
            <a:endParaRPr lang="sl-SI" dirty="0" smtClean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63249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/>
              <a:t>Drugo poročilo o stvarjenju (1 </a:t>
            </a:r>
            <a:r>
              <a:rPr lang="sl-SI" sz="3600" dirty="0" err="1"/>
              <a:t>Mz</a:t>
            </a:r>
            <a:r>
              <a:rPr lang="sl-SI" sz="3600" dirty="0"/>
              <a:t> 2,4b-25)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/>
          </a:bodyPr>
          <a:lstStyle/>
          <a:p>
            <a:r>
              <a:rPr lang="sl-SI" dirty="0" smtClean="0"/>
              <a:t>vrstica 22: Bog pripelje ženo k možu</a:t>
            </a:r>
          </a:p>
          <a:p>
            <a:r>
              <a:rPr lang="sl-SI" dirty="0" smtClean="0"/>
              <a:t>vrstica 23: besede s </a:t>
            </a:r>
            <a:r>
              <a:rPr lang="sl-SI" dirty="0"/>
              <a:t>svojo ritmičnostjo izražajo veliko veselje in občudovanje moža, ko zagleda </a:t>
            </a:r>
            <a:r>
              <a:rPr lang="sl-SI" dirty="0" smtClean="0"/>
              <a:t>ženo</a:t>
            </a:r>
            <a:endParaRPr lang="sl-SI" dirty="0"/>
          </a:p>
          <a:p>
            <a:pPr lvl="1"/>
            <a:r>
              <a:rPr lang="sl-SI" dirty="0" smtClean="0"/>
              <a:t>v ženi </a:t>
            </a:r>
            <a:r>
              <a:rPr lang="sl-SI" dirty="0"/>
              <a:t>prepozna del </a:t>
            </a:r>
            <a:r>
              <a:rPr lang="sl-SI" dirty="0" smtClean="0"/>
              <a:t>sebe</a:t>
            </a:r>
          </a:p>
          <a:p>
            <a:pPr lvl="1"/>
            <a:r>
              <a:rPr lang="sl-SI" dirty="0" err="1" smtClean="0"/>
              <a:t>možinja</a:t>
            </a:r>
            <a:r>
              <a:rPr lang="sl-SI" dirty="0" smtClean="0"/>
              <a:t> </a:t>
            </a:r>
            <a:r>
              <a:rPr lang="sl-SI" dirty="0" smtClean="0">
                <a:sym typeface="Wingdings" panose="05000000000000000000" pitchFamily="2" charset="2"/>
              </a:rPr>
              <a:t> „</a:t>
            </a:r>
            <a:r>
              <a:rPr lang="sl-SI" dirty="0" smtClean="0"/>
              <a:t>kajti </a:t>
            </a:r>
            <a:r>
              <a:rPr lang="sl-SI" dirty="0"/>
              <a:t>ta je vzeta iz </a:t>
            </a:r>
            <a:r>
              <a:rPr lang="sl-SI" dirty="0" smtClean="0"/>
              <a:t>moža“</a:t>
            </a:r>
          </a:p>
          <a:p>
            <a:pPr lvl="2"/>
            <a:r>
              <a:rPr lang="sl-SI" dirty="0" smtClean="0"/>
              <a:t>'</a:t>
            </a:r>
            <a:r>
              <a:rPr lang="sl-SI" dirty="0" err="1" smtClean="0"/>
              <a:t>iššah</a:t>
            </a:r>
            <a:r>
              <a:rPr lang="sl-SI" dirty="0" smtClean="0"/>
              <a:t> – </a:t>
            </a:r>
            <a:r>
              <a:rPr lang="sl-SI" dirty="0" err="1" smtClean="0"/>
              <a:t>možinja</a:t>
            </a:r>
            <a:endParaRPr lang="sl-SI" dirty="0" smtClean="0"/>
          </a:p>
          <a:p>
            <a:pPr lvl="3"/>
            <a:r>
              <a:rPr lang="sl-SI" dirty="0"/>
              <a:t>vzeta iz moža </a:t>
            </a:r>
            <a:r>
              <a:rPr lang="sl-SI" dirty="0" smtClean="0"/>
              <a:t>- '</a:t>
            </a:r>
            <a:r>
              <a:rPr lang="sl-SI" dirty="0" err="1" smtClean="0"/>
              <a:t>iš</a:t>
            </a:r>
            <a:endParaRPr lang="sl-SI" dirty="0" smtClean="0"/>
          </a:p>
          <a:p>
            <a:pPr lvl="1"/>
            <a:r>
              <a:rPr lang="sl-SI" dirty="0" smtClean="0"/>
              <a:t>„imenovala se bo“ </a:t>
            </a:r>
            <a:r>
              <a:rPr lang="sl-SI" dirty="0" smtClean="0">
                <a:sym typeface="Wingdings" panose="05000000000000000000" pitchFamily="2" charset="2"/>
              </a:rPr>
              <a:t> pasivna oblika – trpnik</a:t>
            </a:r>
          </a:p>
          <a:p>
            <a:pPr lvl="2"/>
            <a:r>
              <a:rPr lang="sl-SI" dirty="0" smtClean="0"/>
              <a:t>pasivne </a:t>
            </a:r>
            <a:r>
              <a:rPr lang="sl-SI" dirty="0"/>
              <a:t>oblike glagolov v Svetem pismu pogosto izražajo, da je Bog subjekt določenega </a:t>
            </a:r>
            <a:r>
              <a:rPr lang="sl-SI" dirty="0" smtClean="0"/>
              <a:t>dejanja</a:t>
            </a:r>
          </a:p>
          <a:p>
            <a:pPr lvl="2"/>
            <a:r>
              <a:rPr lang="sl-SI" dirty="0" smtClean="0"/>
              <a:t>mož </a:t>
            </a:r>
            <a:r>
              <a:rPr lang="sl-SI" dirty="0"/>
              <a:t>žene ne poimenuje, ker dejansko ne gre za ime, še bolj, če je subjekt </a:t>
            </a:r>
            <a:r>
              <a:rPr lang="sl-SI" dirty="0" smtClean="0"/>
              <a:t>Bog</a:t>
            </a:r>
          </a:p>
          <a:p>
            <a:pPr lvl="1"/>
            <a:r>
              <a:rPr lang="sl-SI" dirty="0"/>
              <a:t>Šele po prvem grehu bo človek ('</a:t>
            </a:r>
            <a:r>
              <a:rPr lang="sl-SI" dirty="0" err="1"/>
              <a:t>adam</a:t>
            </a:r>
            <a:r>
              <a:rPr lang="sl-SI" dirty="0"/>
              <a:t>) dal ime ženi in jo imenoval Eva (</a:t>
            </a:r>
            <a:r>
              <a:rPr lang="sl-SI" dirty="0" err="1"/>
              <a:t>hawwah</a:t>
            </a:r>
            <a:r>
              <a:rPr lang="sl-SI" dirty="0"/>
              <a:t>), mati vseh živih (1 </a:t>
            </a:r>
            <a:r>
              <a:rPr lang="sl-SI" dirty="0" err="1"/>
              <a:t>Mz</a:t>
            </a:r>
            <a:r>
              <a:rPr lang="sl-SI" dirty="0"/>
              <a:t> 3,20). </a:t>
            </a:r>
            <a:endParaRPr lang="sl-SI" dirty="0" smtClean="0"/>
          </a:p>
          <a:p>
            <a:pPr lvl="2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36180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/>
              <a:t>Drugo poročilo o stvarjenju (1 </a:t>
            </a:r>
            <a:r>
              <a:rPr lang="sl-SI" sz="3600" dirty="0" err="1"/>
              <a:t>Mz</a:t>
            </a:r>
            <a:r>
              <a:rPr lang="sl-SI" sz="3600" dirty="0"/>
              <a:t> 2,4b-25)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 fontScale="92500" lnSpcReduction="20000"/>
          </a:bodyPr>
          <a:lstStyle/>
          <a:p>
            <a:r>
              <a:rPr lang="sl-SI" dirty="0"/>
              <a:t>Vrstica 24 pravi: </a:t>
            </a:r>
            <a:r>
              <a:rPr lang="sl-SI" dirty="0" smtClean="0"/>
              <a:t>„Zato </a:t>
            </a:r>
            <a:r>
              <a:rPr lang="sl-SI" dirty="0"/>
              <a:t>bo mož zapustil očeta in mater in se pridružil svoji ženi in bosta eno </a:t>
            </a:r>
            <a:r>
              <a:rPr lang="sl-SI" dirty="0" smtClean="0"/>
              <a:t>meso“</a:t>
            </a:r>
          </a:p>
          <a:p>
            <a:pPr lvl="1"/>
            <a:r>
              <a:rPr lang="sl-SI" dirty="0" smtClean="0"/>
              <a:t>ker je žena del človeka (‚</a:t>
            </a:r>
            <a:r>
              <a:rPr lang="sl-SI" dirty="0" err="1" smtClean="0"/>
              <a:t>adam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svetopisemski </a:t>
            </a:r>
            <a:r>
              <a:rPr lang="sl-SI" dirty="0"/>
              <a:t>avtor poudarja enotnost</a:t>
            </a:r>
            <a:r>
              <a:rPr lang="sl-SI" dirty="0" smtClean="0"/>
              <a:t> </a:t>
            </a:r>
            <a:r>
              <a:rPr lang="sl-SI" dirty="0" smtClean="0">
                <a:sym typeface="Wingdings" panose="05000000000000000000" pitchFamily="2" charset="2"/>
              </a:rPr>
              <a:t> ker je bila vzeta iz človeka</a:t>
            </a:r>
          </a:p>
          <a:p>
            <a:r>
              <a:rPr lang="sl-SI" dirty="0" smtClean="0">
                <a:sym typeface="Wingdings" panose="05000000000000000000" pitchFamily="2" charset="2"/>
              </a:rPr>
              <a:t>Jezus se sklicuje na to mesto (</a:t>
            </a:r>
            <a:r>
              <a:rPr lang="sl-SI" dirty="0" err="1" smtClean="0">
                <a:sym typeface="Wingdings" panose="05000000000000000000" pitchFamily="2" charset="2"/>
              </a:rPr>
              <a:t>Mt</a:t>
            </a:r>
            <a:r>
              <a:rPr lang="sl-SI" dirty="0" smtClean="0">
                <a:sym typeface="Wingdings" panose="05000000000000000000" pitchFamily="2" charset="2"/>
              </a:rPr>
              <a:t> 19,4-5)</a:t>
            </a:r>
          </a:p>
          <a:p>
            <a:r>
              <a:rPr lang="sl-SI" dirty="0" smtClean="0">
                <a:sym typeface="Wingdings" panose="05000000000000000000" pitchFamily="2" charset="2"/>
              </a:rPr>
              <a:t>Pavel iz tega mesta razvije teološko misel:</a:t>
            </a:r>
          </a:p>
          <a:p>
            <a:pPr lvl="1"/>
            <a:r>
              <a:rPr lang="sl-SI" dirty="0" err="1"/>
              <a:t>Ef</a:t>
            </a:r>
            <a:r>
              <a:rPr lang="sl-SI" dirty="0"/>
              <a:t> </a:t>
            </a:r>
            <a:r>
              <a:rPr lang="sl-SI" dirty="0" smtClean="0"/>
              <a:t>5,31-32</a:t>
            </a:r>
            <a:r>
              <a:rPr lang="sl-SI" dirty="0"/>
              <a:t>: „Iz strahospoštovanja do Kristusa se podrejajte drug drugemu. </a:t>
            </a:r>
            <a:r>
              <a:rPr lang="sl-SI" dirty="0" smtClean="0"/>
              <a:t>Žene </a:t>
            </a:r>
            <a:r>
              <a:rPr lang="sl-SI" dirty="0"/>
              <a:t>naj bodo podrejene svojim možem kakor Gospodu, </a:t>
            </a:r>
            <a:r>
              <a:rPr lang="sl-SI" dirty="0" smtClean="0"/>
              <a:t>mož </a:t>
            </a:r>
            <a:r>
              <a:rPr lang="sl-SI" dirty="0"/>
              <a:t>je namreč glava ženi, kakor je Kristus glava Cerkvi: on, odrešenik telesa. </a:t>
            </a:r>
            <a:r>
              <a:rPr lang="sl-SI" dirty="0" smtClean="0"/>
              <a:t>In </a:t>
            </a:r>
            <a:r>
              <a:rPr lang="sl-SI" dirty="0"/>
              <a:t>kakor je Cerkev podrejena Kristusu, tako naj bodo v vsem žene možem. </a:t>
            </a:r>
            <a:r>
              <a:rPr lang="sl-SI" dirty="0" smtClean="0"/>
              <a:t>Možje</a:t>
            </a:r>
            <a:r>
              <a:rPr lang="sl-SI" dirty="0"/>
              <a:t>, ljubíte svoje žene, kakor je Kristus vzljubil Cerkev in dal zanjo sam </a:t>
            </a:r>
            <a:r>
              <a:rPr lang="sl-SI" dirty="0" smtClean="0"/>
              <a:t>sebe, </a:t>
            </a:r>
            <a:r>
              <a:rPr lang="sl-SI" dirty="0"/>
              <a:t>da bi jo posvetil, ko jo je očistil s kopeljo vode z besedo, </a:t>
            </a:r>
            <a:r>
              <a:rPr lang="sl-SI" dirty="0" smtClean="0"/>
              <a:t>tako </a:t>
            </a:r>
            <a:r>
              <a:rPr lang="sl-SI" dirty="0"/>
              <a:t>da bi sam postavil predse veličastno Cerkev, brez madeža, gube ali česa podobnega, da bo sveta in brezmadežna. </a:t>
            </a:r>
            <a:r>
              <a:rPr lang="sl-SI" dirty="0" smtClean="0"/>
              <a:t>Tako </a:t>
            </a:r>
            <a:r>
              <a:rPr lang="sl-SI" dirty="0"/>
              <a:t>so tudi možje dolžni ljubiti svoje žene kot svoja lastna telesa. Kdor ljubi svojo ženo, ljubi sebe. </a:t>
            </a:r>
            <a:r>
              <a:rPr lang="sl-SI" dirty="0" smtClean="0"/>
              <a:t>Saj </a:t>
            </a:r>
            <a:r>
              <a:rPr lang="sl-SI" dirty="0"/>
              <a:t>vendar ni nihče nikoli sovražil svojega mesa</a:t>
            </a:r>
            <a:r>
              <a:rPr lang="sl-SI" dirty="0" smtClean="0"/>
              <a:t>, temveč </a:t>
            </a:r>
            <a:r>
              <a:rPr lang="sl-SI" dirty="0"/>
              <a:t>ga hrani in neguje, kakor Kristus Cerkev: </a:t>
            </a:r>
            <a:r>
              <a:rPr lang="sl-SI" dirty="0" smtClean="0"/>
              <a:t>smo </a:t>
            </a:r>
            <a:r>
              <a:rPr lang="sl-SI" dirty="0"/>
              <a:t>namreč deli njegovega telesa</a:t>
            </a:r>
            <a:r>
              <a:rPr lang="sl-SI" dirty="0" smtClean="0"/>
              <a:t>. Zaradi </a:t>
            </a:r>
            <a:r>
              <a:rPr lang="sl-SI" dirty="0"/>
              <a:t>tega bo mož zapustil očeta in mater in se pridružil svoji ženi in bosta oba eno meso</a:t>
            </a:r>
            <a:r>
              <a:rPr lang="sl-SI" dirty="0" smtClean="0"/>
              <a:t>. Ta </a:t>
            </a:r>
            <a:r>
              <a:rPr lang="sl-SI" dirty="0"/>
              <a:t>skrivnost je velika; jaz pa pravim: glede Kristusa in glede Cerkve. </a:t>
            </a:r>
            <a:r>
              <a:rPr lang="sl-SI" dirty="0" smtClean="0"/>
              <a:t>Zato naj </a:t>
            </a:r>
            <a:r>
              <a:rPr lang="sl-SI" dirty="0"/>
              <a:t>tudi vsak med vami tako ljubi svojo ženo kakor sebe, žena pa naj spoštuje moža</a:t>
            </a:r>
            <a:r>
              <a:rPr lang="sl-SI" dirty="0" smtClean="0"/>
              <a:t>.“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7197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/>
              <a:t>Drugo poročilo o stvarjenju (1 </a:t>
            </a:r>
            <a:r>
              <a:rPr lang="sl-SI" sz="3600" dirty="0" err="1"/>
              <a:t>Mz</a:t>
            </a:r>
            <a:r>
              <a:rPr lang="sl-SI" sz="3600" dirty="0"/>
              <a:t> 2,4b-25)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/>
          </a:bodyPr>
          <a:lstStyle/>
          <a:p>
            <a:r>
              <a:rPr lang="sl-SI" dirty="0"/>
              <a:t>Vrstica </a:t>
            </a:r>
            <a:r>
              <a:rPr lang="sl-SI" dirty="0" smtClean="0"/>
              <a:t>25: zaključek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/>
              <a:t>prehod v tretje poglavje</a:t>
            </a:r>
            <a:endParaRPr lang="sl-SI" dirty="0" smtClean="0"/>
          </a:p>
          <a:p>
            <a:pPr lvl="1"/>
            <a:r>
              <a:rPr lang="sl-SI" dirty="0" smtClean="0"/>
              <a:t>„Bila </a:t>
            </a:r>
            <a:r>
              <a:rPr lang="sl-SI" dirty="0"/>
              <a:t>pa sta oba naga, človek in njegova žena, a ju ni bilo sram</a:t>
            </a:r>
            <a:r>
              <a:rPr lang="sl-SI" dirty="0" smtClean="0"/>
              <a:t>.“</a:t>
            </a:r>
          </a:p>
          <a:p>
            <a:pPr lvl="2"/>
            <a:r>
              <a:rPr lang="sl-SI" dirty="0"/>
              <a:t>Stanje pred grehom je stanje brez </a:t>
            </a:r>
            <a:r>
              <a:rPr lang="sl-SI" dirty="0" smtClean="0"/>
              <a:t>strahu</a:t>
            </a:r>
          </a:p>
          <a:p>
            <a:pPr lvl="2"/>
            <a:r>
              <a:rPr lang="sl-SI" dirty="0"/>
              <a:t>ne potrebuje </a:t>
            </a:r>
            <a:r>
              <a:rPr lang="sl-SI" dirty="0" smtClean="0"/>
              <a:t>oblačil </a:t>
            </a:r>
            <a:r>
              <a:rPr lang="sl-SI" dirty="0" smtClean="0">
                <a:sym typeface="Wingdings" panose="05000000000000000000" pitchFamily="2" charset="2"/>
              </a:rPr>
              <a:t> simbolno izražanje</a:t>
            </a:r>
            <a:endParaRPr lang="sl-SI" dirty="0">
              <a:sym typeface="Wingdings" panose="05000000000000000000" pitchFamily="2" charset="2"/>
            </a:endParaRPr>
          </a:p>
          <a:p>
            <a:pPr lvl="2"/>
            <a:endParaRPr lang="sl-SI" dirty="0">
              <a:sym typeface="Wingdings" panose="05000000000000000000" pitchFamily="2" charset="2"/>
            </a:endParaRPr>
          </a:p>
          <a:p>
            <a:pPr lvl="2"/>
            <a:endParaRPr lang="sl-SI" dirty="0">
              <a:sym typeface="Wingdings" panose="05000000000000000000" pitchFamily="2" charset="2"/>
            </a:endParaRPr>
          </a:p>
          <a:p>
            <a:pPr lvl="2"/>
            <a:endParaRPr lang="sl-SI" dirty="0">
              <a:sym typeface="Wingdings" panose="05000000000000000000" pitchFamily="2" charset="2"/>
            </a:endParaRPr>
          </a:p>
          <a:p>
            <a:pPr marL="914400" lvl="2" indent="0">
              <a:buNone/>
            </a:pPr>
            <a:endParaRPr lang="sl-SI" dirty="0" smtClean="0">
              <a:sym typeface="Wingdings" panose="05000000000000000000" pitchFamily="2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822645"/>
              </p:ext>
            </p:extLst>
          </p:nvPr>
        </p:nvGraphicFramePr>
        <p:xfrm>
          <a:off x="7235157" y="2931768"/>
          <a:ext cx="4435475" cy="3686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6150"/>
                <a:gridCol w="2219325"/>
              </a:tblGrid>
              <a:tr h="238760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Prvo poročilo o stvarjenju (1 Mz1,1-2,4a)</a:t>
                      </a:r>
                      <a:endParaRPr lang="sl-SI" sz="1400" dirty="0">
                        <a:effectLst/>
                      </a:endParaRPr>
                    </a:p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15" dirty="0">
                          <a:effectLst/>
                        </a:rPr>
                        <a:t> 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Drugo poročilo o stvarjenju (1 Mz2,4b-25)</a:t>
                      </a:r>
                      <a:endParaRPr lang="sl-SI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38125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15" dirty="0">
                          <a:effectLst/>
                        </a:rPr>
                        <a:t>duhovniški vir (6. stol. pr. Kr.)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 err="1">
                          <a:effectLst/>
                        </a:rPr>
                        <a:t>jahvist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20" dirty="0">
                          <a:effectLst/>
                        </a:rPr>
                        <a:t>Bog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25" dirty="0">
                          <a:effectLst/>
                        </a:rPr>
                        <a:t>Bog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32740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25" dirty="0">
                          <a:effectLst/>
                        </a:rPr>
                        <a:t>Ime: </a:t>
                      </a:r>
                      <a:r>
                        <a:rPr lang="sl-SI" sz="1000" spc="25" dirty="0" err="1">
                          <a:effectLst/>
                        </a:rPr>
                        <a:t>Elohim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Ime: </a:t>
                      </a:r>
                      <a:r>
                        <a:rPr lang="sl-SI" sz="1000" dirty="0" err="1">
                          <a:effectLst/>
                        </a:rPr>
                        <a:t>Jhwh</a:t>
                      </a:r>
                      <a:r>
                        <a:rPr lang="sl-SI" sz="1000" dirty="0">
                          <a:effectLst/>
                        </a:rPr>
                        <a:t> </a:t>
                      </a:r>
                      <a:r>
                        <a:rPr lang="sl-SI" sz="1000" dirty="0" err="1">
                          <a:effectLst/>
                        </a:rPr>
                        <a:t>Elohim</a:t>
                      </a:r>
                      <a:r>
                        <a:rPr lang="sl-SI" sz="1000" dirty="0">
                          <a:effectLst/>
                        </a:rPr>
                        <a:t> (ki ga judje izgovarjajo »Adonaj </a:t>
                      </a:r>
                      <a:r>
                        <a:rPr lang="sl-SI" sz="1000" dirty="0" err="1">
                          <a:effectLst/>
                        </a:rPr>
                        <a:t>Elohim</a:t>
                      </a:r>
                      <a:r>
                        <a:rPr lang="sl-SI" sz="1000" dirty="0">
                          <a:effectLst/>
                        </a:rPr>
                        <a:t>«)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30" dirty="0">
                          <a:effectLst/>
                        </a:rPr>
                        <a:t>Ustvarja z besedo, tako da ločuje.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40" dirty="0">
                          <a:effectLst/>
                        </a:rPr>
                        <a:t>Ustvarja na antropomorfen način, oblikuje kot lončar.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91770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30" dirty="0">
                          <a:effectLst/>
                        </a:rPr>
                        <a:t>Stvarjenje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30" dirty="0">
                          <a:effectLst/>
                        </a:rPr>
                        <a:t>Stvarjenje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481965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30" dirty="0">
                          <a:effectLst/>
                        </a:rPr>
                        <a:t>Zemlja je ustvarjena iz voda, kar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45" dirty="0">
                          <a:effectLst/>
                        </a:rPr>
                        <a:t>predpostavlja izkušnjo Babilona.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30" dirty="0">
                          <a:effectLst/>
                        </a:rPr>
                        <a:t>Zemlja je pusta, ni življenja, kar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predpostavlja izkušnjo puščave, življenja v Palestini.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Stvarstvo je predstavljeno skladno, idealno.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Stvarstvo je predstavljeno manj skladno, bližje vsakdanji človeški izkušnji.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506095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35" dirty="0">
                          <a:effectLst/>
                        </a:rPr>
                        <a:t>Bog človeka ustvari na koncu</a:t>
                      </a:r>
                      <a:r>
                        <a:rPr lang="sl-SI" sz="1000" spc="35" dirty="0" smtClean="0">
                          <a:effectLst/>
                        </a:rPr>
                        <a:t>.</a:t>
                      </a:r>
                      <a:endParaRPr lang="sl-SI" sz="1400" dirty="0">
                        <a:effectLst/>
                      </a:endParaRPr>
                    </a:p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45" dirty="0" smtClean="0">
                          <a:effectLst/>
                        </a:rPr>
                        <a:t>Ustvari ga </a:t>
                      </a:r>
                      <a:r>
                        <a:rPr lang="sl-SI" sz="1000" spc="45" dirty="0">
                          <a:effectLst/>
                        </a:rPr>
                        <a:t>po svoji podobi, moškega </a:t>
                      </a:r>
                      <a:r>
                        <a:rPr lang="sl-SI" sz="1000" spc="45" dirty="0" smtClean="0">
                          <a:effectLst/>
                        </a:rPr>
                        <a:t>in </a:t>
                      </a:r>
                      <a:r>
                        <a:rPr lang="sl-SI" sz="1000" spc="30" dirty="0" smtClean="0">
                          <a:effectLst/>
                        </a:rPr>
                        <a:t>žensko</a:t>
                      </a:r>
                      <a:r>
                        <a:rPr lang="sl-SI" sz="1000" spc="30" dirty="0">
                          <a:effectLst/>
                        </a:rPr>
                        <a:t>.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35" dirty="0">
                          <a:effectLst/>
                        </a:rPr>
                        <a:t>Bog ustvari človeka na začetku.</a:t>
                      </a:r>
                      <a:endParaRPr lang="sl-SI" sz="1400" dirty="0">
                        <a:effectLst/>
                      </a:endParaRPr>
                    </a:p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35" dirty="0">
                          <a:effectLst/>
                        </a:rPr>
                        <a:t>Najprej ustvari človeka, nato živali </a:t>
                      </a:r>
                      <a:r>
                        <a:rPr lang="sl-SI" sz="1000" spc="35" dirty="0" smtClean="0">
                          <a:effectLst/>
                        </a:rPr>
                        <a:t>in nazadnje </a:t>
                      </a:r>
                      <a:r>
                        <a:rPr lang="sl-SI" sz="1000" spc="35" dirty="0">
                          <a:effectLst/>
                        </a:rPr>
                        <a:t>iz človeka ustvari ženo.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9245"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spc="30" dirty="0">
                          <a:effectLst/>
                        </a:rPr>
                        <a:t>Človek lahko je vse rastline.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eaLnBrk="0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Človek ne sme jesti od drevesa življenja.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0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Stvarjenje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63580"/>
            <a:ext cx="10567320" cy="4884820"/>
          </a:xfrm>
        </p:spPr>
        <p:txBody>
          <a:bodyPr/>
          <a:lstStyle/>
          <a:p>
            <a:r>
              <a:rPr lang="sl-SI" dirty="0"/>
              <a:t>Prvo poročilo o stvarjenju sveta in človeka pripada duhovniškemu </a:t>
            </a:r>
            <a:r>
              <a:rPr lang="sl-SI" dirty="0" smtClean="0"/>
              <a:t>viru (P).</a:t>
            </a:r>
          </a:p>
          <a:p>
            <a:r>
              <a:rPr lang="sl-SI" dirty="0"/>
              <a:t>Osnovne </a:t>
            </a:r>
            <a:r>
              <a:rPr lang="sl-SI" dirty="0" smtClean="0"/>
              <a:t>značilnosti:</a:t>
            </a:r>
          </a:p>
          <a:p>
            <a:pPr lvl="1"/>
            <a:r>
              <a:rPr lang="sl-SI" dirty="0"/>
              <a:t>Bog ustvarja z besedo oz. s </a:t>
            </a:r>
            <a:r>
              <a:rPr lang="sl-SI" dirty="0" err="1"/>
              <a:t>performativno</a:t>
            </a:r>
            <a:r>
              <a:rPr lang="sl-SI" dirty="0"/>
              <a:t> </a:t>
            </a:r>
            <a:r>
              <a:rPr lang="sl-SI" dirty="0" smtClean="0"/>
              <a:t>besedo</a:t>
            </a:r>
          </a:p>
          <a:p>
            <a:pPr lvl="1"/>
            <a:r>
              <a:rPr lang="sl-SI" dirty="0"/>
              <a:t>Bog ustvarja tako, da hkrati </a:t>
            </a:r>
            <a:r>
              <a:rPr lang="sl-SI" dirty="0" smtClean="0"/>
              <a:t>ločuje</a:t>
            </a:r>
          </a:p>
          <a:p>
            <a:pPr lvl="1"/>
            <a:r>
              <a:rPr lang="sl-SI" dirty="0" smtClean="0"/>
              <a:t>Bog izraža </a:t>
            </a:r>
            <a:r>
              <a:rPr lang="sl-SI" dirty="0"/>
              <a:t>veselje in zadovoljstvo nad svojim delom</a:t>
            </a:r>
            <a:r>
              <a:rPr lang="sl-SI" dirty="0" smtClean="0"/>
              <a:t> </a:t>
            </a:r>
          </a:p>
          <a:p>
            <a:pPr lvl="1"/>
            <a:r>
              <a:rPr lang="sl-SI" dirty="0"/>
              <a:t>duhovniški avtor poudarja kronološko razporeditev </a:t>
            </a:r>
            <a:r>
              <a:rPr lang="sl-SI" dirty="0" smtClean="0"/>
              <a:t>elementov</a:t>
            </a:r>
          </a:p>
          <a:p>
            <a:pPr lvl="1"/>
            <a:r>
              <a:rPr lang="sl-SI" dirty="0"/>
              <a:t>predpostavlja izkušnjo iz </a:t>
            </a:r>
            <a:r>
              <a:rPr lang="sl-SI" dirty="0" smtClean="0"/>
              <a:t>Babilona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/>
              <a:t>povezano z zgodovino naroda (zgodovinska razsežnost stvarjenja)</a:t>
            </a:r>
          </a:p>
        </p:txBody>
      </p:sp>
    </p:spTree>
    <p:extLst>
      <p:ext uri="{BB962C8B-B14F-4D97-AF65-F5344CB8AC3E}">
        <p14:creationId xmlns:p14="http://schemas.microsoft.com/office/powerpoint/2010/main" val="203783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Stvarjenje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/>
          <a:lstStyle/>
          <a:p>
            <a:r>
              <a:rPr lang="sl-SI" dirty="0" smtClean="0"/>
              <a:t>Vrstica 1: </a:t>
            </a:r>
            <a:r>
              <a:rPr lang="sl-SI" b="1" dirty="0"/>
              <a:t>okvir dogajanja</a:t>
            </a:r>
            <a:r>
              <a:rPr lang="sl-SI" b="1" dirty="0" smtClean="0"/>
              <a:t>.</a:t>
            </a:r>
          </a:p>
          <a:p>
            <a:pPr lvl="1"/>
            <a:r>
              <a:rPr lang="sl-SI" dirty="0"/>
              <a:t>Prvi stavek je uvod v </a:t>
            </a:r>
            <a:r>
              <a:rPr lang="sl-SI" dirty="0" smtClean="0"/>
              <a:t>knjigo </a:t>
            </a:r>
            <a:r>
              <a:rPr lang="sl-SI" dirty="0" smtClean="0">
                <a:sym typeface="Wingdings" panose="05000000000000000000" pitchFamily="2" charset="2"/>
              </a:rPr>
              <a:t> „</a:t>
            </a:r>
            <a:r>
              <a:rPr lang="sl-SI" dirty="0"/>
              <a:t>V začetku je Bog </a:t>
            </a:r>
            <a:r>
              <a:rPr lang="sl-SI" dirty="0" smtClean="0"/>
              <a:t>ustvaril“</a:t>
            </a:r>
          </a:p>
          <a:p>
            <a:pPr lvl="1"/>
            <a:r>
              <a:rPr lang="sl-SI" dirty="0" smtClean="0"/>
              <a:t>„ustvariti“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/>
              <a:t>Božje </a:t>
            </a:r>
            <a:r>
              <a:rPr lang="sl-SI" dirty="0" smtClean="0"/>
              <a:t>delovanje</a:t>
            </a:r>
          </a:p>
          <a:p>
            <a:pPr lvl="2"/>
            <a:r>
              <a:rPr lang="sl-SI" dirty="0"/>
              <a:t>stvarjenje, ustvarjanje pripada torej le </a:t>
            </a:r>
            <a:r>
              <a:rPr lang="sl-SI" dirty="0" smtClean="0"/>
              <a:t>Bogu</a:t>
            </a:r>
          </a:p>
          <a:p>
            <a:pPr lvl="1"/>
            <a:r>
              <a:rPr lang="sl-SI" dirty="0" err="1" smtClean="0"/>
              <a:t>Elohim</a:t>
            </a:r>
            <a:r>
              <a:rPr lang="sl-SI" dirty="0" smtClean="0"/>
              <a:t>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 err="1" smtClean="0">
                <a:sym typeface="Wingdings" panose="05000000000000000000" pitchFamily="2" charset="2"/>
              </a:rPr>
              <a:t>mnižinski</a:t>
            </a:r>
            <a:r>
              <a:rPr lang="sl-SI" dirty="0" smtClean="0">
                <a:sym typeface="Wingdings" panose="05000000000000000000" pitchFamily="2" charset="2"/>
              </a:rPr>
              <a:t> samostalnik  </a:t>
            </a:r>
            <a:r>
              <a:rPr lang="sl-SI" dirty="0"/>
              <a:t>izraža visoko stopnjo spoštovanja tako do imena, kot do veličine samega </a:t>
            </a:r>
            <a:r>
              <a:rPr lang="sl-SI" dirty="0" smtClean="0"/>
              <a:t>Boga</a:t>
            </a:r>
          </a:p>
          <a:p>
            <a:r>
              <a:rPr lang="sl-SI" dirty="0"/>
              <a:t>Vrstica </a:t>
            </a:r>
            <a:r>
              <a:rPr lang="sl-SI" dirty="0" smtClean="0"/>
              <a:t>2: </a:t>
            </a:r>
            <a:r>
              <a:rPr lang="sl-SI" b="1" dirty="0"/>
              <a:t>okvir dogajanja.</a:t>
            </a:r>
          </a:p>
          <a:p>
            <a:pPr lvl="1"/>
            <a:r>
              <a:rPr lang="sl-SI" dirty="0" smtClean="0"/>
              <a:t>Stanje </a:t>
            </a:r>
            <a:r>
              <a:rPr lang="sl-SI" dirty="0" smtClean="0">
                <a:sym typeface="Wingdings" panose="05000000000000000000" pitchFamily="2" charset="2"/>
              </a:rPr>
              <a:t> nič se ne dogaja  „</a:t>
            </a:r>
            <a:r>
              <a:rPr lang="sl-SI" dirty="0"/>
              <a:t>in zemlja je bila pusta in </a:t>
            </a:r>
            <a:r>
              <a:rPr lang="sl-SI" dirty="0" smtClean="0"/>
              <a:t>prazna“ </a:t>
            </a:r>
            <a:r>
              <a:rPr lang="sl-SI" dirty="0" smtClean="0">
                <a:sym typeface="Wingdings" panose="05000000000000000000" pitchFamily="2" charset="2"/>
              </a:rPr>
              <a:t> ni bilo življenja</a:t>
            </a:r>
          </a:p>
          <a:p>
            <a:pPr lvl="1"/>
            <a:r>
              <a:rPr lang="sl-SI" dirty="0" smtClean="0"/>
              <a:t>življenje se </a:t>
            </a:r>
            <a:r>
              <a:rPr lang="sl-SI" dirty="0"/>
              <a:t>začne, ko Bog </a:t>
            </a:r>
            <a:r>
              <a:rPr lang="sl-SI" dirty="0" smtClean="0"/>
              <a:t>spregovori</a:t>
            </a:r>
          </a:p>
          <a:p>
            <a:pPr lvl="1"/>
            <a:r>
              <a:rPr lang="sl-SI" dirty="0"/>
              <a:t>Besedilo namiguje na začetni </a:t>
            </a:r>
            <a:r>
              <a:rPr lang="sl-SI" dirty="0" smtClean="0"/>
              <a:t>kaos</a:t>
            </a:r>
          </a:p>
          <a:p>
            <a:pPr lvl="1"/>
            <a:r>
              <a:rPr lang="sl-SI" dirty="0"/>
              <a:t>Glavni akter je Božji </a:t>
            </a:r>
            <a:r>
              <a:rPr lang="sl-SI" dirty="0" smtClean="0"/>
              <a:t>duh </a:t>
            </a:r>
            <a:r>
              <a:rPr lang="sl-SI" dirty="0" smtClean="0">
                <a:sym typeface="Wingdings" panose="05000000000000000000" pitchFamily="2" charset="2"/>
              </a:rPr>
              <a:t> „veje nad vodami“  počiva</a:t>
            </a:r>
            <a:r>
              <a:rPr lang="sl-SI" dirty="0"/>
              <a:t>, oziroma prebiva nad </a:t>
            </a:r>
            <a:r>
              <a:rPr lang="sl-SI" dirty="0" smtClean="0"/>
              <a:t>njimi</a:t>
            </a:r>
          </a:p>
          <a:p>
            <a:pPr lvl="2"/>
            <a:r>
              <a:rPr lang="sl-SI" dirty="0" smtClean="0"/>
              <a:t>prevlada </a:t>
            </a:r>
            <a:r>
              <a:rPr lang="sl-SI" dirty="0"/>
              <a:t>Božjega življenjskega počela nad kaosom</a:t>
            </a:r>
            <a:endParaRPr lang="sl-SI" dirty="0" smtClean="0">
              <a:sym typeface="Wingdings" panose="05000000000000000000" pitchFamily="2" charset="2"/>
            </a:endParaRPr>
          </a:p>
          <a:p>
            <a:pPr lvl="1"/>
            <a:endParaRPr lang="sl-SI" dirty="0" smtClean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3961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Stvarjenje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/>
          <a:lstStyle/>
          <a:p>
            <a:r>
              <a:rPr lang="sl-SI" dirty="0"/>
              <a:t>Vrstice 3-5: </a:t>
            </a:r>
            <a:r>
              <a:rPr lang="sl-SI" b="1" dirty="0"/>
              <a:t>Prvi dan</a:t>
            </a:r>
            <a:endParaRPr lang="sl-SI" dirty="0"/>
          </a:p>
          <a:p>
            <a:pPr lvl="1"/>
            <a:r>
              <a:rPr lang="sl-SI" dirty="0" smtClean="0"/>
              <a:t>Začne se dogajanje</a:t>
            </a:r>
          </a:p>
          <a:p>
            <a:pPr lvl="1"/>
            <a:r>
              <a:rPr lang="sl-SI" dirty="0" smtClean="0"/>
              <a:t>Akter je Bog</a:t>
            </a:r>
          </a:p>
          <a:p>
            <a:pPr lvl="1"/>
            <a:r>
              <a:rPr lang="sl-SI" dirty="0" smtClean="0"/>
              <a:t>Ustvarja s pomočjo besede</a:t>
            </a:r>
          </a:p>
          <a:p>
            <a:pPr lvl="1"/>
            <a:r>
              <a:rPr lang="sl-SI" dirty="0" smtClean="0"/>
              <a:t>Prve besede: „Bodi svetloba“</a:t>
            </a:r>
          </a:p>
          <a:p>
            <a:pPr lvl="1"/>
            <a:r>
              <a:rPr lang="sl-SI" dirty="0"/>
              <a:t>Razmejitev med svetlobo in temo, med dnevom in nočjo pomeni začetek časa. </a:t>
            </a:r>
            <a:endParaRPr lang="sl-SI" dirty="0" smtClean="0"/>
          </a:p>
          <a:p>
            <a:pPr lvl="1"/>
            <a:r>
              <a:rPr lang="sl-SI" dirty="0"/>
              <a:t>Bog poimenuje svetlobo in </a:t>
            </a:r>
            <a:r>
              <a:rPr lang="sl-SI" dirty="0" smtClean="0"/>
              <a:t>temo</a:t>
            </a:r>
          </a:p>
          <a:p>
            <a:pPr lvl="2"/>
            <a:r>
              <a:rPr lang="sl-SI" dirty="0" smtClean="0"/>
              <a:t>„Poimenovati“ </a:t>
            </a:r>
            <a:r>
              <a:rPr lang="sl-SI" dirty="0"/>
              <a:t>v semitskem okolju pomeni določiti svojo oblast, posest nad nekom ali </a:t>
            </a:r>
            <a:r>
              <a:rPr lang="sl-SI" dirty="0" smtClean="0"/>
              <a:t>nečem</a:t>
            </a:r>
          </a:p>
          <a:p>
            <a:pPr lvl="1"/>
            <a:r>
              <a:rPr lang="sl-SI" dirty="0" smtClean="0"/>
              <a:t>Zaključek prvega dne – refren: </a:t>
            </a:r>
            <a:r>
              <a:rPr lang="sl-SI" dirty="0"/>
              <a:t>In bil je večer in bilo je jutro (prvi dan</a:t>
            </a:r>
            <a:r>
              <a:rPr lang="sl-SI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53166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Stvarjenje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/>
          <a:lstStyle/>
          <a:p>
            <a:r>
              <a:rPr lang="sl-SI" dirty="0"/>
              <a:t>Vrstice 6-8: </a:t>
            </a:r>
            <a:r>
              <a:rPr lang="sl-SI" b="1" dirty="0"/>
              <a:t>Drugi </a:t>
            </a:r>
            <a:r>
              <a:rPr lang="sl-SI" b="1" dirty="0" smtClean="0"/>
              <a:t>dan</a:t>
            </a:r>
          </a:p>
          <a:p>
            <a:pPr lvl="1"/>
            <a:r>
              <a:rPr lang="sl-SI" dirty="0" smtClean="0"/>
              <a:t>horizontalna ločitev</a:t>
            </a:r>
          </a:p>
          <a:p>
            <a:pPr lvl="1"/>
            <a:r>
              <a:rPr lang="sl-SI" dirty="0" smtClean="0"/>
              <a:t>obok </a:t>
            </a:r>
            <a:r>
              <a:rPr lang="sl-SI" dirty="0" smtClean="0">
                <a:sym typeface="Wingdings" panose="05000000000000000000" pitchFamily="2" charset="2"/>
              </a:rPr>
              <a:t> nebo</a:t>
            </a:r>
          </a:p>
          <a:p>
            <a:pPr lvl="1"/>
            <a:r>
              <a:rPr lang="sl-SI" dirty="0" smtClean="0">
                <a:sym typeface="Wingdings" panose="05000000000000000000" pitchFamily="2" charset="2"/>
              </a:rPr>
              <a:t>ponovitev korakov: </a:t>
            </a:r>
            <a:r>
              <a:rPr lang="sl-SI" dirty="0"/>
              <a:t>Bog ustvari, loči in poimenuje, nato pa sledi refren, ki izrazi, da je to, kar je ustvarjeno, </a:t>
            </a:r>
            <a:r>
              <a:rPr lang="sl-SI" dirty="0" smtClean="0"/>
              <a:t>dobro</a:t>
            </a:r>
          </a:p>
          <a:p>
            <a:r>
              <a:rPr lang="sl-SI" dirty="0"/>
              <a:t>Vrstice 9-13: </a:t>
            </a:r>
            <a:r>
              <a:rPr lang="sl-SI" b="1" dirty="0"/>
              <a:t>Tretji dan</a:t>
            </a:r>
            <a:endParaRPr lang="sl-SI" dirty="0"/>
          </a:p>
          <a:p>
            <a:pPr lvl="1"/>
            <a:r>
              <a:rPr lang="sl-SI" dirty="0" smtClean="0"/>
              <a:t>število tri </a:t>
            </a:r>
            <a:r>
              <a:rPr lang="sl-SI" dirty="0" smtClean="0">
                <a:sym typeface="Wingdings" panose="05000000000000000000" pitchFamily="2" charset="2"/>
              </a:rPr>
              <a:t> polnost, dovršenost</a:t>
            </a:r>
          </a:p>
          <a:p>
            <a:pPr lvl="1"/>
            <a:r>
              <a:rPr lang="sl-SI" dirty="0" smtClean="0">
                <a:sym typeface="Wingdings" panose="05000000000000000000" pitchFamily="2" charset="2"/>
              </a:rPr>
              <a:t>vertikalna ločitev: </a:t>
            </a:r>
            <a:r>
              <a:rPr lang="sl-SI" dirty="0"/>
              <a:t>zbere vode in jih loči od </a:t>
            </a:r>
            <a:r>
              <a:rPr lang="sl-SI" dirty="0" smtClean="0"/>
              <a:t>kopnega</a:t>
            </a:r>
          </a:p>
          <a:p>
            <a:pPr lvl="1"/>
            <a:r>
              <a:rPr lang="sl-SI" dirty="0"/>
              <a:t>ustvari možnost za življenje na </a:t>
            </a:r>
            <a:r>
              <a:rPr lang="sl-SI" dirty="0" smtClean="0"/>
              <a:t>zemlji</a:t>
            </a:r>
          </a:p>
          <a:p>
            <a:pPr lvl="1"/>
            <a:r>
              <a:rPr lang="sl-SI" dirty="0" smtClean="0"/>
              <a:t>seme </a:t>
            </a:r>
            <a:r>
              <a:rPr lang="sl-SI" dirty="0" smtClean="0">
                <a:sym typeface="Wingdings" panose="05000000000000000000" pitchFamily="2" charset="2"/>
              </a:rPr>
              <a:t> omogočanje življenja</a:t>
            </a:r>
          </a:p>
          <a:p>
            <a:pPr lvl="1"/>
            <a:r>
              <a:rPr lang="sl-SI" dirty="0" smtClean="0">
                <a:sym typeface="Wingdings" panose="05000000000000000000" pitchFamily="2" charset="2"/>
              </a:rPr>
              <a:t>po svoji vrsti  red, notranja zakonitost stvari</a:t>
            </a:r>
          </a:p>
          <a:p>
            <a:pPr lvl="1"/>
            <a:r>
              <a:rPr lang="sl-SI" dirty="0" smtClean="0">
                <a:sym typeface="Wingdings" panose="05000000000000000000" pitchFamily="2" charset="2"/>
              </a:rPr>
              <a:t>Na koncu je ustaljeni refren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158434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Stvarjenje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Vrstice 14-19: </a:t>
            </a:r>
            <a:r>
              <a:rPr lang="sl-SI" b="1" dirty="0" smtClean="0"/>
              <a:t>Četrti dan</a:t>
            </a:r>
          </a:p>
          <a:p>
            <a:pPr lvl="1"/>
            <a:r>
              <a:rPr lang="sl-SI" dirty="0" smtClean="0"/>
              <a:t>Dnevu, ki je umeščen v sredino tedna, velja posebna pozornost. </a:t>
            </a:r>
          </a:p>
          <a:p>
            <a:pPr lvl="1"/>
            <a:r>
              <a:rPr lang="sl-SI" dirty="0" smtClean="0"/>
              <a:t>ustvarjene so luči na nebesnem svodu</a:t>
            </a:r>
          </a:p>
          <a:p>
            <a:pPr lvl="1"/>
            <a:r>
              <a:rPr lang="sl-SI" dirty="0" smtClean="0"/>
              <a:t>Na podlagi sonca in še bolj lune je mogoče čas razdeliti na dneve, mesece in letne čase, hkrati pa tudi določiti bogoslužni koledar, ki je pri semitih vezan na letne čase. </a:t>
            </a:r>
          </a:p>
          <a:p>
            <a:pPr lvl="1"/>
            <a:r>
              <a:rPr lang="sl-SI" dirty="0" smtClean="0"/>
              <a:t>P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 smtClean="0"/>
              <a:t>bogoslužje velik pomen</a:t>
            </a:r>
          </a:p>
          <a:p>
            <a:pPr lvl="1"/>
            <a:r>
              <a:rPr lang="sl-SI" dirty="0" smtClean="0"/>
              <a:t>luna in sonce nista božanstvi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 err="1" smtClean="0">
                <a:sym typeface="Wingdings" panose="05000000000000000000" pitchFamily="2" charset="2"/>
              </a:rPr>
              <a:t>ustvarjenini</a:t>
            </a:r>
            <a:endParaRPr lang="sl-SI" dirty="0" smtClean="0">
              <a:sym typeface="Wingdings" panose="05000000000000000000" pitchFamily="2" charset="2"/>
            </a:endParaRPr>
          </a:p>
          <a:p>
            <a:r>
              <a:rPr lang="sl-SI" dirty="0" smtClean="0"/>
              <a:t>Vrstice 20-23: </a:t>
            </a:r>
            <a:r>
              <a:rPr lang="sl-SI" b="1" dirty="0" smtClean="0"/>
              <a:t>Peti dan</a:t>
            </a:r>
          </a:p>
          <a:p>
            <a:pPr lvl="1"/>
            <a:r>
              <a:rPr lang="sl-SI" dirty="0" smtClean="0"/>
              <a:t>živa bitja v vodah in ptice</a:t>
            </a:r>
          </a:p>
          <a:p>
            <a:pPr lvl="1"/>
            <a:r>
              <a:rPr lang="sl-SI" dirty="0" smtClean="0"/>
              <a:t>„po njihovih vrstah“ </a:t>
            </a:r>
            <a:r>
              <a:rPr lang="sl-SI" dirty="0" smtClean="0">
                <a:sym typeface="Wingdings" panose="05000000000000000000" pitchFamily="2" charset="2"/>
              </a:rPr>
              <a:t></a:t>
            </a:r>
            <a:r>
              <a:rPr lang="sl-SI" dirty="0" smtClean="0"/>
              <a:t> zopet poudarjena skladnost, ubranost stvarjenja, ki upošteva določen red</a:t>
            </a:r>
          </a:p>
          <a:p>
            <a:pPr lvl="1"/>
            <a:r>
              <a:rPr lang="sl-SI" dirty="0" smtClean="0"/>
              <a:t>blagoslov živih bitij</a:t>
            </a:r>
          </a:p>
          <a:p>
            <a:pPr lvl="1"/>
            <a:r>
              <a:rPr lang="sl-SI" dirty="0" smtClean="0"/>
              <a:t>Blagoslov </a:t>
            </a:r>
            <a:r>
              <a:rPr lang="sl-SI" dirty="0" smtClean="0">
                <a:sym typeface="Wingdings" panose="05000000000000000000" pitchFamily="2" charset="2"/>
              </a:rPr>
              <a:t> ž</a:t>
            </a:r>
            <a:r>
              <a:rPr lang="sl-SI" dirty="0" smtClean="0"/>
              <a:t>ivljenje mora biti torej rodovitno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75725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Stvarjenje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Vrstice 24-31: </a:t>
            </a:r>
            <a:r>
              <a:rPr lang="sl-SI" b="1" dirty="0"/>
              <a:t>Šesti dan</a:t>
            </a:r>
            <a:endParaRPr lang="sl-SI" dirty="0" smtClean="0"/>
          </a:p>
          <a:p>
            <a:pPr lvl="1"/>
            <a:r>
              <a:rPr lang="sl-SI" dirty="0" smtClean="0"/>
              <a:t>živa </a:t>
            </a:r>
            <a:r>
              <a:rPr lang="sl-SI" dirty="0"/>
              <a:t>bitja na </a:t>
            </a:r>
            <a:r>
              <a:rPr lang="sl-SI" dirty="0" smtClean="0"/>
              <a:t>zemlji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/>
              <a:t>živino, laznino in zveri po njihovih </a:t>
            </a:r>
            <a:r>
              <a:rPr lang="sl-SI" dirty="0" smtClean="0"/>
              <a:t>vrstah </a:t>
            </a:r>
            <a:r>
              <a:rPr lang="sl-SI" dirty="0" smtClean="0">
                <a:sym typeface="Wingdings" panose="05000000000000000000" pitchFamily="2" charset="2"/>
              </a:rPr>
              <a:t> </a:t>
            </a:r>
            <a:r>
              <a:rPr lang="sl-SI" dirty="0"/>
              <a:t>zemlja uresniči Božji </a:t>
            </a:r>
            <a:r>
              <a:rPr lang="sl-SI" dirty="0" smtClean="0"/>
              <a:t>ukaz</a:t>
            </a:r>
          </a:p>
          <a:p>
            <a:pPr lvl="1"/>
            <a:r>
              <a:rPr lang="sl-SI" dirty="0"/>
              <a:t>V vrstici 26 Bog ustvari človeka: </a:t>
            </a:r>
            <a:r>
              <a:rPr lang="sl-SI" dirty="0" smtClean="0"/>
              <a:t>„Naredimo </a:t>
            </a:r>
            <a:r>
              <a:rPr lang="sl-SI" dirty="0"/>
              <a:t>človeka po svoji podobi </a:t>
            </a:r>
            <a:r>
              <a:rPr lang="sl-SI" dirty="0" smtClean="0"/>
              <a:t>...“</a:t>
            </a:r>
          </a:p>
          <a:p>
            <a:pPr lvl="2"/>
            <a:r>
              <a:rPr lang="sl-SI" dirty="0"/>
              <a:t>Množinska oblika izraža slovesen, pomemben trenutek odločitve </a:t>
            </a:r>
            <a:endParaRPr lang="sl-SI" dirty="0" smtClean="0"/>
          </a:p>
          <a:p>
            <a:pPr lvl="2"/>
            <a:r>
              <a:rPr lang="sl-SI" dirty="0" smtClean="0"/>
              <a:t>Cerkveni očetje: množina </a:t>
            </a:r>
            <a:r>
              <a:rPr lang="sl-SI" dirty="0" smtClean="0">
                <a:sym typeface="Wingdings" panose="05000000000000000000" pitchFamily="2" charset="2"/>
              </a:rPr>
              <a:t> troedini Bog</a:t>
            </a:r>
          </a:p>
          <a:p>
            <a:pPr lvl="3"/>
            <a:r>
              <a:rPr lang="sl-SI" dirty="0"/>
              <a:t>Bog je v svojem bistvu skupnost med Očetom, Sinom in Svetim Duhom in v človeka je to bistvo vtisnjeno kot pečat, ki se izraža v hrepenenju po skupnosti z Bogom in s sočlovekom. </a:t>
            </a:r>
            <a:endParaRPr lang="sl-SI" dirty="0" smtClean="0"/>
          </a:p>
          <a:p>
            <a:pPr lvl="3"/>
            <a:r>
              <a:rPr lang="sl-SI" dirty="0" smtClean="0"/>
              <a:t>Človek</a:t>
            </a:r>
            <a:r>
              <a:rPr lang="sl-SI" dirty="0"/>
              <a:t>, tudi če je sam</a:t>
            </a:r>
            <a:r>
              <a:rPr lang="sl-SI" dirty="0" smtClean="0"/>
              <a:t>, je </a:t>
            </a:r>
            <a:r>
              <a:rPr lang="sl-SI" dirty="0"/>
              <a:t>bitje odnosov, odprto bitje, ker nosi v sebi Božje življenje, življenje skupnosti</a:t>
            </a:r>
            <a:r>
              <a:rPr lang="sl-SI" dirty="0" smtClean="0"/>
              <a:t>.</a:t>
            </a:r>
          </a:p>
          <a:p>
            <a:pPr lvl="2"/>
            <a:r>
              <a:rPr lang="sl-SI" dirty="0" smtClean="0"/>
              <a:t>„človek“ </a:t>
            </a:r>
            <a:r>
              <a:rPr lang="sl-SI" dirty="0"/>
              <a:t>('</a:t>
            </a:r>
            <a:r>
              <a:rPr lang="sl-SI" dirty="0" err="1"/>
              <a:t>adam</a:t>
            </a:r>
            <a:r>
              <a:rPr lang="sl-SI" dirty="0"/>
              <a:t>) </a:t>
            </a:r>
            <a:r>
              <a:rPr lang="sl-SI" dirty="0" smtClean="0">
                <a:sym typeface="Wingdings" panose="05000000000000000000" pitchFamily="2" charset="2"/>
              </a:rPr>
              <a:t> iz</a:t>
            </a:r>
            <a:r>
              <a:rPr lang="sl-SI" dirty="0" smtClean="0"/>
              <a:t> </a:t>
            </a:r>
            <a:r>
              <a:rPr lang="sl-SI" dirty="0"/>
              <a:t>hebrejske besede »zemlja« (</a:t>
            </a:r>
            <a:r>
              <a:rPr lang="sl-SI" dirty="0" smtClean="0"/>
              <a:t>'</a:t>
            </a:r>
            <a:r>
              <a:rPr lang="sl-SI" dirty="0" err="1" smtClean="0"/>
              <a:t>adamah</a:t>
            </a:r>
            <a:r>
              <a:rPr lang="sl-SI" dirty="0" smtClean="0"/>
              <a:t>) </a:t>
            </a:r>
            <a:r>
              <a:rPr lang="sl-SI" dirty="0" smtClean="0">
                <a:sym typeface="Wingdings" panose="05000000000000000000" pitchFamily="2" charset="2"/>
              </a:rPr>
              <a:t></a:t>
            </a:r>
            <a:r>
              <a:rPr lang="sl-SI" dirty="0" smtClean="0"/>
              <a:t> </a:t>
            </a:r>
            <a:r>
              <a:rPr lang="sl-SI" dirty="0"/>
              <a:t>»zemljan</a:t>
            </a:r>
            <a:r>
              <a:rPr lang="sl-SI" dirty="0" smtClean="0"/>
              <a:t>«.</a:t>
            </a:r>
          </a:p>
          <a:p>
            <a:pPr lvl="2"/>
            <a:r>
              <a:rPr lang="sl-SI" dirty="0"/>
              <a:t>Bog človeku popolnoma podredi </a:t>
            </a:r>
            <a:r>
              <a:rPr lang="sl-SI" dirty="0" smtClean="0"/>
              <a:t>stvarstvo</a:t>
            </a:r>
          </a:p>
          <a:p>
            <a:pPr lvl="3"/>
            <a:r>
              <a:rPr lang="sl-SI" dirty="0"/>
              <a:t>človek mora </a:t>
            </a:r>
            <a:r>
              <a:rPr lang="sl-SI" dirty="0" smtClean="0"/>
              <a:t>gospodovati</a:t>
            </a:r>
          </a:p>
          <a:p>
            <a:pPr lvl="3"/>
            <a:r>
              <a:rPr lang="sl-SI" dirty="0"/>
              <a:t>mora varovati zemljo in skrbeti </a:t>
            </a:r>
            <a:r>
              <a:rPr lang="sl-SI" dirty="0" smtClean="0"/>
              <a:t>zanjo</a:t>
            </a:r>
          </a:p>
          <a:p>
            <a:pPr lvl="1"/>
            <a:r>
              <a:rPr lang="sl-SI" dirty="0"/>
              <a:t>Bog ustvaril človeka po svoji podobi in sličnosti</a:t>
            </a:r>
          </a:p>
          <a:p>
            <a:pPr lvl="2"/>
            <a:r>
              <a:rPr lang="sl-SI" dirty="0"/>
              <a:t>drugo poročilo – mož in </a:t>
            </a:r>
            <a:r>
              <a:rPr lang="sl-SI" dirty="0" err="1"/>
              <a:t>možinja</a:t>
            </a:r>
            <a:r>
              <a:rPr lang="sl-SI" dirty="0"/>
              <a:t> </a:t>
            </a:r>
            <a:r>
              <a:rPr lang="sl-SI" dirty="0">
                <a:sym typeface="Wingdings" panose="05000000000000000000" pitchFamily="2" charset="2"/>
              </a:rPr>
              <a:t> </a:t>
            </a:r>
            <a:r>
              <a:rPr lang="sl-SI" dirty="0"/>
              <a:t>'</a:t>
            </a:r>
            <a:r>
              <a:rPr lang="sl-SI" dirty="0" err="1"/>
              <a:t>iš</a:t>
            </a:r>
            <a:r>
              <a:rPr lang="sl-SI" dirty="0"/>
              <a:t> in '</a:t>
            </a:r>
            <a:r>
              <a:rPr lang="sl-SI" dirty="0" err="1"/>
              <a:t>iššah</a:t>
            </a:r>
            <a:endParaRPr lang="sl-SI" dirty="0"/>
          </a:p>
          <a:p>
            <a:pPr lvl="2"/>
            <a:r>
              <a:rPr lang="sl-SI" dirty="0"/>
              <a:t>človekovo dostojanstvo izhaja od Boga in ni odvisno od zunanjih lastnosti ali od </a:t>
            </a:r>
            <a:r>
              <a:rPr lang="sl-SI" dirty="0" smtClean="0"/>
              <a:t>okolja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87418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Stvarjenje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/>
          </a:bodyPr>
          <a:lstStyle/>
          <a:p>
            <a:r>
              <a:rPr lang="sl-SI" dirty="0" smtClean="0"/>
              <a:t>Vrstica </a:t>
            </a:r>
            <a:r>
              <a:rPr lang="sl-SI" dirty="0"/>
              <a:t>28 vsebuje Božji blagoslov prvemu paru in ukaz, naj bosta rodovitna in se množita</a:t>
            </a:r>
            <a:r>
              <a:rPr lang="sl-SI" dirty="0" smtClean="0"/>
              <a:t>.</a:t>
            </a:r>
          </a:p>
          <a:p>
            <a:r>
              <a:rPr lang="sl-SI" dirty="0" smtClean="0"/>
              <a:t>Vrstice 29-30: Bog </a:t>
            </a:r>
            <a:r>
              <a:rPr lang="sl-SI" dirty="0"/>
              <a:t>daje navodila glede prehranjevanja: jesta lahko le rastline, ki vsebujejo </a:t>
            </a:r>
            <a:r>
              <a:rPr lang="sl-SI" dirty="0" smtClean="0"/>
              <a:t>seme</a:t>
            </a:r>
          </a:p>
          <a:p>
            <a:pPr lvl="1"/>
            <a:r>
              <a:rPr lang="sl-SI" dirty="0"/>
              <a:t>v</a:t>
            </a:r>
            <a:r>
              <a:rPr lang="sl-SI" dirty="0" smtClean="0"/>
              <a:t>sebovati </a:t>
            </a:r>
            <a:r>
              <a:rPr lang="sl-SI" dirty="0"/>
              <a:t>seme pomeni biti </a:t>
            </a:r>
            <a:r>
              <a:rPr lang="sl-SI" dirty="0" smtClean="0"/>
              <a:t>rodoviten</a:t>
            </a:r>
          </a:p>
          <a:p>
            <a:r>
              <a:rPr lang="sl-SI" dirty="0" smtClean="0"/>
              <a:t>Vrstica 31: delo stvarjenja je „zelo dobro“ </a:t>
            </a:r>
            <a:r>
              <a:rPr lang="sl-SI" dirty="0" smtClean="0">
                <a:sym typeface="Wingdings" panose="05000000000000000000" pitchFamily="2" charset="2"/>
              </a:rPr>
              <a:t> presežnik</a:t>
            </a:r>
          </a:p>
          <a:p>
            <a:pPr lvl="1"/>
            <a:r>
              <a:rPr lang="sl-SI" dirty="0"/>
              <a:t>človek višek in </a:t>
            </a:r>
            <a:r>
              <a:rPr lang="sl-SI" dirty="0" smtClean="0"/>
              <a:t>cilj </a:t>
            </a:r>
            <a:r>
              <a:rPr lang="sl-SI" dirty="0" smtClean="0">
                <a:sym typeface="Wingdings" panose="05000000000000000000" pitchFamily="2" charset="2"/>
              </a:rPr>
              <a:t> vse je </a:t>
            </a:r>
            <a:r>
              <a:rPr lang="sl-SI" dirty="0" err="1" smtClean="0">
                <a:sym typeface="Wingdings" panose="05000000000000000000" pitchFamily="2" charset="2"/>
              </a:rPr>
              <a:t>naarvnano</a:t>
            </a:r>
            <a:r>
              <a:rPr lang="sl-SI" dirty="0" smtClean="0">
                <a:sym typeface="Wingdings" panose="05000000000000000000" pitchFamily="2" charset="2"/>
              </a:rPr>
              <a:t> nanj  človek je krona stvarstva</a:t>
            </a:r>
          </a:p>
          <a:p>
            <a:pPr lvl="1"/>
            <a:r>
              <a:rPr lang="sl-SI" dirty="0" smtClean="0">
                <a:sym typeface="Wingdings" panose="05000000000000000000" pitchFamily="2" charset="2"/>
              </a:rPr>
              <a:t>človek je izraz Božje osebne ljubezni</a:t>
            </a:r>
          </a:p>
          <a:p>
            <a:pPr lvl="1"/>
            <a:r>
              <a:rPr lang="sl-SI" dirty="0" smtClean="0"/>
              <a:t>človek je ustvarjen za </a:t>
            </a:r>
            <a:r>
              <a:rPr lang="sl-SI" dirty="0"/>
              <a:t>ljubezen, Bogu lahko odgovarja </a:t>
            </a:r>
            <a:r>
              <a:rPr lang="sl-SI" dirty="0" smtClean="0"/>
              <a:t>osebno</a:t>
            </a:r>
          </a:p>
          <a:p>
            <a:r>
              <a:rPr lang="sl-SI" dirty="0" smtClean="0"/>
              <a:t>Stvarjenje Boga predstavlja ne statično, ampak v njegovem delovanju</a:t>
            </a:r>
          </a:p>
          <a:p>
            <a:pPr lvl="1"/>
            <a:r>
              <a:rPr lang="sl-SI" dirty="0" smtClean="0"/>
              <a:t>to je najboljši način razodetja</a:t>
            </a:r>
          </a:p>
          <a:p>
            <a:r>
              <a:rPr lang="sl-SI" dirty="0"/>
              <a:t>Človeka je Bog ustvaril zato, da bi delal na njemu podoben način.</a:t>
            </a:r>
          </a:p>
        </p:txBody>
      </p:sp>
    </p:spTree>
    <p:extLst>
      <p:ext uri="{BB962C8B-B14F-4D97-AF65-F5344CB8AC3E}">
        <p14:creationId xmlns:p14="http://schemas.microsoft.com/office/powerpoint/2010/main" val="2429166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Stvarjenje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1496"/>
            <a:ext cx="10567320" cy="4916904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Vrstica 2,1: </a:t>
            </a:r>
            <a:r>
              <a:rPr lang="sl-SI" dirty="0" smtClean="0"/>
              <a:t>„Tako </a:t>
            </a:r>
            <a:r>
              <a:rPr lang="sl-SI" dirty="0"/>
              <a:t>sta bila narejena nebo in zemlja in vsa njuna vojska</a:t>
            </a:r>
            <a:r>
              <a:rPr lang="sl-SI" dirty="0" smtClean="0"/>
              <a:t>.“ </a:t>
            </a:r>
          </a:p>
          <a:p>
            <a:pPr lvl="1"/>
            <a:r>
              <a:rPr lang="sl-SI" dirty="0" smtClean="0"/>
              <a:t>vsa </a:t>
            </a:r>
            <a:r>
              <a:rPr lang="sl-SI" dirty="0"/>
              <a:t>njuna </a:t>
            </a:r>
            <a:r>
              <a:rPr lang="sl-SI" dirty="0" smtClean="0"/>
              <a:t>vojska </a:t>
            </a:r>
            <a:r>
              <a:rPr lang="sl-SI" dirty="0" smtClean="0">
                <a:sym typeface="Wingdings" panose="05000000000000000000" pitchFamily="2" charset="2"/>
              </a:rPr>
              <a:t></a:t>
            </a:r>
            <a:r>
              <a:rPr lang="sl-SI" dirty="0" smtClean="0"/>
              <a:t> moč </a:t>
            </a:r>
            <a:r>
              <a:rPr lang="sl-SI" dirty="0"/>
              <a:t>Boga v </a:t>
            </a:r>
            <a:r>
              <a:rPr lang="sl-SI" dirty="0" smtClean="0"/>
              <a:t>stvarjenju</a:t>
            </a:r>
            <a:endParaRPr lang="sl-SI" dirty="0"/>
          </a:p>
          <a:p>
            <a:pPr lvl="1"/>
            <a:r>
              <a:rPr lang="sl-SI" dirty="0" smtClean="0"/>
              <a:t>vse ustvarjeno je iz Boga</a:t>
            </a:r>
          </a:p>
          <a:p>
            <a:pPr lvl="1"/>
            <a:r>
              <a:rPr lang="sl-SI" dirty="0" smtClean="0"/>
              <a:t>poudarek </a:t>
            </a:r>
            <a:r>
              <a:rPr lang="sl-SI" dirty="0" smtClean="0">
                <a:sym typeface="Wingdings" panose="05000000000000000000" pitchFamily="2" charset="2"/>
              </a:rPr>
              <a:t> ustvarjena bitja niso maliki, niso bogovi, ampak </a:t>
            </a:r>
            <a:r>
              <a:rPr lang="sl-SI" dirty="0" err="1" smtClean="0">
                <a:sym typeface="Wingdings" panose="05000000000000000000" pitchFamily="2" charset="2"/>
              </a:rPr>
              <a:t>ustvarjenina</a:t>
            </a:r>
            <a:endParaRPr lang="sl-SI" dirty="0" smtClean="0">
              <a:sym typeface="Wingdings" panose="05000000000000000000" pitchFamily="2" charset="2"/>
            </a:endParaRPr>
          </a:p>
          <a:p>
            <a:r>
              <a:rPr lang="sl-SI" dirty="0"/>
              <a:t>Vrstice 2,2-4: </a:t>
            </a:r>
            <a:r>
              <a:rPr lang="sl-SI" b="1" dirty="0"/>
              <a:t>Sedmi dan</a:t>
            </a:r>
            <a:endParaRPr lang="sl-SI" dirty="0"/>
          </a:p>
          <a:p>
            <a:pPr lvl="1"/>
            <a:r>
              <a:rPr lang="sl-SI" dirty="0" smtClean="0"/>
              <a:t>Počitek</a:t>
            </a:r>
          </a:p>
          <a:p>
            <a:pPr lvl="2"/>
            <a:r>
              <a:rPr lang="sl-SI" dirty="0" smtClean="0"/>
              <a:t>utemeljitev kasnejše zapovedi o posvečevanju sedmega dne</a:t>
            </a:r>
          </a:p>
          <a:p>
            <a:pPr lvl="1"/>
            <a:r>
              <a:rPr lang="sl-SI" dirty="0" smtClean="0"/>
              <a:t>poklicanost človeka, da vse svoje prizadevanje in delo posveti Bogu</a:t>
            </a:r>
          </a:p>
          <a:p>
            <a:pPr lvl="1"/>
            <a:r>
              <a:rPr lang="sl-SI" dirty="0"/>
              <a:t>s</a:t>
            </a:r>
            <a:r>
              <a:rPr lang="sl-SI" dirty="0" smtClean="0"/>
              <a:t>edmi </a:t>
            </a:r>
            <a:r>
              <a:rPr lang="sl-SI" dirty="0"/>
              <a:t>dan je začetek druge razsežnosti časa, ki namiguje na </a:t>
            </a:r>
            <a:r>
              <a:rPr lang="sl-SI" dirty="0" smtClean="0"/>
              <a:t>večnost</a:t>
            </a:r>
          </a:p>
          <a:p>
            <a:pPr lvl="2"/>
            <a:r>
              <a:rPr lang="sl-SI" dirty="0" smtClean="0"/>
              <a:t>spoštovati </a:t>
            </a:r>
            <a:r>
              <a:rPr lang="sl-SI" dirty="0"/>
              <a:t>sedmi dan </a:t>
            </a:r>
            <a:r>
              <a:rPr lang="sl-SI" dirty="0" smtClean="0">
                <a:sym typeface="Wingdings" panose="05000000000000000000" pitchFamily="2" charset="2"/>
              </a:rPr>
              <a:t></a:t>
            </a:r>
            <a:r>
              <a:rPr lang="sl-SI" dirty="0" smtClean="0"/>
              <a:t> </a:t>
            </a:r>
            <a:r>
              <a:rPr lang="sl-SI" dirty="0"/>
              <a:t>vstopiti v </a:t>
            </a:r>
            <a:r>
              <a:rPr lang="sl-SI" dirty="0" smtClean="0"/>
              <a:t>večnost</a:t>
            </a:r>
          </a:p>
          <a:p>
            <a:r>
              <a:rPr lang="sl-SI" dirty="0"/>
              <a:t>Vrstica 2,4a: </a:t>
            </a:r>
            <a:r>
              <a:rPr lang="sl-SI" dirty="0" smtClean="0"/>
              <a:t>zaključek pripovedi </a:t>
            </a:r>
            <a:r>
              <a:rPr lang="sl-SI" dirty="0"/>
              <a:t>o </a:t>
            </a:r>
            <a:r>
              <a:rPr lang="sl-SI" dirty="0" smtClean="0"/>
              <a:t>stvarjenju</a:t>
            </a:r>
            <a:endParaRPr lang="sl-SI" dirty="0"/>
          </a:p>
          <a:p>
            <a:pPr lvl="1"/>
            <a:r>
              <a:rPr lang="sl-SI" dirty="0" smtClean="0"/>
              <a:t>„to </a:t>
            </a:r>
            <a:r>
              <a:rPr lang="sl-SI" dirty="0"/>
              <a:t>so </a:t>
            </a:r>
            <a:r>
              <a:rPr lang="sl-SI" dirty="0" smtClean="0"/>
              <a:t>rodovniki </a:t>
            </a:r>
            <a:r>
              <a:rPr lang="sl-SI" dirty="0"/>
              <a:t>(</a:t>
            </a:r>
            <a:r>
              <a:rPr lang="sl-SI" dirty="0" err="1"/>
              <a:t>toledot</a:t>
            </a:r>
            <a:r>
              <a:rPr lang="sl-SI" dirty="0"/>
              <a:t>) neba in </a:t>
            </a:r>
            <a:r>
              <a:rPr lang="sl-SI" dirty="0" smtClean="0"/>
              <a:t>zemlje“ </a:t>
            </a:r>
            <a:r>
              <a:rPr lang="sl-SI" dirty="0"/>
              <a:t>oz. to je </a:t>
            </a:r>
            <a:r>
              <a:rPr lang="sl-SI" dirty="0" smtClean="0"/>
              <a:t>„nastanek </a:t>
            </a:r>
            <a:r>
              <a:rPr lang="sl-SI" dirty="0"/>
              <a:t>neba in </a:t>
            </a:r>
            <a:r>
              <a:rPr lang="sl-SI" dirty="0" smtClean="0"/>
              <a:t>zemlje“. </a:t>
            </a:r>
          </a:p>
          <a:p>
            <a:pPr lvl="1"/>
            <a:r>
              <a:rPr lang="sl-SI" dirty="0"/>
              <a:t>rodovnik </a:t>
            </a:r>
            <a:r>
              <a:rPr lang="sl-SI" dirty="0" smtClean="0">
                <a:sym typeface="Wingdings" panose="05000000000000000000" pitchFamily="2" charset="2"/>
              </a:rPr>
              <a:t> P povezuje stvarjenje sveta s poročilom o stvarjenju izraelskega ljudstva oz. zgodovini očakov (1 </a:t>
            </a:r>
            <a:r>
              <a:rPr lang="sl-SI" dirty="0" err="1" smtClean="0">
                <a:sym typeface="Wingdings" panose="05000000000000000000" pitchFamily="2" charset="2"/>
              </a:rPr>
              <a:t>Mz</a:t>
            </a:r>
            <a:r>
              <a:rPr lang="sl-SI" dirty="0" smtClean="0">
                <a:sym typeface="Wingdings" panose="05000000000000000000" pitchFamily="2" charset="2"/>
              </a:rPr>
              <a:t> 12-50)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90099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114</TotalTime>
  <Words>1914</Words>
  <Application>Microsoft Office PowerPoint</Application>
  <PresentationFormat>Widescreen</PresentationFormat>
  <Paragraphs>194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Stvarjenje</vt:lpstr>
      <vt:lpstr>Stvarjenje</vt:lpstr>
      <vt:lpstr>Stvarjenje</vt:lpstr>
      <vt:lpstr>Stvarjenje</vt:lpstr>
      <vt:lpstr>Stvarjenje</vt:lpstr>
      <vt:lpstr>Stvarjenje</vt:lpstr>
      <vt:lpstr>Stvarjenje</vt:lpstr>
      <vt:lpstr>Stvarjenje</vt:lpstr>
      <vt:lpstr>Stvarjenje</vt:lpstr>
      <vt:lpstr>Drugo poročilo o stvarjenju (1 Mz 2,4b-25)</vt:lpstr>
      <vt:lpstr>Drugo poročilo o stvarjenju (1 Mz 2,4b-25)</vt:lpstr>
      <vt:lpstr>Drugo poročilo o stvarjenju (1 Mz 2,4b-25)</vt:lpstr>
      <vt:lpstr>Drugo poročilo o stvarjenju (1 Mz 2,4b-25)</vt:lpstr>
      <vt:lpstr>Drugo poročilo o stvarjenju (1 Mz 2,4b-25)</vt:lpstr>
      <vt:lpstr>Drugo poročilo o stvarjenju (1 Mz 2,4b-25)</vt:lpstr>
      <vt:lpstr>Drugo poročilo o stvarjenju (1 Mz 2,4b-25)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Stvarjenje</dc:title>
  <dc:creator>Sebastijan Cerk</dc:creator>
  <cp:lastModifiedBy>Sebastijan Cerk</cp:lastModifiedBy>
  <cp:revision>42</cp:revision>
  <dcterms:created xsi:type="dcterms:W3CDTF">2015-03-18T13:13:49Z</dcterms:created>
  <dcterms:modified xsi:type="dcterms:W3CDTF">2015-05-06T14:33:26Z</dcterms:modified>
</cp:coreProperties>
</file>