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Kajn in Abel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128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Kajn in Abel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 prvem padcu nasilje ne pojenja.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pripelje do bratomora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1 </a:t>
            </a:r>
            <a:r>
              <a:rPr lang="sl-SI" dirty="0" err="1" smtClean="0">
                <a:sym typeface="Wingdings" panose="05000000000000000000" pitchFamily="2" charset="2"/>
              </a:rPr>
              <a:t>Mz</a:t>
            </a:r>
            <a:r>
              <a:rPr lang="sl-SI" dirty="0" smtClean="0">
                <a:sym typeface="Wingdings" panose="05000000000000000000" pitchFamily="2" charset="2"/>
              </a:rPr>
              <a:t> 6 do potopa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Podobno kot o prvem grehu je tudi tu sodni proces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Avtor je </a:t>
            </a:r>
            <a:r>
              <a:rPr lang="sl-SI" dirty="0" err="1" smtClean="0">
                <a:sym typeface="Wingdings" panose="05000000000000000000" pitchFamily="2" charset="2"/>
              </a:rPr>
              <a:t>Jahvist</a:t>
            </a:r>
            <a:endParaRPr lang="sl-SI" dirty="0" smtClean="0">
              <a:sym typeface="Wingdings" panose="05000000000000000000" pitchFamily="2" charset="2"/>
            </a:endParaRPr>
          </a:p>
          <a:p>
            <a:r>
              <a:rPr lang="sl-SI" dirty="0" smtClean="0">
                <a:sym typeface="Wingdings" panose="05000000000000000000" pitchFamily="2" charset="2"/>
              </a:rPr>
              <a:t>Ob koncu odlomka daje Bog Adamu in Evi novo življenje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801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Kajn in Abel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47538"/>
            <a:ext cx="11080667" cy="5173578"/>
          </a:xfrm>
        </p:spPr>
        <p:txBody>
          <a:bodyPr/>
          <a:lstStyle/>
          <a:p>
            <a:r>
              <a:rPr lang="sl-SI" dirty="0" smtClean="0"/>
              <a:t>Vrstica 1</a:t>
            </a:r>
          </a:p>
          <a:p>
            <a:pPr lvl="1"/>
            <a:r>
              <a:rPr lang="sl-SI" dirty="0"/>
              <a:t>glagol »spoznati« pomeni celovito spoznanje, ki v odnosu med možem in ženo vključuje tudi spolne </a:t>
            </a:r>
            <a:r>
              <a:rPr lang="sl-SI" dirty="0" smtClean="0"/>
              <a:t>odnose</a:t>
            </a:r>
          </a:p>
          <a:p>
            <a:pPr lvl="1"/>
            <a:r>
              <a:rPr lang="sl-SI" dirty="0"/>
              <a:t>Kajn izvira iz glagola »pridobiti si</a:t>
            </a:r>
            <a:r>
              <a:rPr lang="sl-SI" dirty="0" smtClean="0"/>
              <a:t>«</a:t>
            </a:r>
          </a:p>
          <a:p>
            <a:pPr lvl="1"/>
            <a:r>
              <a:rPr lang="sl-SI" dirty="0" smtClean="0"/>
              <a:t>Eva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/>
              <a:t>»Dobila sem moža od Gospoda</a:t>
            </a:r>
            <a:r>
              <a:rPr lang="sl-SI" dirty="0" smtClean="0"/>
              <a:t>.« </a:t>
            </a:r>
          </a:p>
          <a:p>
            <a:pPr lvl="2"/>
            <a:r>
              <a:rPr lang="sl-SI" dirty="0" smtClean="0"/>
              <a:t>Življenje </a:t>
            </a:r>
            <a:r>
              <a:rPr lang="sl-SI" dirty="0"/>
              <a:t>prihaja le od </a:t>
            </a:r>
            <a:r>
              <a:rPr lang="sl-SI" dirty="0" smtClean="0"/>
              <a:t>Boga</a:t>
            </a:r>
          </a:p>
          <a:p>
            <a:r>
              <a:rPr lang="sl-SI" dirty="0" smtClean="0"/>
              <a:t>Vrstica 2</a:t>
            </a:r>
          </a:p>
          <a:p>
            <a:pPr lvl="1"/>
            <a:r>
              <a:rPr lang="sl-SI" dirty="0"/>
              <a:t>Kajn pomeni »sulica« </a:t>
            </a:r>
            <a:r>
              <a:rPr lang="sl-SI" dirty="0" smtClean="0">
                <a:sym typeface="Wingdings" panose="05000000000000000000" pitchFamily="2" charset="2"/>
              </a:rPr>
              <a:t> antično arabsko ime</a:t>
            </a:r>
          </a:p>
          <a:p>
            <a:pPr lvl="1"/>
            <a:r>
              <a:rPr lang="sl-SI" dirty="0" err="1" smtClean="0">
                <a:sym typeface="Wingdings" panose="05000000000000000000" pitchFamily="2" charset="2"/>
              </a:rPr>
              <a:t>Hebel</a:t>
            </a:r>
            <a:r>
              <a:rPr lang="sl-SI" dirty="0" smtClean="0">
                <a:sym typeface="Wingdings" panose="05000000000000000000" pitchFamily="2" charset="2"/>
              </a:rPr>
              <a:t>  </a:t>
            </a:r>
            <a:r>
              <a:rPr lang="sl-SI" dirty="0"/>
              <a:t>dih, nekaj kratkotrajnega, </a:t>
            </a:r>
            <a:r>
              <a:rPr lang="sl-SI" dirty="0" smtClean="0"/>
              <a:t>minljivega</a:t>
            </a:r>
          </a:p>
          <a:p>
            <a:pPr lvl="1"/>
            <a:r>
              <a:rPr lang="sl-SI" dirty="0"/>
              <a:t>t</a:t>
            </a:r>
            <a:r>
              <a:rPr lang="sl-SI" dirty="0" smtClean="0"/>
              <a:t>ako </a:t>
            </a:r>
            <a:r>
              <a:rPr lang="sl-SI" dirty="0"/>
              <a:t>se je začel </a:t>
            </a:r>
            <a:r>
              <a:rPr lang="sl-SI" dirty="0" smtClean="0"/>
              <a:t>prelom, ki </a:t>
            </a:r>
            <a:r>
              <a:rPr lang="sl-SI" dirty="0"/>
              <a:t>je s seboj pripeljal mračne </a:t>
            </a:r>
            <a:r>
              <a:rPr lang="sl-SI" dirty="0" smtClean="0"/>
              <a:t>posledice </a:t>
            </a:r>
            <a:r>
              <a:rPr lang="sl-SI" dirty="0"/>
              <a:t>med </a:t>
            </a:r>
            <a:r>
              <a:rPr lang="sl-SI" dirty="0" smtClean="0"/>
              <a:t>poklici</a:t>
            </a:r>
          </a:p>
          <a:p>
            <a:pPr lvl="1"/>
            <a:r>
              <a:rPr lang="sl-SI" dirty="0"/>
              <a:t>s seboj prinaša razlikovanje med ljudmi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5093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Kajn in Abel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47538"/>
            <a:ext cx="11080667" cy="5173578"/>
          </a:xfrm>
        </p:spPr>
        <p:txBody>
          <a:bodyPr>
            <a:normAutofit lnSpcReduction="10000"/>
          </a:bodyPr>
          <a:lstStyle/>
          <a:p>
            <a:r>
              <a:rPr lang="sl-SI" dirty="0"/>
              <a:t>Vrstice </a:t>
            </a:r>
            <a:r>
              <a:rPr lang="sl-SI" dirty="0" smtClean="0"/>
              <a:t>3-5</a:t>
            </a:r>
          </a:p>
          <a:p>
            <a:pPr lvl="1"/>
            <a:r>
              <a:rPr lang="sl-SI" dirty="0"/>
              <a:t>Z omembo daritev želi </a:t>
            </a:r>
            <a:r>
              <a:rPr lang="sl-SI" dirty="0" err="1"/>
              <a:t>jahvist</a:t>
            </a:r>
            <a:r>
              <a:rPr lang="sl-SI" dirty="0"/>
              <a:t> pokazati, da so ljudje že v Kajnovem času, torej še pred nastankom izvoljenega ljudstva, opravljali daritve Bogu. </a:t>
            </a:r>
            <a:endParaRPr lang="sl-SI" dirty="0" smtClean="0"/>
          </a:p>
          <a:p>
            <a:pPr lvl="2"/>
            <a:r>
              <a:rPr lang="sl-SI" dirty="0"/>
              <a:t>dejanje, ki je lastno človeku in sodi k prvotnemu redu </a:t>
            </a:r>
            <a:r>
              <a:rPr lang="sl-SI" dirty="0" smtClean="0"/>
              <a:t>stvarjenja</a:t>
            </a:r>
          </a:p>
          <a:p>
            <a:pPr lvl="1"/>
            <a:r>
              <a:rPr lang="sl-SI" dirty="0"/>
              <a:t>Kajn </a:t>
            </a:r>
            <a:r>
              <a:rPr lang="sl-SI" dirty="0" smtClean="0"/>
              <a:t>daruje </a:t>
            </a:r>
            <a:r>
              <a:rPr lang="sl-SI" dirty="0"/>
              <a:t>Gospodu daritev od sadov </a:t>
            </a:r>
            <a:r>
              <a:rPr lang="sl-SI" dirty="0" smtClean="0"/>
              <a:t>zemlje</a:t>
            </a:r>
          </a:p>
          <a:p>
            <a:pPr lvl="1"/>
            <a:r>
              <a:rPr lang="sl-SI" dirty="0"/>
              <a:t>Abel </a:t>
            </a:r>
            <a:r>
              <a:rPr lang="sl-SI" dirty="0" smtClean="0"/>
              <a:t>daruje </a:t>
            </a:r>
            <a:r>
              <a:rPr lang="sl-SI" dirty="0"/>
              <a:t>od prvencev svoje drobnice in njihove </a:t>
            </a:r>
            <a:r>
              <a:rPr lang="sl-SI" dirty="0" smtClean="0"/>
              <a:t>tolšče</a:t>
            </a:r>
          </a:p>
          <a:p>
            <a:pPr lvl="1"/>
            <a:r>
              <a:rPr lang="sl-SI" dirty="0"/>
              <a:t>»Gospod se je ozrl na Abela in njegovo daritev, na Kajna in njegovo daritev pa se ni ozrl</a:t>
            </a:r>
            <a:r>
              <a:rPr lang="sl-SI" dirty="0" smtClean="0"/>
              <a:t>.«</a:t>
            </a:r>
          </a:p>
          <a:p>
            <a:pPr lvl="1"/>
            <a:r>
              <a:rPr lang="sl-SI" dirty="0" smtClean="0"/>
              <a:t>Zakaj?</a:t>
            </a:r>
          </a:p>
          <a:p>
            <a:pPr lvl="2"/>
            <a:r>
              <a:rPr lang="sl-SI" dirty="0"/>
              <a:t>ni v obredih, ne v čustvih, zavesti </a:t>
            </a:r>
            <a:r>
              <a:rPr lang="sl-SI" dirty="0" smtClean="0"/>
              <a:t>Kajna</a:t>
            </a:r>
          </a:p>
          <a:p>
            <a:pPr lvl="2"/>
            <a:r>
              <a:rPr lang="sl-SI" dirty="0" smtClean="0"/>
              <a:t>Jahve ima </a:t>
            </a:r>
            <a:r>
              <a:rPr lang="sl-SI" dirty="0"/>
              <a:t>rajši krvave </a:t>
            </a:r>
            <a:r>
              <a:rPr lang="sl-SI" dirty="0" smtClean="0"/>
              <a:t>daritve</a:t>
            </a:r>
          </a:p>
          <a:p>
            <a:pPr lvl="1"/>
            <a:r>
              <a:rPr lang="sl-SI" dirty="0"/>
              <a:t>sprejemljivost daritve v polnosti odvisna samo od svobodne Božje </a:t>
            </a:r>
            <a:r>
              <a:rPr lang="sl-SI" dirty="0" smtClean="0"/>
              <a:t>izbire</a:t>
            </a:r>
          </a:p>
          <a:p>
            <a:pPr lvl="2"/>
            <a:r>
              <a:rPr lang="sl-SI" dirty="0" smtClean="0"/>
              <a:t>Ni potrebe po logični </a:t>
            </a:r>
            <a:r>
              <a:rPr lang="sl-SI" dirty="0"/>
              <a:t>razlagi zakaj je bila odločitev v prid Abelu v nasprotju s </a:t>
            </a:r>
            <a:r>
              <a:rPr lang="sl-SI" dirty="0" smtClean="0"/>
              <a:t>Kajnom</a:t>
            </a:r>
          </a:p>
          <a:p>
            <a:pPr lvl="2"/>
            <a:r>
              <a:rPr lang="sl-SI" dirty="0" smtClean="0"/>
              <a:t>»</a:t>
            </a:r>
            <a:r>
              <a:rPr lang="sl-SI" dirty="0"/>
              <a:t>Izkazoval bom milost, komur hočem biti milostljiv, in usmilil se bom, kogar se hočem usmiliti«, 2 </a:t>
            </a:r>
            <a:r>
              <a:rPr lang="sl-SI" dirty="0" err="1"/>
              <a:t>Mz</a:t>
            </a:r>
            <a:r>
              <a:rPr lang="sl-SI" dirty="0"/>
              <a:t> </a:t>
            </a:r>
            <a:r>
              <a:rPr lang="sl-SI" dirty="0" smtClean="0"/>
              <a:t>33,19.</a:t>
            </a:r>
          </a:p>
        </p:txBody>
      </p:sp>
    </p:spTree>
    <p:extLst>
      <p:ext uri="{BB962C8B-B14F-4D97-AF65-F5344CB8AC3E}">
        <p14:creationId xmlns:p14="http://schemas.microsoft.com/office/powerpoint/2010/main" val="354568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Kajn in Abel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47538"/>
            <a:ext cx="11080667" cy="5173578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Vrstica 5</a:t>
            </a:r>
          </a:p>
          <a:p>
            <a:pPr lvl="1"/>
            <a:r>
              <a:rPr lang="sl-SI" dirty="0"/>
              <a:t>Kajn se je zelo </a:t>
            </a:r>
            <a:r>
              <a:rPr lang="sl-SI" dirty="0" smtClean="0"/>
              <a:t>razjezil</a:t>
            </a:r>
          </a:p>
          <a:p>
            <a:pPr lvl="1"/>
            <a:r>
              <a:rPr lang="sl-SI" dirty="0"/>
              <a:t>Jeza je obrambni </a:t>
            </a:r>
            <a:r>
              <a:rPr lang="sl-SI" dirty="0" smtClean="0"/>
              <a:t>mehanizem</a:t>
            </a:r>
          </a:p>
          <a:p>
            <a:pPr lvl="2"/>
            <a:r>
              <a:rPr lang="sl-SI" dirty="0" smtClean="0"/>
              <a:t>pokaže </a:t>
            </a:r>
            <a:r>
              <a:rPr lang="sl-SI" dirty="0"/>
              <a:t>na Kajnovo notranjo </a:t>
            </a:r>
            <a:r>
              <a:rPr lang="sl-SI" dirty="0" smtClean="0"/>
              <a:t>šibkost</a:t>
            </a:r>
          </a:p>
          <a:p>
            <a:r>
              <a:rPr lang="sl-SI" dirty="0" smtClean="0"/>
              <a:t>Vrstici 6-7</a:t>
            </a:r>
          </a:p>
          <a:p>
            <a:pPr lvl="1"/>
            <a:r>
              <a:rPr lang="sl-SI" dirty="0"/>
              <a:t>Kajn je nevoščljiv, ker se je Bog ozrl na </a:t>
            </a:r>
            <a:r>
              <a:rPr lang="sl-SI" dirty="0" smtClean="0"/>
              <a:t>brata</a:t>
            </a:r>
          </a:p>
          <a:p>
            <a:pPr lvl="1"/>
            <a:r>
              <a:rPr lang="sl-SI" dirty="0"/>
              <a:t>Bog govori z njim in ga opozarja na njegovo spremembo v obnašanju in zaradi nevarnosti greha, ki je vrel v njegovem </a:t>
            </a:r>
            <a:r>
              <a:rPr lang="sl-SI" dirty="0" smtClean="0"/>
              <a:t>srcu (starševski pogovor)</a:t>
            </a:r>
          </a:p>
          <a:p>
            <a:pPr lvl="1"/>
            <a:r>
              <a:rPr lang="sl-SI" dirty="0" smtClean="0"/>
              <a:t>greh predstavlja kot </a:t>
            </a:r>
            <a:r>
              <a:rPr lang="sl-SI" dirty="0"/>
              <a:t>objektivno moč, ki stoji hkrati zunaj in onkraj človeka in se ga hoče pohlepno polastiti</a:t>
            </a:r>
            <a:endParaRPr lang="sl-SI" dirty="0"/>
          </a:p>
          <a:p>
            <a:r>
              <a:rPr lang="sl-SI" dirty="0"/>
              <a:t>Vrstica </a:t>
            </a:r>
            <a:r>
              <a:rPr lang="sl-SI" dirty="0" smtClean="0"/>
              <a:t>8</a:t>
            </a:r>
            <a:endParaRPr lang="sl-SI" dirty="0"/>
          </a:p>
          <a:p>
            <a:pPr lvl="1"/>
            <a:r>
              <a:rPr lang="sl-SI" dirty="0"/>
              <a:t>»Tedaj je Kajn rekel svojemu bratu: "Pojdiva ven!"« </a:t>
            </a:r>
            <a:endParaRPr lang="sl-SI" dirty="0" smtClean="0"/>
          </a:p>
          <a:p>
            <a:pPr lvl="1"/>
            <a:r>
              <a:rPr lang="sl-SI" dirty="0"/>
              <a:t>povabi brata </a:t>
            </a:r>
            <a:r>
              <a:rPr lang="sl-SI" dirty="0" smtClean="0"/>
              <a:t>ven</a:t>
            </a:r>
          </a:p>
          <a:p>
            <a:pPr lvl="1"/>
            <a:r>
              <a:rPr lang="sl-SI" dirty="0"/>
              <a:t>Kajn brez razloga ubije brata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9819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Kajn in Abel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47538"/>
            <a:ext cx="11080667" cy="5173578"/>
          </a:xfrm>
        </p:spPr>
        <p:txBody>
          <a:bodyPr>
            <a:normAutofit lnSpcReduction="10000"/>
          </a:bodyPr>
          <a:lstStyle/>
          <a:p>
            <a:r>
              <a:rPr lang="sl-SI" dirty="0"/>
              <a:t>Vrstici 9-10: </a:t>
            </a:r>
            <a:r>
              <a:rPr lang="sl-SI" dirty="0" smtClean="0"/>
              <a:t>Zaslišanje</a:t>
            </a:r>
          </a:p>
          <a:p>
            <a:pPr lvl="1"/>
            <a:r>
              <a:rPr lang="sl-SI" dirty="0"/>
              <a:t>Po grehu Bog vpraša Kajna: »Kje je tvoji brat Abel?« </a:t>
            </a:r>
            <a:endParaRPr lang="sl-SI" dirty="0" smtClean="0"/>
          </a:p>
          <a:p>
            <a:pPr lvl="1"/>
            <a:r>
              <a:rPr lang="sl-SI" dirty="0" smtClean="0"/>
              <a:t>Bog je tisti, ki odkriva resnico</a:t>
            </a:r>
          </a:p>
          <a:p>
            <a:pPr lvl="1"/>
            <a:r>
              <a:rPr lang="sl-SI" dirty="0"/>
              <a:t>»Kaj si storil? Glas krvi tvojega brata vpije iz zemlje k meni</a:t>
            </a:r>
            <a:r>
              <a:rPr lang="sl-SI" dirty="0" smtClean="0"/>
              <a:t>.«</a:t>
            </a:r>
          </a:p>
          <a:p>
            <a:pPr lvl="2"/>
            <a:r>
              <a:rPr lang="sl-SI" dirty="0"/>
              <a:t>»Glas krvi, ki vpije« je metafora za kri nedolžnega, ki je pretrpel krivico. </a:t>
            </a:r>
            <a:endParaRPr lang="sl-SI" dirty="0" smtClean="0"/>
          </a:p>
          <a:p>
            <a:pPr lvl="2"/>
            <a:r>
              <a:rPr lang="sl-SI" dirty="0"/>
              <a:t>Kri nedolžnega terja Božji </a:t>
            </a:r>
            <a:r>
              <a:rPr lang="sl-SI" dirty="0" smtClean="0"/>
              <a:t>poseg</a:t>
            </a:r>
          </a:p>
          <a:p>
            <a:r>
              <a:rPr lang="sl-SI" dirty="0"/>
              <a:t>Vrstici 11-12: Izrek </a:t>
            </a:r>
            <a:r>
              <a:rPr lang="sl-SI" dirty="0" smtClean="0"/>
              <a:t>kazni</a:t>
            </a:r>
          </a:p>
          <a:p>
            <a:pPr lvl="1"/>
            <a:r>
              <a:rPr lang="sl-SI" dirty="0"/>
              <a:t>»Bodi torej preklet z zemlje …« </a:t>
            </a:r>
            <a:endParaRPr lang="sl-SI" dirty="0" smtClean="0"/>
          </a:p>
          <a:p>
            <a:pPr lvl="1"/>
            <a:r>
              <a:rPr lang="sl-SI" dirty="0" smtClean="0"/>
              <a:t>Kajna </a:t>
            </a:r>
            <a:r>
              <a:rPr lang="sl-SI" dirty="0"/>
              <a:t>ne prekolne Bog, ampak </a:t>
            </a:r>
            <a:r>
              <a:rPr lang="sl-SI" dirty="0" smtClean="0"/>
              <a:t>zemlja</a:t>
            </a:r>
          </a:p>
          <a:p>
            <a:r>
              <a:rPr lang="sl-SI" dirty="0"/>
              <a:t>Vrstici 13-14: Sklicevanje na </a:t>
            </a:r>
            <a:r>
              <a:rPr lang="sl-SI" dirty="0" smtClean="0"/>
              <a:t>Boga</a:t>
            </a:r>
          </a:p>
          <a:p>
            <a:pPr lvl="1"/>
            <a:r>
              <a:rPr lang="sl-SI" dirty="0"/>
              <a:t>Kajn čuti, da je njegova krivda prevelika, da bi jo nosil. </a:t>
            </a:r>
            <a:endParaRPr lang="sl-SI" dirty="0" smtClean="0"/>
          </a:p>
          <a:p>
            <a:pPr lvl="1"/>
            <a:r>
              <a:rPr lang="sl-SI" dirty="0" smtClean="0"/>
              <a:t>»</a:t>
            </a:r>
            <a:r>
              <a:rPr lang="sl-SI" dirty="0"/>
              <a:t>Kdor koli me bo našel, me bo ubil</a:t>
            </a:r>
            <a:r>
              <a:rPr lang="sl-SI" dirty="0" smtClean="0"/>
              <a:t>.«</a:t>
            </a:r>
          </a:p>
          <a:p>
            <a:pPr lvl="2"/>
            <a:r>
              <a:rPr lang="sl-SI" dirty="0" smtClean="0"/>
              <a:t>Kajn </a:t>
            </a:r>
            <a:r>
              <a:rPr lang="sl-SI" dirty="0"/>
              <a:t>se zave, da ima tudi zlo svojo logiko in pravila in tega se boji. 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59876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Kajn in Abel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47538"/>
            <a:ext cx="11080667" cy="5173578"/>
          </a:xfrm>
        </p:spPr>
        <p:txBody>
          <a:bodyPr>
            <a:normAutofit/>
          </a:bodyPr>
          <a:lstStyle/>
          <a:p>
            <a:r>
              <a:rPr lang="sl-SI" dirty="0"/>
              <a:t>Vrstica 15: Božji </a:t>
            </a:r>
            <a:r>
              <a:rPr lang="sl-SI" dirty="0" smtClean="0"/>
              <a:t>odgovor</a:t>
            </a:r>
          </a:p>
          <a:p>
            <a:pPr lvl="1"/>
            <a:r>
              <a:rPr lang="sl-SI" dirty="0"/>
              <a:t>»Ne tako; kdor koli ubije Kajna, bo sedemkrat maščevan.« </a:t>
            </a:r>
            <a:endParaRPr lang="sl-SI" dirty="0" smtClean="0"/>
          </a:p>
          <a:p>
            <a:pPr lvl="2"/>
            <a:r>
              <a:rPr lang="sl-SI" dirty="0"/>
              <a:t>š</a:t>
            </a:r>
            <a:r>
              <a:rPr lang="sl-SI" dirty="0" smtClean="0"/>
              <a:t>tevilo </a:t>
            </a:r>
            <a:r>
              <a:rPr lang="sl-SI" dirty="0"/>
              <a:t>sedem izraža neko </a:t>
            </a:r>
            <a:r>
              <a:rPr lang="sl-SI" dirty="0" smtClean="0"/>
              <a:t>pretiravanje</a:t>
            </a:r>
          </a:p>
          <a:p>
            <a:pPr lvl="2"/>
            <a:r>
              <a:rPr lang="sl-SI" dirty="0"/>
              <a:t>človek ne sme maščevati sam, kajti maščevanje je pridržano </a:t>
            </a:r>
            <a:r>
              <a:rPr lang="sl-SI" dirty="0" smtClean="0"/>
              <a:t>Bogu</a:t>
            </a:r>
          </a:p>
          <a:p>
            <a:pPr lvl="2"/>
            <a:r>
              <a:rPr lang="sl-SI" dirty="0"/>
              <a:t>človeško življenje je </a:t>
            </a:r>
            <a:r>
              <a:rPr lang="sl-SI" dirty="0" smtClean="0"/>
              <a:t>sveto</a:t>
            </a:r>
          </a:p>
          <a:p>
            <a:pPr lvl="1"/>
            <a:r>
              <a:rPr lang="sl-SI" dirty="0" smtClean="0"/>
              <a:t>znamenje </a:t>
            </a:r>
            <a:r>
              <a:rPr lang="sl-SI" dirty="0" smtClean="0">
                <a:sym typeface="Wingdings" panose="05000000000000000000" pitchFamily="2" charset="2"/>
              </a:rPr>
              <a:t> </a:t>
            </a:r>
            <a:r>
              <a:rPr lang="sl-SI" dirty="0" err="1" smtClean="0">
                <a:sym typeface="Wingdings" panose="05000000000000000000" pitchFamily="2" charset="2"/>
              </a:rPr>
              <a:t>Bogopodobnost</a:t>
            </a:r>
            <a:r>
              <a:rPr lang="sl-SI" dirty="0" smtClean="0">
                <a:sym typeface="Wingdings" panose="05000000000000000000" pitchFamily="2" charset="2"/>
              </a:rPr>
              <a:t> in usmiljenje</a:t>
            </a:r>
          </a:p>
          <a:p>
            <a:r>
              <a:rPr lang="sl-SI" dirty="0"/>
              <a:t>Vrstica 16: Zaključek </a:t>
            </a:r>
            <a:r>
              <a:rPr lang="sl-SI" dirty="0" smtClean="0"/>
              <a:t>odlomka</a:t>
            </a:r>
          </a:p>
          <a:p>
            <a:pPr lvl="1"/>
            <a:r>
              <a:rPr lang="sl-SI"/>
              <a:t>Kazenski proces </a:t>
            </a:r>
            <a:r>
              <a:rPr lang="sl-SI"/>
              <a:t>je </a:t>
            </a:r>
            <a:r>
              <a:rPr lang="sl-SI" smtClean="0"/>
              <a:t>zaključen</a:t>
            </a:r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802824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214</TotalTime>
  <Words>564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</vt:lpstr>
      <vt:lpstr>Kajn in Abel</vt:lpstr>
      <vt:lpstr>Kajn in Abel</vt:lpstr>
      <vt:lpstr>Kajn in Abel</vt:lpstr>
      <vt:lpstr>Kajn in Abel</vt:lpstr>
      <vt:lpstr>Kajn in Abel</vt:lpstr>
      <vt:lpstr>Kajn in Abel</vt:lpstr>
      <vt:lpstr>Kajn in Abel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Kajn in Abel</dc:title>
  <dc:creator>Sebastijan Cerk</dc:creator>
  <cp:lastModifiedBy>Sebastijan Cerk</cp:lastModifiedBy>
  <cp:revision>17</cp:revision>
  <dcterms:created xsi:type="dcterms:W3CDTF">2015-11-12T14:32:14Z</dcterms:created>
  <dcterms:modified xsi:type="dcterms:W3CDTF">2015-11-12T18:06:38Z</dcterms:modified>
</cp:coreProperties>
</file>