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108" y="4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1/14/2016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1/14/2016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1/14/2016</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1/14/2016</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1/14/2016</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1/14/2016</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l-SI" dirty="0" smtClean="0"/>
              <a:t>Vesoljni potop</a:t>
            </a:r>
            <a:endParaRPr lang="sl-SI" dirty="0"/>
          </a:p>
        </p:txBody>
      </p:sp>
      <p:sp>
        <p:nvSpPr>
          <p:cNvPr id="3" name="Subtitle 2"/>
          <p:cNvSpPr>
            <a:spLocks noGrp="1"/>
          </p:cNvSpPr>
          <p:nvPr>
            <p:ph type="subTitle" idx="1"/>
          </p:nvPr>
        </p:nvSpPr>
        <p:spPr/>
        <p:txBody>
          <a:bodyPr/>
          <a:lstStyle/>
          <a:p>
            <a:endParaRPr lang="sl-SI"/>
          </a:p>
        </p:txBody>
      </p:sp>
    </p:spTree>
    <p:extLst>
      <p:ext uri="{BB962C8B-B14F-4D97-AF65-F5344CB8AC3E}">
        <p14:creationId xmlns:p14="http://schemas.microsoft.com/office/powerpoint/2010/main" val="2007480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890" y="163960"/>
            <a:ext cx="10182310" cy="1360040"/>
          </a:xfrm>
        </p:spPr>
        <p:txBody>
          <a:bodyPr/>
          <a:lstStyle/>
          <a:p>
            <a:r>
              <a:rPr lang="sl-SI" dirty="0" smtClean="0"/>
              <a:t>Vesoljni potop</a:t>
            </a:r>
            <a:endParaRPr lang="sl-SI" dirty="0"/>
          </a:p>
        </p:txBody>
      </p:sp>
      <p:sp>
        <p:nvSpPr>
          <p:cNvPr id="3" name="Content Placeholder 2"/>
          <p:cNvSpPr>
            <a:spLocks noGrp="1"/>
          </p:cNvSpPr>
          <p:nvPr>
            <p:ph idx="1"/>
          </p:nvPr>
        </p:nvSpPr>
        <p:spPr>
          <a:xfrm>
            <a:off x="180890" y="1235242"/>
            <a:ext cx="11722352" cy="5406190"/>
          </a:xfrm>
        </p:spPr>
        <p:txBody>
          <a:bodyPr>
            <a:normAutofit fontScale="92500" lnSpcReduction="10000"/>
          </a:bodyPr>
          <a:lstStyle/>
          <a:p>
            <a:r>
              <a:rPr lang="sl-SI" dirty="0" smtClean="0"/>
              <a:t>P</a:t>
            </a:r>
          </a:p>
          <a:p>
            <a:pPr lvl="1"/>
            <a:r>
              <a:rPr lang="sl-SI" dirty="0" smtClean="0"/>
              <a:t>ladja </a:t>
            </a:r>
            <a:r>
              <a:rPr lang="sl-SI" dirty="0"/>
              <a:t>(</a:t>
            </a:r>
            <a:r>
              <a:rPr lang="sl-SI" dirty="0" err="1"/>
              <a:t>tebah</a:t>
            </a:r>
            <a:r>
              <a:rPr lang="sl-SI" dirty="0" smtClean="0"/>
              <a:t>) </a:t>
            </a:r>
            <a:r>
              <a:rPr lang="sl-SI" dirty="0" smtClean="0">
                <a:sym typeface="Wingdings" panose="05000000000000000000" pitchFamily="2" charset="2"/>
              </a:rPr>
              <a:t> povezava s templjem</a:t>
            </a:r>
          </a:p>
          <a:p>
            <a:pPr lvl="2"/>
            <a:r>
              <a:rPr lang="sl-SI" dirty="0"/>
              <a:t>mere se pokrivajo z merami jeruzalemskega </a:t>
            </a:r>
            <a:r>
              <a:rPr lang="sl-SI" dirty="0" smtClean="0"/>
              <a:t>templja</a:t>
            </a:r>
          </a:p>
          <a:p>
            <a:pPr lvl="2"/>
            <a:r>
              <a:rPr lang="sl-SI" dirty="0" smtClean="0"/>
              <a:t>P dobro pozna jeruzalemski tempelj</a:t>
            </a:r>
          </a:p>
          <a:p>
            <a:pPr lvl="2"/>
            <a:r>
              <a:rPr lang="sl-SI" dirty="0"/>
              <a:t>Ladja oziroma tempelj </a:t>
            </a:r>
            <a:r>
              <a:rPr lang="sl-SI" dirty="0" smtClean="0">
                <a:sym typeface="Wingdings" panose="05000000000000000000" pitchFamily="2" charset="2"/>
              </a:rPr>
              <a:t></a:t>
            </a:r>
            <a:r>
              <a:rPr lang="sl-SI" dirty="0" smtClean="0"/>
              <a:t> </a:t>
            </a:r>
            <a:r>
              <a:rPr lang="sl-SI" dirty="0"/>
              <a:t>veliki Božji kazni </a:t>
            </a:r>
            <a:r>
              <a:rPr lang="sl-SI" dirty="0" smtClean="0"/>
              <a:t>življenje se v njima </a:t>
            </a:r>
            <a:r>
              <a:rPr lang="sl-SI" dirty="0"/>
              <a:t>ohrani</a:t>
            </a:r>
            <a:r>
              <a:rPr lang="sl-SI" dirty="0" smtClean="0"/>
              <a:t>.</a:t>
            </a:r>
          </a:p>
          <a:p>
            <a:pPr lvl="1"/>
            <a:r>
              <a:rPr lang="sl-SI" dirty="0"/>
              <a:t>Po potopu se mora zemlja posušiti, življenje postane mogoče šele, ko se prikaže kopno (1 </a:t>
            </a:r>
            <a:r>
              <a:rPr lang="sl-SI" dirty="0" err="1"/>
              <a:t>Mz</a:t>
            </a:r>
            <a:r>
              <a:rPr lang="sl-SI" dirty="0"/>
              <a:t> 8,13-14</a:t>
            </a:r>
            <a:r>
              <a:rPr lang="sl-SI" dirty="0" smtClean="0"/>
              <a:t>).</a:t>
            </a:r>
          </a:p>
          <a:p>
            <a:pPr lvl="2"/>
            <a:r>
              <a:rPr lang="sl-SI" dirty="0" smtClean="0"/>
              <a:t>analogija </a:t>
            </a:r>
            <a:r>
              <a:rPr lang="sl-SI" dirty="0"/>
              <a:t>s </a:t>
            </a:r>
            <a:r>
              <a:rPr lang="sl-SI" dirty="0" smtClean="0"/>
              <a:t>stvarjenjem </a:t>
            </a:r>
            <a:r>
              <a:rPr lang="sl-SI" dirty="0" smtClean="0">
                <a:sym typeface="Wingdings" panose="05000000000000000000" pitchFamily="2" charset="2"/>
              </a:rPr>
              <a:t> ponovno stvarjenje, odrešenje</a:t>
            </a:r>
          </a:p>
          <a:p>
            <a:pPr lvl="2"/>
            <a:r>
              <a:rPr lang="sl-SI" dirty="0" smtClean="0">
                <a:sym typeface="Wingdings" panose="05000000000000000000" pitchFamily="2" charset="2"/>
              </a:rPr>
              <a:t>rešitev Noeta in družine  nov začetek  stvarjenje</a:t>
            </a:r>
          </a:p>
          <a:p>
            <a:pPr lvl="2"/>
            <a:r>
              <a:rPr lang="sl-SI" dirty="0"/>
              <a:t>Bog ponovno blagoslavlja človeka in mu ukaže, naj se množi in napolni zemljo (1 </a:t>
            </a:r>
            <a:r>
              <a:rPr lang="sl-SI" dirty="0" err="1"/>
              <a:t>Mz</a:t>
            </a:r>
            <a:r>
              <a:rPr lang="sl-SI" dirty="0"/>
              <a:t> 9,1</a:t>
            </a:r>
            <a:r>
              <a:rPr lang="sl-SI" dirty="0" smtClean="0"/>
              <a:t>)</a:t>
            </a:r>
          </a:p>
          <a:p>
            <a:r>
              <a:rPr lang="sl-SI" dirty="0" smtClean="0"/>
              <a:t>Sklep</a:t>
            </a:r>
          </a:p>
          <a:p>
            <a:pPr lvl="1"/>
            <a:r>
              <a:rPr lang="sl-SI" dirty="0"/>
              <a:t>pripoved o vesoljnem potopu temeljno poročilo duhovniškega </a:t>
            </a:r>
            <a:r>
              <a:rPr lang="sl-SI" dirty="0" smtClean="0"/>
              <a:t>avtorja (P) </a:t>
            </a:r>
            <a:r>
              <a:rPr lang="sl-SI" dirty="0" smtClean="0">
                <a:sym typeface="Wingdings" panose="05000000000000000000" pitchFamily="2" charset="2"/>
              </a:rPr>
              <a:t> razlaga enostranske zaveze</a:t>
            </a:r>
          </a:p>
          <a:p>
            <a:pPr lvl="1"/>
            <a:r>
              <a:rPr lang="sl-SI" dirty="0" smtClean="0">
                <a:sym typeface="Wingdings" panose="05000000000000000000" pitchFamily="2" charset="2"/>
              </a:rPr>
              <a:t>dosledno in celovito delo</a:t>
            </a:r>
          </a:p>
          <a:p>
            <a:pPr lvl="1"/>
            <a:r>
              <a:rPr lang="sl-SI" dirty="0" smtClean="0">
                <a:sym typeface="Wingdings" panose="05000000000000000000" pitchFamily="2" charset="2"/>
              </a:rPr>
              <a:t>J </a:t>
            </a:r>
            <a:r>
              <a:rPr lang="sl-SI" dirty="0" smtClean="0"/>
              <a:t>doda </a:t>
            </a:r>
            <a:r>
              <a:rPr lang="sl-SI" dirty="0"/>
              <a:t>le posamezne elemente in </a:t>
            </a:r>
            <a:r>
              <a:rPr lang="sl-SI" dirty="0" smtClean="0"/>
              <a:t>poudarke </a:t>
            </a:r>
            <a:r>
              <a:rPr lang="sl-SI" dirty="0" smtClean="0">
                <a:sym typeface="Wingdings" panose="05000000000000000000" pitchFamily="2" charset="2"/>
              </a:rPr>
              <a:t> teološko razmišljanje po vrnitvi iz izgnanstva</a:t>
            </a:r>
          </a:p>
          <a:p>
            <a:pPr lvl="1"/>
            <a:r>
              <a:rPr lang="sl-SI" dirty="0"/>
              <a:t>je primer polifonije izročil in različnih časovnih razsežnosti, ki prevevajo Sveto </a:t>
            </a:r>
            <a:r>
              <a:rPr lang="sl-SI" dirty="0" smtClean="0"/>
              <a:t>pismo.</a:t>
            </a:r>
            <a:endParaRPr lang="sl-SI" dirty="0"/>
          </a:p>
        </p:txBody>
      </p:sp>
    </p:spTree>
    <p:extLst>
      <p:ext uri="{BB962C8B-B14F-4D97-AF65-F5344CB8AC3E}">
        <p14:creationId xmlns:p14="http://schemas.microsoft.com/office/powerpoint/2010/main" val="1437277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890" y="163960"/>
            <a:ext cx="10182310" cy="1360040"/>
          </a:xfrm>
        </p:spPr>
        <p:txBody>
          <a:bodyPr/>
          <a:lstStyle/>
          <a:p>
            <a:r>
              <a:rPr lang="sl-SI" dirty="0" smtClean="0"/>
              <a:t>Vesoljni potop</a:t>
            </a:r>
            <a:endParaRPr lang="sl-SI" dirty="0"/>
          </a:p>
        </p:txBody>
      </p:sp>
      <p:sp>
        <p:nvSpPr>
          <p:cNvPr id="3" name="Content Placeholder 2"/>
          <p:cNvSpPr>
            <a:spLocks noGrp="1"/>
          </p:cNvSpPr>
          <p:nvPr>
            <p:ph idx="1"/>
          </p:nvPr>
        </p:nvSpPr>
        <p:spPr>
          <a:xfrm>
            <a:off x="180890" y="1531550"/>
            <a:ext cx="11722352" cy="5109882"/>
          </a:xfrm>
        </p:spPr>
        <p:txBody>
          <a:bodyPr/>
          <a:lstStyle/>
          <a:p>
            <a:r>
              <a:rPr lang="sl-SI" dirty="0"/>
              <a:t>ni zgodovinske </a:t>
            </a:r>
            <a:r>
              <a:rPr lang="sl-SI" dirty="0" smtClean="0"/>
              <a:t>narave </a:t>
            </a:r>
            <a:r>
              <a:rPr lang="sl-SI" dirty="0" smtClean="0">
                <a:sym typeface="Wingdings" panose="05000000000000000000" pitchFamily="2" charset="2"/>
              </a:rPr>
              <a:t> teološki pomen</a:t>
            </a:r>
          </a:p>
          <a:p>
            <a:r>
              <a:rPr lang="sl-SI" dirty="0"/>
              <a:t>kot Božji odgovor na nasilje, ki je naraščalo na </a:t>
            </a:r>
            <a:r>
              <a:rPr lang="sl-SI" dirty="0" smtClean="0"/>
              <a:t>zemlji</a:t>
            </a:r>
          </a:p>
          <a:p>
            <a:r>
              <a:rPr lang="sl-SI" dirty="0" smtClean="0"/>
              <a:t>avtorji so </a:t>
            </a:r>
            <a:r>
              <a:rPr lang="sl-SI" dirty="0"/>
              <a:t>gotovo upoštevali že obstoječe </a:t>
            </a:r>
            <a:r>
              <a:rPr lang="sl-SI" dirty="0" smtClean="0"/>
              <a:t>mite</a:t>
            </a:r>
          </a:p>
          <a:p>
            <a:pPr lvl="1"/>
            <a:r>
              <a:rPr lang="sl-SI" dirty="0" smtClean="0"/>
              <a:t>Ep o Gilgamešu</a:t>
            </a:r>
          </a:p>
          <a:p>
            <a:pPr lvl="1"/>
            <a:r>
              <a:rPr lang="sl-SI" dirty="0" err="1" smtClean="0"/>
              <a:t>Atrahasis</a:t>
            </a:r>
            <a:endParaRPr lang="sl-SI" dirty="0" smtClean="0"/>
          </a:p>
          <a:p>
            <a:pPr lvl="2"/>
            <a:r>
              <a:rPr lang="sl-SI" dirty="0" err="1"/>
              <a:t>Atrahasis</a:t>
            </a:r>
            <a:r>
              <a:rPr lang="sl-SI" dirty="0"/>
              <a:t> je mezopotamski mit, ki pripoveduje o tem, da so bogovi ustvarili ljudi, da bi jih ti s prinašanjem daritev oskrbovali s hrano. Ljudje pa so s svojim delom začeli bogove motiti, kajti njihov hrup in ropot sta prišla do nebes in niso imeli več miru. Zato so se odločili, da bodo z vesoljnim potopom uničili človeštvo. Pred potopom se čudežno reši le en človek, </a:t>
            </a:r>
            <a:r>
              <a:rPr lang="sl-SI" dirty="0" err="1"/>
              <a:t>Atrahasis</a:t>
            </a:r>
            <a:r>
              <a:rPr lang="sl-SI" dirty="0"/>
              <a:t>, ki potem, ko vode odtečejo, prinese daritev, česar se bogovi silno razveselijo, saj po potopu ni bilo več nikogar, ki bi skrbel zanje</a:t>
            </a:r>
            <a:r>
              <a:rPr lang="sl-SI" dirty="0" smtClean="0"/>
              <a:t>.</a:t>
            </a:r>
          </a:p>
          <a:p>
            <a:r>
              <a:rPr lang="sl-SI" dirty="0"/>
              <a:t>dva </a:t>
            </a:r>
            <a:r>
              <a:rPr lang="sl-SI" dirty="0" smtClean="0"/>
              <a:t>vira</a:t>
            </a:r>
          </a:p>
          <a:p>
            <a:pPr lvl="1"/>
            <a:r>
              <a:rPr lang="sl-SI" dirty="0" smtClean="0"/>
              <a:t>duhovniški</a:t>
            </a:r>
          </a:p>
          <a:p>
            <a:pPr lvl="1"/>
            <a:r>
              <a:rPr lang="sl-SI" dirty="0" err="1" smtClean="0"/>
              <a:t>jahvist</a:t>
            </a:r>
            <a:endParaRPr lang="sl-SI" dirty="0"/>
          </a:p>
        </p:txBody>
      </p:sp>
    </p:spTree>
    <p:extLst>
      <p:ext uri="{BB962C8B-B14F-4D97-AF65-F5344CB8AC3E}">
        <p14:creationId xmlns:p14="http://schemas.microsoft.com/office/powerpoint/2010/main" val="3664498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890" y="163960"/>
            <a:ext cx="10182310" cy="1360040"/>
          </a:xfrm>
        </p:spPr>
        <p:txBody>
          <a:bodyPr/>
          <a:lstStyle/>
          <a:p>
            <a:r>
              <a:rPr lang="sl-SI" dirty="0" smtClean="0"/>
              <a:t>Vesoljni potop</a:t>
            </a:r>
            <a:endParaRPr lang="sl-SI" dirty="0"/>
          </a:p>
        </p:txBody>
      </p:sp>
      <p:sp>
        <p:nvSpPr>
          <p:cNvPr id="3" name="Content Placeholder 2"/>
          <p:cNvSpPr>
            <a:spLocks noGrp="1"/>
          </p:cNvSpPr>
          <p:nvPr>
            <p:ph idx="1"/>
          </p:nvPr>
        </p:nvSpPr>
        <p:spPr>
          <a:xfrm>
            <a:off x="180890" y="1531550"/>
            <a:ext cx="11722352" cy="5109882"/>
          </a:xfrm>
        </p:spPr>
        <p:txBody>
          <a:bodyPr/>
          <a:lstStyle/>
          <a:p>
            <a:pPr lvl="1"/>
            <a:r>
              <a:rPr lang="sl-SI" dirty="0"/>
              <a:t>Bog v določenem trenutku poseže v </a:t>
            </a:r>
            <a:r>
              <a:rPr lang="sl-SI" dirty="0" smtClean="0"/>
              <a:t>zgodovino</a:t>
            </a:r>
          </a:p>
          <a:p>
            <a:pPr lvl="1"/>
            <a:r>
              <a:rPr lang="sl-SI" dirty="0"/>
              <a:t>svet </a:t>
            </a:r>
            <a:r>
              <a:rPr lang="sl-SI" dirty="0" smtClean="0"/>
              <a:t>bo očistil greha</a:t>
            </a:r>
          </a:p>
          <a:p>
            <a:pPr lvl="1"/>
            <a:r>
              <a:rPr lang="sl-SI" dirty="0" smtClean="0"/>
              <a:t>uniči in ponovno ustvarja </a:t>
            </a:r>
            <a:r>
              <a:rPr lang="sl-SI" dirty="0" smtClean="0">
                <a:sym typeface="Wingdings" panose="05000000000000000000" pitchFamily="2" charset="2"/>
              </a:rPr>
              <a:t> </a:t>
            </a:r>
            <a:r>
              <a:rPr lang="sl-SI" dirty="0"/>
              <a:t>stvarjenje in odrešenje</a:t>
            </a:r>
            <a:endParaRPr lang="sl-SI" dirty="0" smtClean="0"/>
          </a:p>
          <a:p>
            <a:pPr lvl="2"/>
            <a:r>
              <a:rPr lang="sl-SI" dirty="0"/>
              <a:t>po eni strani Bog zaradi greha človeštva le-to v celoti </a:t>
            </a:r>
            <a:r>
              <a:rPr lang="sl-SI" dirty="0" smtClean="0"/>
              <a:t>uniči</a:t>
            </a:r>
          </a:p>
          <a:p>
            <a:pPr lvl="2"/>
            <a:r>
              <a:rPr lang="sl-SI" dirty="0"/>
              <a:t>po drugi strani pa tudi na novo </a:t>
            </a:r>
            <a:r>
              <a:rPr lang="sl-SI" dirty="0" smtClean="0"/>
              <a:t>ustvarja</a:t>
            </a:r>
          </a:p>
          <a:p>
            <a:r>
              <a:rPr lang="sl-SI" dirty="0"/>
              <a:t>Kaj je potop</a:t>
            </a:r>
            <a:r>
              <a:rPr lang="sl-SI" dirty="0" smtClean="0"/>
              <a:t>?</a:t>
            </a:r>
          </a:p>
          <a:p>
            <a:pPr lvl="1"/>
            <a:r>
              <a:rPr lang="sl-SI" dirty="0" err="1" smtClean="0"/>
              <a:t>mabbûl</a:t>
            </a:r>
            <a:r>
              <a:rPr lang="sl-SI" dirty="0" smtClean="0"/>
              <a:t> </a:t>
            </a:r>
            <a:r>
              <a:rPr lang="sl-SI" dirty="0" smtClean="0">
                <a:sym typeface="Wingdings" panose="05000000000000000000" pitchFamily="2" charset="2"/>
              </a:rPr>
              <a:t> </a:t>
            </a:r>
            <a:r>
              <a:rPr lang="sl-SI" dirty="0" err="1"/>
              <a:t>Ps</a:t>
            </a:r>
            <a:r>
              <a:rPr lang="sl-SI" dirty="0"/>
              <a:t> 29,10, Iz 54,9 in Sir </a:t>
            </a:r>
            <a:r>
              <a:rPr lang="sl-SI" dirty="0" smtClean="0"/>
              <a:t>44,17-18 </a:t>
            </a:r>
            <a:r>
              <a:rPr lang="sl-SI" dirty="0" smtClean="0">
                <a:sym typeface="Wingdings" panose="05000000000000000000" pitchFamily="2" charset="2"/>
              </a:rPr>
              <a:t> nastanejo v istem obdobju</a:t>
            </a:r>
          </a:p>
          <a:p>
            <a:r>
              <a:rPr lang="sl-SI" dirty="0" smtClean="0">
                <a:sym typeface="Wingdings" panose="05000000000000000000" pitchFamily="2" charset="2"/>
              </a:rPr>
              <a:t>Poročilo o potopu nastane v času babilonskega izgnanstva</a:t>
            </a:r>
          </a:p>
          <a:p>
            <a:r>
              <a:rPr lang="sl-SI" dirty="0" smtClean="0">
                <a:sym typeface="Wingdings" panose="05000000000000000000" pitchFamily="2" charset="2"/>
              </a:rPr>
              <a:t>Nova zaveza</a:t>
            </a:r>
          </a:p>
          <a:p>
            <a:pPr lvl="1"/>
            <a:r>
              <a:rPr lang="sl-SI" dirty="0" err="1"/>
              <a:t>Mt</a:t>
            </a:r>
            <a:r>
              <a:rPr lang="sl-SI" dirty="0"/>
              <a:t> 24,37-41, 1 </a:t>
            </a:r>
            <a:r>
              <a:rPr lang="sl-SI" dirty="0" err="1"/>
              <a:t>Pt</a:t>
            </a:r>
            <a:r>
              <a:rPr lang="sl-SI" dirty="0"/>
              <a:t> 3,20, 2 </a:t>
            </a:r>
            <a:r>
              <a:rPr lang="sl-SI" dirty="0" err="1"/>
              <a:t>Pt</a:t>
            </a:r>
            <a:r>
              <a:rPr lang="sl-SI" dirty="0"/>
              <a:t> 2,5; 3,6 in </a:t>
            </a:r>
            <a:r>
              <a:rPr lang="sl-SI" dirty="0" err="1"/>
              <a:t>Heb</a:t>
            </a:r>
            <a:r>
              <a:rPr lang="sl-SI" dirty="0"/>
              <a:t> </a:t>
            </a:r>
            <a:r>
              <a:rPr lang="sl-SI" dirty="0" smtClean="0"/>
              <a:t>11,7</a:t>
            </a:r>
          </a:p>
          <a:p>
            <a:r>
              <a:rPr lang="sl-SI" dirty="0"/>
              <a:t>Cerkveni očetje </a:t>
            </a:r>
            <a:r>
              <a:rPr lang="sl-SI" dirty="0" smtClean="0"/>
              <a:t>vesoljni </a:t>
            </a:r>
            <a:r>
              <a:rPr lang="sl-SI" dirty="0"/>
              <a:t>potop pogosto </a:t>
            </a:r>
            <a:r>
              <a:rPr lang="sl-SI" dirty="0" smtClean="0"/>
              <a:t>povezujejo </a:t>
            </a:r>
            <a:r>
              <a:rPr lang="sl-SI" dirty="0"/>
              <a:t>s krstom</a:t>
            </a:r>
            <a:endParaRPr lang="sl-SI" dirty="0"/>
          </a:p>
        </p:txBody>
      </p:sp>
    </p:spTree>
    <p:extLst>
      <p:ext uri="{BB962C8B-B14F-4D97-AF65-F5344CB8AC3E}">
        <p14:creationId xmlns:p14="http://schemas.microsoft.com/office/powerpoint/2010/main" val="3854072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890" y="163960"/>
            <a:ext cx="10182310" cy="1360040"/>
          </a:xfrm>
        </p:spPr>
        <p:txBody>
          <a:bodyPr/>
          <a:lstStyle/>
          <a:p>
            <a:r>
              <a:rPr lang="sl-SI" dirty="0" smtClean="0"/>
              <a:t>Vesoljni potop</a:t>
            </a:r>
            <a:endParaRPr lang="sl-SI" dirty="0"/>
          </a:p>
        </p:txBody>
      </p:sp>
      <p:sp>
        <p:nvSpPr>
          <p:cNvPr id="3" name="Content Placeholder 2"/>
          <p:cNvSpPr>
            <a:spLocks noGrp="1"/>
          </p:cNvSpPr>
          <p:nvPr>
            <p:ph idx="1"/>
          </p:nvPr>
        </p:nvSpPr>
        <p:spPr>
          <a:xfrm>
            <a:off x="180890" y="1531550"/>
            <a:ext cx="11722352" cy="5109882"/>
          </a:xfrm>
        </p:spPr>
        <p:txBody>
          <a:bodyPr>
            <a:normAutofit fontScale="92500" lnSpcReduction="10000"/>
          </a:bodyPr>
          <a:lstStyle/>
          <a:p>
            <a:r>
              <a:rPr lang="sl-SI" dirty="0" smtClean="0"/>
              <a:t>prepletata se </a:t>
            </a:r>
            <a:r>
              <a:rPr lang="sl-SI" dirty="0"/>
              <a:t>duhovniški in </a:t>
            </a:r>
            <a:r>
              <a:rPr lang="sl-SI" dirty="0" err="1"/>
              <a:t>jahvistični</a:t>
            </a:r>
            <a:r>
              <a:rPr lang="sl-SI" dirty="0"/>
              <a:t> </a:t>
            </a:r>
            <a:r>
              <a:rPr lang="sl-SI" dirty="0" smtClean="0"/>
              <a:t>vir</a:t>
            </a:r>
          </a:p>
          <a:p>
            <a:pPr lvl="1"/>
            <a:r>
              <a:rPr lang="sl-SI" dirty="0"/>
              <a:t>ne gre za dve popolnoma neodvisni </a:t>
            </a:r>
            <a:r>
              <a:rPr lang="sl-SI" dirty="0" smtClean="0"/>
              <a:t>poročili </a:t>
            </a:r>
            <a:r>
              <a:rPr lang="sl-SI" dirty="0" smtClean="0">
                <a:sym typeface="Wingdings" panose="05000000000000000000" pitchFamily="2" charset="2"/>
              </a:rPr>
              <a:t> </a:t>
            </a:r>
            <a:r>
              <a:rPr lang="sl-SI" dirty="0"/>
              <a:t>poenoteno </a:t>
            </a:r>
            <a:r>
              <a:rPr lang="sl-SI" dirty="0" smtClean="0"/>
              <a:t>poročilo</a:t>
            </a:r>
          </a:p>
          <a:p>
            <a:r>
              <a:rPr lang="sl-SI" dirty="0" smtClean="0"/>
              <a:t>Sporočilo</a:t>
            </a:r>
          </a:p>
          <a:p>
            <a:pPr lvl="1"/>
            <a:r>
              <a:rPr lang="sl-SI" dirty="0"/>
              <a:t>Bog svet uniči samo </a:t>
            </a:r>
            <a:r>
              <a:rPr lang="sl-SI" dirty="0" smtClean="0"/>
              <a:t>enkrat</a:t>
            </a:r>
          </a:p>
          <a:p>
            <a:pPr lvl="1"/>
            <a:r>
              <a:rPr lang="sl-SI" dirty="0"/>
              <a:t>oba vira pokažeta občutljivost za določene </a:t>
            </a:r>
            <a:r>
              <a:rPr lang="sl-SI" dirty="0" smtClean="0"/>
              <a:t>elemente</a:t>
            </a:r>
          </a:p>
          <a:p>
            <a:r>
              <a:rPr lang="sl-SI" dirty="0" smtClean="0"/>
              <a:t>Potop</a:t>
            </a:r>
          </a:p>
          <a:p>
            <a:pPr lvl="1"/>
            <a:r>
              <a:rPr lang="sl-SI" dirty="0" smtClean="0"/>
              <a:t>P </a:t>
            </a:r>
          </a:p>
          <a:p>
            <a:pPr lvl="2"/>
            <a:r>
              <a:rPr lang="sl-SI" dirty="0" smtClean="0"/>
              <a:t>ne </a:t>
            </a:r>
            <a:r>
              <a:rPr lang="sl-SI" dirty="0"/>
              <a:t>pravi samo, da pade dež z neba, ampak tudi, da se odprejo studenci velikih globin in nebesne </a:t>
            </a:r>
            <a:r>
              <a:rPr lang="sl-SI" dirty="0" smtClean="0"/>
              <a:t>zapornice.</a:t>
            </a:r>
          </a:p>
          <a:p>
            <a:pPr lvl="2"/>
            <a:r>
              <a:rPr lang="sl-SI" dirty="0" smtClean="0"/>
              <a:t>Zgornje </a:t>
            </a:r>
            <a:r>
              <a:rPr lang="sl-SI" dirty="0"/>
              <a:t>in spodnje vode se torej spet združijo. </a:t>
            </a:r>
            <a:endParaRPr lang="sl-SI" dirty="0" smtClean="0"/>
          </a:p>
          <a:p>
            <a:pPr lvl="2"/>
            <a:r>
              <a:rPr lang="sl-SI" dirty="0" smtClean="0"/>
              <a:t>Stanje</a:t>
            </a:r>
            <a:r>
              <a:rPr lang="sl-SI" dirty="0"/>
              <a:t>, ki ga duhovniški vir opisuje pred stvarjenjem </a:t>
            </a:r>
            <a:r>
              <a:rPr lang="sl-SI" dirty="0" smtClean="0"/>
              <a:t>sveta</a:t>
            </a:r>
          </a:p>
          <a:p>
            <a:pPr lvl="2"/>
            <a:r>
              <a:rPr lang="sl-SI" dirty="0"/>
              <a:t>potop prikazuje kot kataklizmo, nesrečo vesoljne </a:t>
            </a:r>
            <a:r>
              <a:rPr lang="sl-SI" dirty="0" smtClean="0"/>
              <a:t>narave</a:t>
            </a:r>
          </a:p>
          <a:p>
            <a:pPr lvl="1"/>
            <a:r>
              <a:rPr lang="sl-SI" dirty="0" smtClean="0"/>
              <a:t>J</a:t>
            </a:r>
          </a:p>
          <a:p>
            <a:pPr lvl="2"/>
            <a:r>
              <a:rPr lang="sl-SI" dirty="0"/>
              <a:t>govori o naravnem pojavu, o dežju </a:t>
            </a:r>
            <a:endParaRPr lang="sl-SI" dirty="0" smtClean="0"/>
          </a:p>
          <a:p>
            <a:pPr lvl="2"/>
            <a:r>
              <a:rPr lang="sl-SI" dirty="0"/>
              <a:t>Njegov opis zato dosega mnogo manjše razsežnosti</a:t>
            </a:r>
            <a:endParaRPr lang="sl-SI" dirty="0" smtClean="0"/>
          </a:p>
          <a:p>
            <a:pPr lvl="1"/>
            <a:endParaRPr lang="sl-SI" dirty="0"/>
          </a:p>
        </p:txBody>
      </p:sp>
    </p:spTree>
    <p:extLst>
      <p:ext uri="{BB962C8B-B14F-4D97-AF65-F5344CB8AC3E}">
        <p14:creationId xmlns:p14="http://schemas.microsoft.com/office/powerpoint/2010/main" val="1705019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890" y="163960"/>
            <a:ext cx="10182310" cy="1360040"/>
          </a:xfrm>
        </p:spPr>
        <p:txBody>
          <a:bodyPr/>
          <a:lstStyle/>
          <a:p>
            <a:r>
              <a:rPr lang="sl-SI" dirty="0" smtClean="0"/>
              <a:t>Vesoljni potop</a:t>
            </a:r>
            <a:endParaRPr lang="sl-SI"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40697109"/>
              </p:ext>
            </p:extLst>
          </p:nvPr>
        </p:nvGraphicFramePr>
        <p:xfrm>
          <a:off x="934984" y="942681"/>
          <a:ext cx="9813226" cy="5618356"/>
        </p:xfrm>
        <a:graphic>
          <a:graphicData uri="http://schemas.openxmlformats.org/drawingml/2006/table">
            <a:tbl>
              <a:tblPr firstRow="1" firstCol="1" bandRow="1">
                <a:tableStyleId>{5C22544A-7EE6-4342-B048-85BDC9FD1C3A}</a:tableStyleId>
              </a:tblPr>
              <a:tblGrid>
                <a:gridCol w="4906613"/>
                <a:gridCol w="4906613"/>
              </a:tblGrid>
              <a:tr h="221186">
                <a:tc>
                  <a:txBody>
                    <a:bodyPr/>
                    <a:lstStyle/>
                    <a:p>
                      <a:pPr>
                        <a:lnSpc>
                          <a:spcPct val="107000"/>
                        </a:lnSpc>
                        <a:spcAft>
                          <a:spcPts val="0"/>
                        </a:spcAft>
                      </a:pPr>
                      <a:r>
                        <a:rPr lang="sl-SI" sz="1600" dirty="0">
                          <a:effectLst/>
                        </a:rPr>
                        <a:t>DUHOVNIŠKI AVTOR</a:t>
                      </a:r>
                      <a:endParaRPr lang="sl-S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600">
                          <a:effectLst/>
                        </a:rPr>
                        <a:t>JAHVIST</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1186">
                <a:tc gridSpan="2">
                  <a:txBody>
                    <a:bodyPr/>
                    <a:lstStyle/>
                    <a:p>
                      <a:pPr algn="ctr">
                        <a:lnSpc>
                          <a:spcPct val="107000"/>
                        </a:lnSpc>
                        <a:spcAft>
                          <a:spcPts val="0"/>
                        </a:spcAft>
                      </a:pPr>
                      <a:r>
                        <a:rPr lang="sl-SI" sz="1600" dirty="0">
                          <a:effectLst/>
                        </a:rPr>
                        <a:t>Vzrok potopa</a:t>
                      </a:r>
                      <a:endParaRPr lang="sl-S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sl-SI"/>
                    </a:p>
                  </a:txBody>
                  <a:tcPr/>
                </a:tc>
              </a:tr>
              <a:tr h="2554462">
                <a:tc>
                  <a:txBody>
                    <a:bodyPr/>
                    <a:lstStyle/>
                    <a:p>
                      <a:pPr>
                        <a:lnSpc>
                          <a:spcPct val="107000"/>
                        </a:lnSpc>
                        <a:spcAft>
                          <a:spcPts val="0"/>
                        </a:spcAft>
                      </a:pPr>
                      <a:r>
                        <a:rPr lang="sl-SI" sz="1600" dirty="0">
                          <a:effectLst/>
                        </a:rPr>
                        <a:t>v. 6,11-12: za nasilje je uporabljena hebrejska beseda »</a:t>
                      </a:r>
                      <a:r>
                        <a:rPr lang="sl-SI" sz="1600" dirty="0" err="1">
                          <a:effectLst/>
                        </a:rPr>
                        <a:t>hams</a:t>
                      </a:r>
                      <a:r>
                        <a:rPr lang="sl-SI" sz="1600" dirty="0">
                          <a:effectLst/>
                        </a:rPr>
                        <a:t>«, ki označuje najhujšo in najbolj kruto obliko nasilja. Avtor pravi, da se je spridilo vse meso, poleg tega pa poudari še, da je bila tudi zemlja polna nasilja;</a:t>
                      </a:r>
                    </a:p>
                    <a:p>
                      <a:pPr>
                        <a:lnSpc>
                          <a:spcPct val="107000"/>
                        </a:lnSpc>
                        <a:spcAft>
                          <a:spcPts val="0"/>
                        </a:spcAft>
                      </a:pPr>
                      <a:r>
                        <a:rPr lang="sl-SI" sz="1600" dirty="0">
                          <a:effectLst/>
                        </a:rPr>
                        <a:t>v. 9 pripada duhovniškemu avtorju, saj vsebuje Noetov rodovnik, ki poudarja njegovo pravičnost.</a:t>
                      </a:r>
                    </a:p>
                    <a:p>
                      <a:pPr>
                        <a:lnSpc>
                          <a:spcPct val="107000"/>
                        </a:lnSpc>
                        <a:spcAft>
                          <a:spcPts val="0"/>
                        </a:spcAft>
                      </a:pPr>
                      <a:r>
                        <a:rPr lang="sl-SI" sz="1600" dirty="0">
                          <a:effectLst/>
                        </a:rPr>
                        <a:t>Zaradi pravičnosti bo Bog Noeta rešil pred nevarnostjo potopa.</a:t>
                      </a:r>
                      <a:endParaRPr lang="sl-S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600" dirty="0">
                          <a:effectLst/>
                        </a:rPr>
                        <a:t>v. 6,5: začetek hudobije, zla je v človekovem srcu. Vrstica izraža mišljenje </a:t>
                      </a:r>
                      <a:r>
                        <a:rPr lang="sl-SI" sz="1600" dirty="0" err="1">
                          <a:effectLst/>
                        </a:rPr>
                        <a:t>jahvista</a:t>
                      </a:r>
                      <a:r>
                        <a:rPr lang="sl-SI" sz="1600" dirty="0">
                          <a:effectLst/>
                        </a:rPr>
                        <a:t>, ki je glede</a:t>
                      </a:r>
                    </a:p>
                    <a:p>
                      <a:pPr>
                        <a:lnSpc>
                          <a:spcPct val="107000"/>
                        </a:lnSpc>
                        <a:spcAft>
                          <a:spcPts val="0"/>
                        </a:spcAft>
                      </a:pPr>
                      <a:r>
                        <a:rPr lang="sl-SI" sz="1600" dirty="0">
                          <a:effectLst/>
                        </a:rPr>
                        <a:t>človeka bolj pesimističen.</a:t>
                      </a:r>
                      <a:endParaRPr lang="sl-S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1186">
                <a:tc gridSpan="2">
                  <a:txBody>
                    <a:bodyPr/>
                    <a:lstStyle/>
                    <a:p>
                      <a:pPr algn="ctr">
                        <a:lnSpc>
                          <a:spcPct val="107000"/>
                        </a:lnSpc>
                        <a:spcAft>
                          <a:spcPts val="0"/>
                        </a:spcAft>
                      </a:pPr>
                      <a:r>
                        <a:rPr lang="sl-SI" sz="1600" dirty="0">
                          <a:effectLst/>
                        </a:rPr>
                        <a:t>Božja odločitev</a:t>
                      </a:r>
                      <a:endParaRPr lang="sl-S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sl-SI"/>
                    </a:p>
                  </a:txBody>
                  <a:tcPr/>
                </a:tc>
              </a:tr>
              <a:tr h="688006">
                <a:tc>
                  <a:txBody>
                    <a:bodyPr/>
                    <a:lstStyle/>
                    <a:p>
                      <a:pPr>
                        <a:lnSpc>
                          <a:spcPct val="107000"/>
                        </a:lnSpc>
                        <a:spcAft>
                          <a:spcPts val="0"/>
                        </a:spcAft>
                      </a:pPr>
                      <a:r>
                        <a:rPr lang="sl-SI" sz="1600">
                          <a:effectLst/>
                        </a:rPr>
                        <a:t>v. 13: sodba se nanaša na vse (ustvarjeno), ne le na človeka. Božja odločitev je bolj kozmične narave.</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600" dirty="0">
                          <a:effectLst/>
                        </a:rPr>
                        <a:t>v. 6,6-7: Bogu je žal, da je ustvaril človeka. Z zemlje bo izbrisal ljudi in živino, laznino in ptice neba.</a:t>
                      </a:r>
                      <a:endParaRPr lang="sl-S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1186">
                <a:tc gridSpan="2">
                  <a:txBody>
                    <a:bodyPr/>
                    <a:lstStyle/>
                    <a:p>
                      <a:pPr algn="ctr">
                        <a:lnSpc>
                          <a:spcPct val="107000"/>
                        </a:lnSpc>
                        <a:spcAft>
                          <a:spcPts val="0"/>
                        </a:spcAft>
                      </a:pPr>
                      <a:r>
                        <a:rPr lang="sl-SI" sz="1600">
                          <a:effectLst/>
                        </a:rPr>
                        <a:t>Napoved potopa</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sl-SI"/>
                    </a:p>
                  </a:txBody>
                  <a:tcPr/>
                </a:tc>
              </a:tr>
              <a:tr h="454679">
                <a:tc>
                  <a:txBody>
                    <a:bodyPr/>
                    <a:lstStyle/>
                    <a:p>
                      <a:pPr algn="just">
                        <a:lnSpc>
                          <a:spcPct val="107000"/>
                        </a:lnSpc>
                        <a:spcAft>
                          <a:spcPts val="0"/>
                        </a:spcAft>
                      </a:pPr>
                      <a:r>
                        <a:rPr lang="sl-SI" sz="1600">
                          <a:effectLst/>
                        </a:rPr>
                        <a:t>v. 6,17: vrstica govori o vodah potopa.</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600">
                          <a:effectLst/>
                        </a:rPr>
                        <a:t>v.7,4: vrstica govori o dežju, ki bo padal omejen čas (štirideset dni in noči).</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1186">
                <a:tc gridSpan="2">
                  <a:txBody>
                    <a:bodyPr/>
                    <a:lstStyle/>
                    <a:p>
                      <a:pPr algn="ctr">
                        <a:lnSpc>
                          <a:spcPct val="107000"/>
                        </a:lnSpc>
                        <a:spcAft>
                          <a:spcPts val="0"/>
                        </a:spcAft>
                      </a:pPr>
                      <a:r>
                        <a:rPr lang="sl-SI" sz="1600">
                          <a:effectLst/>
                        </a:rPr>
                        <a:t>Ukaz glede vstopa na ladjo</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sl-SI"/>
                    </a:p>
                  </a:txBody>
                  <a:tcPr/>
                </a:tc>
              </a:tr>
              <a:tr h="454514">
                <a:tc>
                  <a:txBody>
                    <a:bodyPr/>
                    <a:lstStyle/>
                    <a:p>
                      <a:pPr>
                        <a:lnSpc>
                          <a:spcPct val="107000"/>
                        </a:lnSpc>
                        <a:spcAft>
                          <a:spcPts val="0"/>
                        </a:spcAft>
                      </a:pPr>
                      <a:r>
                        <a:rPr lang="sl-SI" sz="1600">
                          <a:effectLst/>
                        </a:rPr>
                        <a:t>v. 6,18: Bog sklene zavezo z Noetom in ukaže vstopiti na ladjo.</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600" dirty="0">
                          <a:effectLst/>
                        </a:rPr>
                        <a:t>v. 7,1: vstop na ladjo ukaže Bog.</a:t>
                      </a:r>
                      <a:endParaRPr lang="sl-S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720779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890" y="163960"/>
            <a:ext cx="10182310" cy="1360040"/>
          </a:xfrm>
        </p:spPr>
        <p:txBody>
          <a:bodyPr/>
          <a:lstStyle/>
          <a:p>
            <a:r>
              <a:rPr lang="sl-SI" dirty="0" smtClean="0"/>
              <a:t>Vesoljni potop</a:t>
            </a:r>
            <a:endParaRPr lang="sl-SI" dirty="0"/>
          </a:p>
        </p:txBody>
      </p:sp>
      <p:graphicFrame>
        <p:nvGraphicFramePr>
          <p:cNvPr id="5" name="Table 4"/>
          <p:cNvGraphicFramePr>
            <a:graphicFrameLocks noGrp="1"/>
          </p:cNvGraphicFramePr>
          <p:nvPr>
            <p:extLst>
              <p:ext uri="{D42A27DB-BD31-4B8C-83A1-F6EECF244321}">
                <p14:modId xmlns:p14="http://schemas.microsoft.com/office/powerpoint/2010/main" val="4159002008"/>
              </p:ext>
            </p:extLst>
          </p:nvPr>
        </p:nvGraphicFramePr>
        <p:xfrm>
          <a:off x="422604" y="945733"/>
          <a:ext cx="11055522" cy="5713650"/>
        </p:xfrm>
        <a:graphic>
          <a:graphicData uri="http://schemas.openxmlformats.org/drawingml/2006/table">
            <a:tbl>
              <a:tblPr firstRow="1" firstCol="1" bandRow="1">
                <a:tableStyleId>{5C22544A-7EE6-4342-B048-85BDC9FD1C3A}</a:tableStyleId>
              </a:tblPr>
              <a:tblGrid>
                <a:gridCol w="5527761"/>
                <a:gridCol w="5527761"/>
              </a:tblGrid>
              <a:tr h="214867">
                <a:tc gridSpan="2">
                  <a:txBody>
                    <a:bodyPr/>
                    <a:lstStyle/>
                    <a:p>
                      <a:pPr algn="ctr">
                        <a:lnSpc>
                          <a:spcPct val="107000"/>
                        </a:lnSpc>
                        <a:spcAft>
                          <a:spcPts val="0"/>
                        </a:spcAft>
                      </a:pPr>
                      <a:r>
                        <a:rPr lang="sl-SI" sz="1600" dirty="0">
                          <a:effectLst/>
                        </a:rPr>
                        <a:t>Vstop živali</a:t>
                      </a:r>
                      <a:endParaRPr lang="sl-S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162" marR="64162" marT="0" marB="0"/>
                </a:tc>
                <a:tc hMerge="1">
                  <a:txBody>
                    <a:bodyPr/>
                    <a:lstStyle/>
                    <a:p>
                      <a:endParaRPr lang="sl-SI"/>
                    </a:p>
                  </a:txBody>
                  <a:tcPr/>
                </a:tc>
              </a:tr>
              <a:tr h="1074330">
                <a:tc>
                  <a:txBody>
                    <a:bodyPr/>
                    <a:lstStyle/>
                    <a:p>
                      <a:pPr>
                        <a:lnSpc>
                          <a:spcPct val="107000"/>
                        </a:lnSpc>
                        <a:spcAft>
                          <a:spcPts val="0"/>
                        </a:spcAft>
                      </a:pPr>
                      <a:r>
                        <a:rPr lang="sl-SI" sz="1600" dirty="0">
                          <a:effectLst/>
                        </a:rPr>
                        <a:t>v. 6,19-20: avtor poudarja, da se bo življenje ohranilo, zato mora biti na ladji po en par od vsake živali.</a:t>
                      </a:r>
                      <a:endParaRPr lang="sl-S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162" marR="64162" marT="0" marB="0"/>
                </a:tc>
                <a:tc>
                  <a:txBody>
                    <a:bodyPr/>
                    <a:lstStyle/>
                    <a:p>
                      <a:pPr>
                        <a:lnSpc>
                          <a:spcPct val="107000"/>
                        </a:lnSpc>
                        <a:spcAft>
                          <a:spcPts val="0"/>
                        </a:spcAft>
                      </a:pPr>
                      <a:r>
                        <a:rPr lang="sl-SI" sz="1600">
                          <a:effectLst/>
                        </a:rPr>
                        <a:t>v. 7,2: večji poudarek je na čistosti živali, saj jih Noe vzame s seboj za daritev (1 Mz 8,20s1.). Noe vzame od čistih živali po sedem parov, od nečistih pa po dva para. Temu doda še sedem parov ptic.</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4162" marR="64162" marT="0" marB="0"/>
                </a:tc>
              </a:tr>
              <a:tr h="214867">
                <a:tc gridSpan="2">
                  <a:txBody>
                    <a:bodyPr/>
                    <a:lstStyle/>
                    <a:p>
                      <a:pPr algn="ctr">
                        <a:lnSpc>
                          <a:spcPct val="107000"/>
                        </a:lnSpc>
                        <a:spcAft>
                          <a:spcPts val="0"/>
                        </a:spcAft>
                      </a:pPr>
                      <a:r>
                        <a:rPr lang="sl-SI" sz="1600">
                          <a:effectLst/>
                        </a:rPr>
                        <a:t>Vstop Noeta in družine</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4162" marR="64162" marT="0" marB="0"/>
                </a:tc>
                <a:tc hMerge="1">
                  <a:txBody>
                    <a:bodyPr/>
                    <a:lstStyle/>
                    <a:p>
                      <a:endParaRPr lang="sl-SI"/>
                    </a:p>
                  </a:txBody>
                  <a:tcPr/>
                </a:tc>
              </a:tr>
              <a:tr h="859463">
                <a:tc>
                  <a:txBody>
                    <a:bodyPr/>
                    <a:lstStyle/>
                    <a:p>
                      <a:pPr>
                        <a:lnSpc>
                          <a:spcPct val="107000"/>
                        </a:lnSpc>
                        <a:spcAft>
                          <a:spcPts val="0"/>
                        </a:spcAft>
                      </a:pPr>
                      <a:r>
                        <a:rPr lang="sl-SI" sz="1600" dirty="0">
                          <a:effectLst/>
                        </a:rPr>
                        <a:t>v. 7,13-16: opisan je vstop na ladjo. Zaključek opisa je </a:t>
                      </a:r>
                      <a:r>
                        <a:rPr lang="sl-SI" sz="1600" dirty="0" err="1">
                          <a:effectLst/>
                        </a:rPr>
                        <a:t>jahvistov</a:t>
                      </a:r>
                      <a:r>
                        <a:rPr lang="sl-SI" sz="1600" dirty="0">
                          <a:effectLst/>
                        </a:rPr>
                        <a:t>, saj Bog zapre vrata ladje (antropomorfizem). Podoben opis je tudi v Epu o Gilgamešu.</a:t>
                      </a:r>
                      <a:endParaRPr lang="sl-S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162" marR="64162" marT="0" marB="0"/>
                </a:tc>
                <a:tc>
                  <a:txBody>
                    <a:bodyPr/>
                    <a:lstStyle/>
                    <a:p>
                      <a:pPr>
                        <a:lnSpc>
                          <a:spcPct val="107000"/>
                        </a:lnSpc>
                        <a:spcAft>
                          <a:spcPts val="0"/>
                        </a:spcAft>
                      </a:pPr>
                      <a:r>
                        <a:rPr lang="sl-SI" sz="1600">
                          <a:effectLst/>
                        </a:rPr>
                        <a:t>v. 7,7-9: vstopata po dve živali od vsake vrste.</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4162" marR="64162" marT="0" marB="0"/>
                </a:tc>
              </a:tr>
              <a:tr h="214867">
                <a:tc gridSpan="2">
                  <a:txBody>
                    <a:bodyPr/>
                    <a:lstStyle/>
                    <a:p>
                      <a:pPr algn="ctr">
                        <a:lnSpc>
                          <a:spcPct val="107000"/>
                        </a:lnSpc>
                        <a:spcAft>
                          <a:spcPts val="0"/>
                        </a:spcAft>
                      </a:pPr>
                      <a:r>
                        <a:rPr lang="sl-SI" sz="1600" dirty="0">
                          <a:effectLst/>
                        </a:rPr>
                        <a:t>Začetek potopa</a:t>
                      </a:r>
                      <a:endParaRPr lang="sl-S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162" marR="64162" marT="0" marB="0"/>
                </a:tc>
                <a:tc hMerge="1">
                  <a:txBody>
                    <a:bodyPr/>
                    <a:lstStyle/>
                    <a:p>
                      <a:endParaRPr lang="sl-SI"/>
                    </a:p>
                  </a:txBody>
                  <a:tcPr/>
                </a:tc>
              </a:tr>
              <a:tr h="1074330">
                <a:tc>
                  <a:txBody>
                    <a:bodyPr/>
                    <a:lstStyle/>
                    <a:p>
                      <a:pPr>
                        <a:lnSpc>
                          <a:spcPct val="107000"/>
                        </a:lnSpc>
                        <a:spcAft>
                          <a:spcPts val="0"/>
                        </a:spcAft>
                      </a:pPr>
                      <a:r>
                        <a:rPr lang="sl-SI" sz="1600">
                          <a:effectLst/>
                        </a:rPr>
                        <a:t>v. 7,11: avtor posebno pozornost posveča kronologiji dogajanja. Potop se zgodi v šeststotem letu Noetovega življenja, sedemnajsti dan drugega meseca. Omenjene so tudi velike vode.</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4162" marR="64162" marT="0" marB="0"/>
                </a:tc>
                <a:tc>
                  <a:txBody>
                    <a:bodyPr/>
                    <a:lstStyle/>
                    <a:p>
                      <a:pPr>
                        <a:lnSpc>
                          <a:spcPct val="107000"/>
                        </a:lnSpc>
                        <a:spcAft>
                          <a:spcPts val="0"/>
                        </a:spcAft>
                      </a:pPr>
                      <a:r>
                        <a:rPr lang="sl-SI" sz="1600">
                          <a:effectLst/>
                        </a:rPr>
                        <a:t>v. 7,10: začetek potopa nastopi sedem dni po tem, ko so šli na ladjo.</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4162" marR="64162" marT="0" marB="0"/>
                </a:tc>
              </a:tr>
              <a:tr h="214867">
                <a:tc gridSpan="2">
                  <a:txBody>
                    <a:bodyPr/>
                    <a:lstStyle/>
                    <a:p>
                      <a:pPr algn="ctr">
                        <a:lnSpc>
                          <a:spcPct val="107000"/>
                        </a:lnSpc>
                        <a:spcAft>
                          <a:spcPts val="0"/>
                        </a:spcAft>
                      </a:pPr>
                      <a:r>
                        <a:rPr lang="sl-SI" sz="1600">
                          <a:effectLst/>
                        </a:rPr>
                        <a:t>Naraščanje vode</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4162" marR="64162" marT="0" marB="0"/>
                </a:tc>
                <a:tc hMerge="1">
                  <a:txBody>
                    <a:bodyPr/>
                    <a:lstStyle/>
                    <a:p>
                      <a:endParaRPr lang="sl-SI"/>
                    </a:p>
                  </a:txBody>
                  <a:tcPr/>
                </a:tc>
              </a:tr>
              <a:tr h="644598">
                <a:tc>
                  <a:txBody>
                    <a:bodyPr/>
                    <a:lstStyle/>
                    <a:p>
                      <a:pPr>
                        <a:lnSpc>
                          <a:spcPct val="107000"/>
                        </a:lnSpc>
                        <a:spcAft>
                          <a:spcPts val="0"/>
                        </a:spcAft>
                      </a:pPr>
                      <a:r>
                        <a:rPr lang="sl-SI" sz="1600">
                          <a:effectLst/>
                        </a:rPr>
                        <a:t>v. 7,18: vode so močno narasle tako od zgoraj, kot od spodaj. Poudarjena je kozmičnost potopa.</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4162" marR="64162" marT="0" marB="0"/>
                </a:tc>
                <a:tc>
                  <a:txBody>
                    <a:bodyPr/>
                    <a:lstStyle/>
                    <a:p>
                      <a:pPr>
                        <a:lnSpc>
                          <a:spcPct val="107000"/>
                        </a:lnSpc>
                        <a:spcAft>
                          <a:spcPts val="0"/>
                        </a:spcAft>
                      </a:pPr>
                      <a:r>
                        <a:rPr lang="sl-SI" sz="1600">
                          <a:effectLst/>
                        </a:rPr>
                        <a:t>v. 7,17: potop je trajal štirideset dni. </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4162" marR="64162" marT="0" marB="0"/>
                </a:tc>
              </a:tr>
              <a:tr h="214867">
                <a:tc gridSpan="2">
                  <a:txBody>
                    <a:bodyPr/>
                    <a:lstStyle/>
                    <a:p>
                      <a:pPr algn="ctr">
                        <a:lnSpc>
                          <a:spcPct val="107000"/>
                        </a:lnSpc>
                        <a:spcAft>
                          <a:spcPts val="0"/>
                        </a:spcAft>
                      </a:pPr>
                      <a:r>
                        <a:rPr lang="sl-SI" sz="1600">
                          <a:effectLst/>
                        </a:rPr>
                        <a:t>Uničenje živih bitij</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4162" marR="64162" marT="0" marB="0"/>
                </a:tc>
                <a:tc hMerge="1">
                  <a:txBody>
                    <a:bodyPr/>
                    <a:lstStyle/>
                    <a:p>
                      <a:endParaRPr lang="sl-SI"/>
                    </a:p>
                  </a:txBody>
                  <a:tcPr/>
                </a:tc>
              </a:tr>
              <a:tr h="824264">
                <a:tc>
                  <a:txBody>
                    <a:bodyPr/>
                    <a:lstStyle/>
                    <a:p>
                      <a:pPr>
                        <a:lnSpc>
                          <a:spcPct val="107000"/>
                        </a:lnSpc>
                        <a:spcAft>
                          <a:spcPts val="0"/>
                        </a:spcAft>
                      </a:pPr>
                      <a:r>
                        <a:rPr lang="sl-SI" sz="1600">
                          <a:effectLst/>
                        </a:rPr>
                        <a:t>v. 7,20-21: opis uničenja živih bitij je zelo dramatičen, saj premine vse meso (kol-bar), vsa živa bitja, kot je bilo napovedano (1 Mz 6,17).</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4162" marR="64162" marT="0" marB="0"/>
                </a:tc>
                <a:tc>
                  <a:txBody>
                    <a:bodyPr/>
                    <a:lstStyle/>
                    <a:p>
                      <a:pPr>
                        <a:lnSpc>
                          <a:spcPct val="107000"/>
                        </a:lnSpc>
                        <a:spcAft>
                          <a:spcPts val="0"/>
                        </a:spcAft>
                      </a:pPr>
                      <a:r>
                        <a:rPr lang="sl-SI" sz="1600" dirty="0">
                          <a:effectLst/>
                        </a:rPr>
                        <a:t>v. 7,22-23: pomre vse, kar ima dih življenja in živi na kopnem. Vsi so iztrebljeni, pri življenju ostanejo le tisti, ki so na ladji.</a:t>
                      </a:r>
                      <a:endParaRPr lang="sl-S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162" marR="64162" marT="0" marB="0"/>
                </a:tc>
              </a:tr>
            </a:tbl>
          </a:graphicData>
        </a:graphic>
      </p:graphicFrame>
    </p:spTree>
    <p:extLst>
      <p:ext uri="{BB962C8B-B14F-4D97-AF65-F5344CB8AC3E}">
        <p14:creationId xmlns:p14="http://schemas.microsoft.com/office/powerpoint/2010/main" val="3367356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890" y="163960"/>
            <a:ext cx="10182310" cy="1360040"/>
          </a:xfrm>
        </p:spPr>
        <p:txBody>
          <a:bodyPr/>
          <a:lstStyle/>
          <a:p>
            <a:r>
              <a:rPr lang="sl-SI" dirty="0" smtClean="0"/>
              <a:t>Vesoljni potop</a:t>
            </a:r>
            <a:endParaRPr lang="sl-SI" dirty="0"/>
          </a:p>
        </p:txBody>
      </p:sp>
      <p:graphicFrame>
        <p:nvGraphicFramePr>
          <p:cNvPr id="12" name="Table 11"/>
          <p:cNvGraphicFramePr>
            <a:graphicFrameLocks noGrp="1"/>
          </p:cNvGraphicFramePr>
          <p:nvPr>
            <p:extLst>
              <p:ext uri="{D42A27DB-BD31-4B8C-83A1-F6EECF244321}">
                <p14:modId xmlns:p14="http://schemas.microsoft.com/office/powerpoint/2010/main" val="2474413236"/>
              </p:ext>
            </p:extLst>
          </p:nvPr>
        </p:nvGraphicFramePr>
        <p:xfrm>
          <a:off x="180890" y="843980"/>
          <a:ext cx="11738394" cy="5912292"/>
        </p:xfrm>
        <a:graphic>
          <a:graphicData uri="http://schemas.openxmlformats.org/drawingml/2006/table">
            <a:tbl>
              <a:tblPr firstRow="1" firstCol="1" bandRow="1">
                <a:tableStyleId>{5C22544A-7EE6-4342-B048-85BDC9FD1C3A}</a:tableStyleId>
              </a:tblPr>
              <a:tblGrid>
                <a:gridCol w="5869197"/>
                <a:gridCol w="5869197"/>
              </a:tblGrid>
              <a:tr h="159469">
                <a:tc gridSpan="2">
                  <a:txBody>
                    <a:bodyPr/>
                    <a:lstStyle/>
                    <a:p>
                      <a:pPr algn="ctr">
                        <a:lnSpc>
                          <a:spcPct val="107000"/>
                        </a:lnSpc>
                        <a:spcAft>
                          <a:spcPts val="0"/>
                        </a:spcAft>
                      </a:pPr>
                      <a:r>
                        <a:rPr lang="sl-SI" sz="1500" dirty="0">
                          <a:effectLst/>
                        </a:rPr>
                        <a:t>Konec potopa</a:t>
                      </a:r>
                      <a:endParaRPr lang="sl-SI"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5312" marR="55312" marT="0" marB="0"/>
                </a:tc>
                <a:tc hMerge="1">
                  <a:txBody>
                    <a:bodyPr/>
                    <a:lstStyle/>
                    <a:p>
                      <a:endParaRPr lang="sl-SI"/>
                    </a:p>
                  </a:txBody>
                  <a:tcPr/>
                </a:tc>
              </a:tr>
              <a:tr h="318937">
                <a:tc>
                  <a:txBody>
                    <a:bodyPr/>
                    <a:lstStyle/>
                    <a:p>
                      <a:pPr>
                        <a:lnSpc>
                          <a:spcPct val="107000"/>
                        </a:lnSpc>
                        <a:spcAft>
                          <a:spcPts val="0"/>
                        </a:spcAft>
                      </a:pPr>
                      <a:r>
                        <a:rPr lang="sl-SI" sz="1500">
                          <a:effectLst/>
                        </a:rPr>
                        <a:t>v. 8,2a: zaprli so se studenci globin in nebesne zapornice.</a:t>
                      </a:r>
                      <a:endParaRPr lang="sl-SI" sz="1500">
                        <a:effectLst/>
                        <a:latin typeface="Calibri" panose="020F0502020204030204" pitchFamily="34" charset="0"/>
                        <a:ea typeface="Calibri" panose="020F0502020204030204" pitchFamily="34" charset="0"/>
                        <a:cs typeface="Times New Roman" panose="02020603050405020304" pitchFamily="18" charset="0"/>
                      </a:endParaRPr>
                    </a:p>
                  </a:txBody>
                  <a:tcPr marL="55312" marR="55312" marT="0" marB="0"/>
                </a:tc>
                <a:tc>
                  <a:txBody>
                    <a:bodyPr/>
                    <a:lstStyle/>
                    <a:p>
                      <a:pPr>
                        <a:lnSpc>
                          <a:spcPct val="107000"/>
                        </a:lnSpc>
                        <a:spcAft>
                          <a:spcPts val="0"/>
                        </a:spcAft>
                      </a:pPr>
                      <a:r>
                        <a:rPr lang="sl-SI" sz="1500">
                          <a:effectLst/>
                        </a:rPr>
                        <a:t>v. 8,2b: dež poneha.</a:t>
                      </a:r>
                      <a:endParaRPr lang="sl-SI" sz="1500">
                        <a:effectLst/>
                        <a:latin typeface="Calibri" panose="020F0502020204030204" pitchFamily="34" charset="0"/>
                        <a:ea typeface="Calibri" panose="020F0502020204030204" pitchFamily="34" charset="0"/>
                        <a:cs typeface="Times New Roman" panose="02020603050405020304" pitchFamily="18" charset="0"/>
                      </a:endParaRPr>
                    </a:p>
                  </a:txBody>
                  <a:tcPr marL="55312" marR="55312" marT="0" marB="0"/>
                </a:tc>
              </a:tr>
              <a:tr h="159469">
                <a:tc gridSpan="2">
                  <a:txBody>
                    <a:bodyPr/>
                    <a:lstStyle/>
                    <a:p>
                      <a:pPr algn="ctr">
                        <a:lnSpc>
                          <a:spcPct val="107000"/>
                        </a:lnSpc>
                        <a:spcAft>
                          <a:spcPts val="0"/>
                        </a:spcAft>
                      </a:pPr>
                      <a:r>
                        <a:rPr lang="sl-SI" sz="1500">
                          <a:effectLst/>
                        </a:rPr>
                        <a:t>Upadanje vode</a:t>
                      </a:r>
                      <a:endParaRPr lang="sl-SI" sz="1500">
                        <a:effectLst/>
                        <a:latin typeface="Calibri" panose="020F0502020204030204" pitchFamily="34" charset="0"/>
                        <a:ea typeface="Calibri" panose="020F0502020204030204" pitchFamily="34" charset="0"/>
                        <a:cs typeface="Times New Roman" panose="02020603050405020304" pitchFamily="18" charset="0"/>
                      </a:endParaRPr>
                    </a:p>
                  </a:txBody>
                  <a:tcPr marL="55312" marR="55312" marT="0" marB="0"/>
                </a:tc>
                <a:tc hMerge="1">
                  <a:txBody>
                    <a:bodyPr/>
                    <a:lstStyle/>
                    <a:p>
                      <a:endParaRPr lang="sl-SI"/>
                    </a:p>
                  </a:txBody>
                  <a:tcPr/>
                </a:tc>
              </a:tr>
              <a:tr h="1447325">
                <a:tc>
                  <a:txBody>
                    <a:bodyPr/>
                    <a:lstStyle/>
                    <a:p>
                      <a:pPr>
                        <a:lnSpc>
                          <a:spcPct val="107000"/>
                        </a:lnSpc>
                        <a:spcAft>
                          <a:spcPts val="0"/>
                        </a:spcAft>
                      </a:pPr>
                      <a:r>
                        <a:rPr lang="sl-SI" sz="1500" dirty="0">
                          <a:effectLst/>
                        </a:rPr>
                        <a:t>v. 8,3b-5: po stopetdesetih dneh so vode začele upadati; od vstopa na ladjo do izstopa je tako trajalo skoraj leto dni. Ponovno je poudarjena kronologija dogajanja, saj sta omenjena še dva datuma. Avtor poudarja, da je prišlo do novega stvarjenja, Bog je še enkrat obnovil svoj prvotni načrt.</a:t>
                      </a:r>
                      <a:endParaRPr lang="sl-SI"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5312" marR="55312" marT="0" marB="0"/>
                </a:tc>
                <a:tc>
                  <a:txBody>
                    <a:bodyPr/>
                    <a:lstStyle/>
                    <a:p>
                      <a:pPr>
                        <a:lnSpc>
                          <a:spcPct val="107000"/>
                        </a:lnSpc>
                        <a:spcAft>
                          <a:spcPts val="0"/>
                        </a:spcAft>
                      </a:pPr>
                      <a:r>
                        <a:rPr lang="sl-SI" sz="1500" dirty="0">
                          <a:effectLst/>
                        </a:rPr>
                        <a:t>v. 8,3a: vode postopoma odtečejo z zemlje.</a:t>
                      </a:r>
                      <a:endParaRPr lang="sl-SI"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5312" marR="55312" marT="0" marB="0"/>
                </a:tc>
              </a:tr>
              <a:tr h="159469">
                <a:tc gridSpan="2">
                  <a:txBody>
                    <a:bodyPr/>
                    <a:lstStyle/>
                    <a:p>
                      <a:pPr algn="ctr">
                        <a:lnSpc>
                          <a:spcPct val="107000"/>
                        </a:lnSpc>
                        <a:spcAft>
                          <a:spcPts val="0"/>
                        </a:spcAft>
                      </a:pPr>
                      <a:r>
                        <a:rPr lang="sl-SI" sz="1500">
                          <a:effectLst/>
                        </a:rPr>
                        <a:t>Priprava na izstop</a:t>
                      </a:r>
                      <a:endParaRPr lang="sl-SI" sz="1500">
                        <a:effectLst/>
                        <a:latin typeface="Calibri" panose="020F0502020204030204" pitchFamily="34" charset="0"/>
                        <a:ea typeface="Calibri" panose="020F0502020204030204" pitchFamily="34" charset="0"/>
                        <a:cs typeface="Times New Roman" panose="02020603050405020304" pitchFamily="18" charset="0"/>
                      </a:endParaRPr>
                    </a:p>
                  </a:txBody>
                  <a:tcPr marL="55312" marR="55312" marT="0" marB="0"/>
                </a:tc>
                <a:tc hMerge="1">
                  <a:txBody>
                    <a:bodyPr/>
                    <a:lstStyle/>
                    <a:p>
                      <a:endParaRPr lang="sl-SI"/>
                    </a:p>
                  </a:txBody>
                  <a:tcPr/>
                </a:tc>
              </a:tr>
              <a:tr h="1932705">
                <a:tc>
                  <a:txBody>
                    <a:bodyPr/>
                    <a:lstStyle/>
                    <a:p>
                      <a:pPr>
                        <a:lnSpc>
                          <a:spcPct val="107000"/>
                        </a:lnSpc>
                        <a:spcAft>
                          <a:spcPts val="0"/>
                        </a:spcAft>
                      </a:pPr>
                      <a:r>
                        <a:rPr lang="sl-SI" sz="1500" dirty="0">
                          <a:effectLst/>
                        </a:rPr>
                        <a:t>v. 8,15-17: Bog daje ukaz, in sicer preživelim ukazuje, naj se razkropijo po vsej zemlji. Božji ukaz ob koncu potopa je povezan z ukazom naselitve po vsej zemlji (1 </a:t>
                      </a:r>
                      <a:r>
                        <a:rPr lang="sl-SI" sz="1500" dirty="0" err="1">
                          <a:effectLst/>
                        </a:rPr>
                        <a:t>Mz</a:t>
                      </a:r>
                      <a:r>
                        <a:rPr lang="sl-SI" sz="1500" dirty="0">
                          <a:effectLst/>
                        </a:rPr>
                        <a:t> 1,22).</a:t>
                      </a:r>
                      <a:endParaRPr lang="sl-SI"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5312" marR="55312" marT="0" marB="0"/>
                </a:tc>
                <a:tc>
                  <a:txBody>
                    <a:bodyPr/>
                    <a:lstStyle/>
                    <a:p>
                      <a:pPr>
                        <a:lnSpc>
                          <a:spcPct val="107000"/>
                        </a:lnSpc>
                        <a:spcAft>
                          <a:spcPts val="0"/>
                        </a:spcAft>
                      </a:pPr>
                      <a:r>
                        <a:rPr lang="sl-SI" sz="1500">
                          <a:effectLst/>
                        </a:rPr>
                        <a:t>v. 8,6-12: Noe sam pomisli in preveri, če so vode na zemlji že upadle. Po štiridesetih dneh odpre lino in spusti krokarja (nečista žival, zaradi tega je Noe imel na ladji le en par), ki je izraz upanja. Krokar vzletava in se spet vrača. Potem spusti golobico (čista žival), ki prinaša še večje upanje, saj je prva, ki se ne vrne nazaj. Priprave na izstop so podrobno opisane, sam izstop pa je opisan kot procesija, kot liturgično dejanje.</a:t>
                      </a:r>
                      <a:endParaRPr lang="sl-SI" sz="1500">
                        <a:effectLst/>
                        <a:latin typeface="Calibri" panose="020F0502020204030204" pitchFamily="34" charset="0"/>
                        <a:ea typeface="Calibri" panose="020F0502020204030204" pitchFamily="34" charset="0"/>
                        <a:cs typeface="Times New Roman" panose="02020603050405020304" pitchFamily="18" charset="0"/>
                      </a:endParaRPr>
                    </a:p>
                  </a:txBody>
                  <a:tcPr marL="55312" marR="55312" marT="0" marB="0"/>
                </a:tc>
              </a:tr>
              <a:tr h="159469">
                <a:tc gridSpan="2">
                  <a:txBody>
                    <a:bodyPr/>
                    <a:lstStyle/>
                    <a:p>
                      <a:pPr algn="ctr">
                        <a:lnSpc>
                          <a:spcPct val="107000"/>
                        </a:lnSpc>
                        <a:spcAft>
                          <a:spcPts val="0"/>
                        </a:spcAft>
                      </a:pPr>
                      <a:r>
                        <a:rPr lang="sl-SI" sz="1500">
                          <a:effectLst/>
                        </a:rPr>
                        <a:t>Božja obljuba o neuničenju sveta</a:t>
                      </a:r>
                      <a:endParaRPr lang="sl-SI" sz="1500">
                        <a:effectLst/>
                        <a:latin typeface="Calibri" panose="020F0502020204030204" pitchFamily="34" charset="0"/>
                        <a:ea typeface="Calibri" panose="020F0502020204030204" pitchFamily="34" charset="0"/>
                        <a:cs typeface="Times New Roman" panose="02020603050405020304" pitchFamily="18" charset="0"/>
                      </a:endParaRPr>
                    </a:p>
                  </a:txBody>
                  <a:tcPr marL="55312" marR="55312" marT="0" marB="0"/>
                </a:tc>
                <a:tc hMerge="1">
                  <a:txBody>
                    <a:bodyPr/>
                    <a:lstStyle/>
                    <a:p>
                      <a:endParaRPr lang="sl-SI"/>
                    </a:p>
                  </a:txBody>
                  <a:tcPr/>
                </a:tc>
              </a:tr>
              <a:tr h="1285717">
                <a:tc>
                  <a:txBody>
                    <a:bodyPr/>
                    <a:lstStyle/>
                    <a:p>
                      <a:pPr>
                        <a:lnSpc>
                          <a:spcPct val="107000"/>
                        </a:lnSpc>
                        <a:spcAft>
                          <a:spcPts val="0"/>
                        </a:spcAft>
                      </a:pPr>
                      <a:r>
                        <a:rPr lang="sl-SI" sz="1500">
                          <a:effectLst/>
                        </a:rPr>
                        <a:t>v. 9,8-17: Bog v oblake postavi mavrico v znamenje (enostranske) zaveze z Noetom in njegovim potomstvom.</a:t>
                      </a:r>
                      <a:endParaRPr lang="sl-SI" sz="1500">
                        <a:effectLst/>
                        <a:latin typeface="Calibri" panose="020F0502020204030204" pitchFamily="34" charset="0"/>
                        <a:ea typeface="Calibri" panose="020F0502020204030204" pitchFamily="34" charset="0"/>
                        <a:cs typeface="Times New Roman" panose="02020603050405020304" pitchFamily="18" charset="0"/>
                      </a:endParaRPr>
                    </a:p>
                  </a:txBody>
                  <a:tcPr marL="55312" marR="55312" marT="0" marB="0"/>
                </a:tc>
                <a:tc>
                  <a:txBody>
                    <a:bodyPr/>
                    <a:lstStyle/>
                    <a:p>
                      <a:pPr>
                        <a:lnSpc>
                          <a:spcPct val="107000"/>
                        </a:lnSpc>
                        <a:spcAft>
                          <a:spcPts val="0"/>
                        </a:spcAft>
                      </a:pPr>
                      <a:r>
                        <a:rPr lang="sl-SI" sz="1500" dirty="0">
                          <a:effectLst/>
                        </a:rPr>
                        <a:t>v. 8,20-22: takoj po izstopu z ladje Noe zgradi oltar, na katerem daruje od čiste živine in ptic. </a:t>
                      </a:r>
                      <a:r>
                        <a:rPr lang="sl-SI" sz="1500" dirty="0" err="1">
                          <a:effectLst/>
                        </a:rPr>
                        <a:t>Jahvist</a:t>
                      </a:r>
                      <a:r>
                        <a:rPr lang="sl-SI" sz="1500" dirty="0">
                          <a:effectLst/>
                        </a:rPr>
                        <a:t> tako pripoved o vesoljnem potopu zaključi z zahvalno daritvijo Bogu, ki jo lahko daruje le pravični. Do Gospoda pride prijeten vonj daritve in odloči se, da česa podobnega ne bo več storil.</a:t>
                      </a:r>
                      <a:endParaRPr lang="sl-SI"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5312" marR="55312" marT="0" marB="0"/>
                </a:tc>
              </a:tr>
            </a:tbl>
          </a:graphicData>
        </a:graphic>
      </p:graphicFrame>
      <p:sp>
        <p:nvSpPr>
          <p:cNvPr id="13" name="Rectangle 7"/>
          <p:cNvSpPr>
            <a:spLocks noChangeArrowheads="1"/>
          </p:cNvSpPr>
          <p:nvPr/>
        </p:nvSpPr>
        <p:spPr bwMode="auto">
          <a:xfrm>
            <a:off x="4146300" y="109921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l-SI" altLang="sl-SI" sz="1800" b="0" i="0" u="none" strike="noStrike" cap="none" normalizeH="0" baseline="0" smtClean="0">
                <a:ln>
                  <a:noFill/>
                </a:ln>
                <a:solidFill>
                  <a:schemeClr val="tx1"/>
                </a:solidFill>
                <a:effectLst/>
                <a:latin typeface="Arial" panose="020B0604020202020204" pitchFamily="34" charset="0"/>
              </a:rPr>
              <a:t/>
            </a:r>
            <a:br>
              <a:rPr kumimoji="0" lang="sl-SI" altLang="sl-SI" sz="1800" b="0" i="0" u="none" strike="noStrike" cap="none" normalizeH="0" baseline="0" smtClean="0">
                <a:ln>
                  <a:noFill/>
                </a:ln>
                <a:solidFill>
                  <a:schemeClr val="tx1"/>
                </a:solidFill>
                <a:effectLst/>
                <a:latin typeface="Arial" panose="020B0604020202020204" pitchFamily="34" charset="0"/>
              </a:rPr>
            </a:br>
            <a:endParaRPr kumimoji="0" lang="sl-SI" altLang="sl-SI"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87969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890" y="163960"/>
            <a:ext cx="10182310" cy="1360040"/>
          </a:xfrm>
        </p:spPr>
        <p:txBody>
          <a:bodyPr/>
          <a:lstStyle/>
          <a:p>
            <a:r>
              <a:rPr lang="sl-SI" dirty="0" smtClean="0"/>
              <a:t>Vesoljni potop</a:t>
            </a:r>
            <a:endParaRPr lang="sl-SI" dirty="0"/>
          </a:p>
        </p:txBody>
      </p:sp>
      <p:sp>
        <p:nvSpPr>
          <p:cNvPr id="3" name="Content Placeholder 2"/>
          <p:cNvSpPr>
            <a:spLocks noGrp="1"/>
          </p:cNvSpPr>
          <p:nvPr>
            <p:ph idx="1"/>
          </p:nvPr>
        </p:nvSpPr>
        <p:spPr>
          <a:xfrm>
            <a:off x="180890" y="1122947"/>
            <a:ext cx="11722352" cy="5518485"/>
          </a:xfrm>
        </p:spPr>
        <p:txBody>
          <a:bodyPr>
            <a:normAutofit/>
          </a:bodyPr>
          <a:lstStyle/>
          <a:p>
            <a:r>
              <a:rPr lang="sl-SI" dirty="0" smtClean="0"/>
              <a:t>J</a:t>
            </a:r>
          </a:p>
          <a:p>
            <a:pPr lvl="1"/>
            <a:r>
              <a:rPr lang="sl-SI" dirty="0"/>
              <a:t>daritev ob zaključku vesoljnega potopa velik </a:t>
            </a:r>
            <a:r>
              <a:rPr lang="sl-SI" dirty="0" smtClean="0"/>
              <a:t>pomen</a:t>
            </a:r>
          </a:p>
          <a:p>
            <a:pPr lvl="1"/>
            <a:r>
              <a:rPr lang="sl-SI" dirty="0"/>
              <a:t>pot vrnitve k Bogu predvsem preko </a:t>
            </a:r>
            <a:r>
              <a:rPr lang="sl-SI" dirty="0" smtClean="0"/>
              <a:t>bogoslužja</a:t>
            </a:r>
          </a:p>
          <a:p>
            <a:r>
              <a:rPr lang="sl-SI" dirty="0" smtClean="0"/>
              <a:t>P</a:t>
            </a:r>
          </a:p>
          <a:p>
            <a:pPr lvl="1"/>
            <a:r>
              <a:rPr lang="sl-SI" dirty="0" smtClean="0"/>
              <a:t>zaključek </a:t>
            </a:r>
            <a:r>
              <a:rPr lang="sl-SI" dirty="0"/>
              <a:t>v 1 </a:t>
            </a:r>
            <a:r>
              <a:rPr lang="sl-SI" dirty="0" err="1"/>
              <a:t>Mz</a:t>
            </a:r>
            <a:r>
              <a:rPr lang="sl-SI" dirty="0"/>
              <a:t> </a:t>
            </a:r>
            <a:r>
              <a:rPr lang="sl-SI" dirty="0" smtClean="0"/>
              <a:t>9,1-6: </a:t>
            </a:r>
            <a:r>
              <a:rPr lang="sl-SI" dirty="0"/>
              <a:t>Bog na novo blagoslovi vse </a:t>
            </a:r>
            <a:r>
              <a:rPr lang="sl-SI" dirty="0" smtClean="0"/>
              <a:t>stvarstvo</a:t>
            </a:r>
          </a:p>
          <a:p>
            <a:pPr lvl="2"/>
            <a:r>
              <a:rPr lang="sl-SI" dirty="0"/>
              <a:t>ljudem da nove </a:t>
            </a:r>
            <a:r>
              <a:rPr lang="sl-SI" dirty="0" smtClean="0"/>
              <a:t>ukaze</a:t>
            </a:r>
          </a:p>
          <a:p>
            <a:pPr lvl="3"/>
            <a:r>
              <a:rPr lang="sl-SI" dirty="0"/>
              <a:t>naj bodo </a:t>
            </a:r>
            <a:r>
              <a:rPr lang="sl-SI" dirty="0" smtClean="0"/>
              <a:t>rodovitni</a:t>
            </a:r>
          </a:p>
          <a:p>
            <a:pPr lvl="3"/>
            <a:r>
              <a:rPr lang="sl-SI" dirty="0"/>
              <a:t>naj se </a:t>
            </a:r>
            <a:r>
              <a:rPr lang="sl-SI" dirty="0" smtClean="0"/>
              <a:t>množijo</a:t>
            </a:r>
          </a:p>
          <a:p>
            <a:pPr lvl="3"/>
            <a:r>
              <a:rPr lang="sl-SI" dirty="0" smtClean="0"/>
              <a:t>naj napolnijo </a:t>
            </a:r>
            <a:r>
              <a:rPr lang="sl-SI" dirty="0"/>
              <a:t>zemljo </a:t>
            </a:r>
            <a:endParaRPr lang="sl-SI" dirty="0" smtClean="0"/>
          </a:p>
          <a:p>
            <a:pPr lvl="3"/>
            <a:r>
              <a:rPr lang="sl-SI" dirty="0"/>
              <a:t>ukaze glede prehranjevanja </a:t>
            </a:r>
            <a:endParaRPr lang="sl-SI" dirty="0" smtClean="0"/>
          </a:p>
          <a:p>
            <a:pPr lvl="2"/>
            <a:r>
              <a:rPr lang="sl-SI" dirty="0"/>
              <a:t>Predstavi se kot edini gospodar življenja </a:t>
            </a:r>
            <a:endParaRPr lang="sl-SI" dirty="0" smtClean="0"/>
          </a:p>
          <a:p>
            <a:pPr lvl="3"/>
            <a:r>
              <a:rPr lang="sl-SI" dirty="0" smtClean="0"/>
              <a:t>potrebno mu je </a:t>
            </a:r>
            <a:r>
              <a:rPr lang="sl-SI" dirty="0"/>
              <a:t>dajati odgovor za življenje bratov </a:t>
            </a:r>
            <a:endParaRPr lang="sl-SI" dirty="0" smtClean="0"/>
          </a:p>
          <a:p>
            <a:pPr lvl="1"/>
            <a:endParaRPr lang="sl-SI" dirty="0"/>
          </a:p>
        </p:txBody>
      </p:sp>
    </p:spTree>
    <p:extLst>
      <p:ext uri="{BB962C8B-B14F-4D97-AF65-F5344CB8AC3E}">
        <p14:creationId xmlns:p14="http://schemas.microsoft.com/office/powerpoint/2010/main" val="28542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890" y="163960"/>
            <a:ext cx="10182310" cy="1360040"/>
          </a:xfrm>
        </p:spPr>
        <p:txBody>
          <a:bodyPr/>
          <a:lstStyle/>
          <a:p>
            <a:r>
              <a:rPr lang="sl-SI" dirty="0" smtClean="0"/>
              <a:t>Vesoljni potop</a:t>
            </a:r>
            <a:endParaRPr lang="sl-SI" dirty="0"/>
          </a:p>
        </p:txBody>
      </p:sp>
      <p:sp>
        <p:nvSpPr>
          <p:cNvPr id="3" name="Content Placeholder 2"/>
          <p:cNvSpPr>
            <a:spLocks noGrp="1"/>
          </p:cNvSpPr>
          <p:nvPr>
            <p:ph idx="1"/>
          </p:nvPr>
        </p:nvSpPr>
        <p:spPr>
          <a:xfrm>
            <a:off x="180890" y="1098884"/>
            <a:ext cx="11722352" cy="5542548"/>
          </a:xfrm>
        </p:spPr>
        <p:txBody>
          <a:bodyPr>
            <a:normAutofit/>
          </a:bodyPr>
          <a:lstStyle/>
          <a:p>
            <a:r>
              <a:rPr lang="sl-SI" dirty="0" smtClean="0"/>
              <a:t>P</a:t>
            </a:r>
          </a:p>
          <a:p>
            <a:pPr lvl="1"/>
            <a:r>
              <a:rPr lang="sl-SI" dirty="0"/>
              <a:t>spregovori o zavezi (barit</a:t>
            </a:r>
            <a:r>
              <a:rPr lang="sl-SI" dirty="0" smtClean="0"/>
              <a:t>)</a:t>
            </a:r>
          </a:p>
          <a:p>
            <a:pPr lvl="1"/>
            <a:r>
              <a:rPr lang="sl-SI" dirty="0"/>
              <a:t>Bog sedaj sklepa z Noetom in njegovim </a:t>
            </a:r>
            <a:r>
              <a:rPr lang="sl-SI" dirty="0" smtClean="0"/>
              <a:t>potomstvom zavezo, ki </a:t>
            </a:r>
            <a:r>
              <a:rPr lang="sl-SI" dirty="0"/>
              <a:t>je vesoljne </a:t>
            </a:r>
            <a:r>
              <a:rPr lang="sl-SI" dirty="0" smtClean="0"/>
              <a:t>narave</a:t>
            </a:r>
          </a:p>
          <a:p>
            <a:pPr lvl="1"/>
            <a:r>
              <a:rPr lang="sl-SI" dirty="0" smtClean="0"/>
              <a:t>Ta zaveza je enostranska</a:t>
            </a:r>
          </a:p>
          <a:p>
            <a:pPr lvl="2"/>
            <a:r>
              <a:rPr lang="sl-SI" dirty="0"/>
              <a:t>Bog sam sklene, da ne bo več </a:t>
            </a:r>
            <a:r>
              <a:rPr lang="sl-SI" dirty="0" smtClean="0"/>
              <a:t>potopa in to zavezo sam drži</a:t>
            </a:r>
          </a:p>
          <a:p>
            <a:pPr lvl="1"/>
            <a:r>
              <a:rPr lang="sl-SI" dirty="0"/>
              <a:t>V znamenje svoje zaveze Bog v oblake postavi mavrico </a:t>
            </a:r>
            <a:r>
              <a:rPr lang="sl-SI" dirty="0" smtClean="0">
                <a:sym typeface="Wingdings" panose="05000000000000000000" pitchFamily="2" charset="2"/>
              </a:rPr>
              <a:t> pozitiven simbol</a:t>
            </a:r>
          </a:p>
          <a:p>
            <a:pPr lvl="2"/>
            <a:r>
              <a:rPr lang="sl-SI" dirty="0"/>
              <a:t>ob koncu dežja </a:t>
            </a:r>
            <a:endParaRPr lang="sl-SI" dirty="0" smtClean="0"/>
          </a:p>
          <a:p>
            <a:pPr lvl="2"/>
            <a:r>
              <a:rPr lang="sl-SI" dirty="0" smtClean="0"/>
              <a:t>prebuja </a:t>
            </a:r>
            <a:r>
              <a:rPr lang="sl-SI" dirty="0"/>
              <a:t>veselje nad spremembo </a:t>
            </a:r>
            <a:r>
              <a:rPr lang="sl-SI" dirty="0" smtClean="0"/>
              <a:t>vremena</a:t>
            </a:r>
          </a:p>
          <a:p>
            <a:pPr lvl="2"/>
            <a:r>
              <a:rPr lang="sl-SI" dirty="0"/>
              <a:t>poveže nebo z </a:t>
            </a:r>
            <a:r>
              <a:rPr lang="sl-SI" dirty="0" smtClean="0"/>
              <a:t>zemljo</a:t>
            </a:r>
          </a:p>
          <a:p>
            <a:pPr lvl="2"/>
            <a:r>
              <a:rPr lang="sl-SI" dirty="0"/>
              <a:t>»</a:t>
            </a:r>
            <a:r>
              <a:rPr lang="sl-SI" dirty="0" err="1"/>
              <a:t>qešet</a:t>
            </a:r>
            <a:r>
              <a:rPr lang="sl-SI" dirty="0" smtClean="0"/>
              <a:t>« </a:t>
            </a:r>
            <a:r>
              <a:rPr lang="sl-SI" dirty="0" smtClean="0">
                <a:sym typeface="Wingdings" panose="05000000000000000000" pitchFamily="2" charset="2"/>
              </a:rPr>
              <a:t> </a:t>
            </a:r>
            <a:r>
              <a:rPr lang="sl-SI" dirty="0" smtClean="0"/>
              <a:t>lok </a:t>
            </a:r>
            <a:r>
              <a:rPr lang="sl-SI" dirty="0" smtClean="0">
                <a:sym typeface="Wingdings" panose="05000000000000000000" pitchFamily="2" charset="2"/>
              </a:rPr>
              <a:t> </a:t>
            </a:r>
            <a:r>
              <a:rPr lang="sl-SI" dirty="0" smtClean="0"/>
              <a:t>svoj lok postavi v oblake </a:t>
            </a:r>
            <a:r>
              <a:rPr lang="sl-SI" dirty="0" smtClean="0">
                <a:sym typeface="Wingdings" panose="05000000000000000000" pitchFamily="2" charset="2"/>
              </a:rPr>
              <a:t> </a:t>
            </a:r>
            <a:r>
              <a:rPr lang="sl-SI" dirty="0"/>
              <a:t>iz znamenja boja med Bogom in človekom </a:t>
            </a:r>
            <a:r>
              <a:rPr lang="sl-SI" dirty="0" smtClean="0">
                <a:sym typeface="Wingdings" panose="05000000000000000000" pitchFamily="2" charset="2"/>
              </a:rPr>
              <a:t> </a:t>
            </a:r>
            <a:r>
              <a:rPr lang="sl-SI" dirty="0"/>
              <a:t>znamenje zaveze med </a:t>
            </a:r>
            <a:r>
              <a:rPr lang="sl-SI" dirty="0"/>
              <a:t>Bogom in </a:t>
            </a:r>
            <a:r>
              <a:rPr lang="sl-SI" dirty="0" smtClean="0"/>
              <a:t>človekom</a:t>
            </a:r>
          </a:p>
          <a:p>
            <a:pPr lvl="2"/>
            <a:r>
              <a:rPr lang="sl-SI" dirty="0" smtClean="0"/>
              <a:t>enostranska Božja zaveza </a:t>
            </a:r>
            <a:r>
              <a:rPr lang="sl-SI" dirty="0"/>
              <a:t>s </a:t>
            </a:r>
            <a:r>
              <a:rPr lang="sl-SI" dirty="0" smtClean="0"/>
              <a:t>človeštvom</a:t>
            </a:r>
          </a:p>
          <a:p>
            <a:pPr lvl="3"/>
            <a:r>
              <a:rPr lang="sl-SI" dirty="0"/>
              <a:t>»Ko bom zbral oblake [...] se bom spomnil svoje zaveze ...« (1 </a:t>
            </a:r>
            <a:r>
              <a:rPr lang="sl-SI" dirty="0" err="1"/>
              <a:t>Mz</a:t>
            </a:r>
            <a:r>
              <a:rPr lang="sl-SI" dirty="0"/>
              <a:t> 9,14-15</a:t>
            </a:r>
            <a:r>
              <a:rPr lang="sl-SI" dirty="0" smtClean="0"/>
              <a:t>)</a:t>
            </a:r>
          </a:p>
          <a:p>
            <a:pPr lvl="2"/>
            <a:r>
              <a:rPr lang="sl-SI" dirty="0"/>
              <a:t>S perspektive Nove zaveze pa so cerkveni očetje mavrico povezali s križem</a:t>
            </a:r>
            <a:endParaRPr lang="sl-SI" dirty="0"/>
          </a:p>
        </p:txBody>
      </p:sp>
    </p:spTree>
    <p:extLst>
      <p:ext uri="{BB962C8B-B14F-4D97-AF65-F5344CB8AC3E}">
        <p14:creationId xmlns:p14="http://schemas.microsoft.com/office/powerpoint/2010/main" val="26365358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207</TotalTime>
  <Words>1462</Words>
  <Application>Microsoft Office PowerPoint</Application>
  <PresentationFormat>Widescreen</PresentationFormat>
  <Paragraphs>128</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Century Gothic</vt:lpstr>
      <vt:lpstr>Times New Roman</vt:lpstr>
      <vt:lpstr>Wingdings</vt:lpstr>
      <vt:lpstr>Wingdings 3</vt:lpstr>
      <vt:lpstr>Ion</vt:lpstr>
      <vt:lpstr>Vesoljni potop</vt:lpstr>
      <vt:lpstr>Vesoljni potop</vt:lpstr>
      <vt:lpstr>Vesoljni potop</vt:lpstr>
      <vt:lpstr>Vesoljni potop</vt:lpstr>
      <vt:lpstr>Vesoljni potop</vt:lpstr>
      <vt:lpstr>Vesoljni potop</vt:lpstr>
      <vt:lpstr>Vesoljni potop</vt:lpstr>
      <vt:lpstr>Vesoljni potop</vt:lpstr>
      <vt:lpstr>Vesoljni potop</vt:lpstr>
      <vt:lpstr>Vesoljni potop</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Vesoljni potop</dc:title>
  <dc:creator>Sebastijan Cerk</dc:creator>
  <cp:lastModifiedBy>Sebastijan Cerk</cp:lastModifiedBy>
  <cp:revision>14</cp:revision>
  <dcterms:created xsi:type="dcterms:W3CDTF">2016-01-14T09:17:04Z</dcterms:created>
  <dcterms:modified xsi:type="dcterms:W3CDTF">2016-01-14T12:44:36Z</dcterms:modified>
</cp:coreProperties>
</file>