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57" r:id="rId4"/>
    <p:sldId id="268" r:id="rId5"/>
    <p:sldId id="269" r:id="rId6"/>
    <p:sldId id="279" r:id="rId7"/>
    <p:sldId id="280" r:id="rId8"/>
    <p:sldId id="281" r:id="rId9"/>
    <p:sldId id="292" r:id="rId10"/>
    <p:sldId id="293" r:id="rId11"/>
    <p:sldId id="294" r:id="rId12"/>
    <p:sldId id="278" r:id="rId13"/>
    <p:sldId id="283" r:id="rId14"/>
    <p:sldId id="273" r:id="rId15"/>
    <p:sldId id="295" r:id="rId16"/>
    <p:sldId id="261" r:id="rId1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p:cViewPr varScale="1">
        <p:scale>
          <a:sx n="67" d="100"/>
          <a:sy n="67" d="100"/>
        </p:scale>
        <p:origin x="127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1282C369-C9DC-4641-9AE5-9D57CD8A2221}" type="datetimeFigureOut">
              <a:rPr lang="sl-SI"/>
              <a:pPr>
                <a:defRPr/>
              </a:pPr>
              <a:t>26. 01. 2021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fld id="{931DDF57-4E44-49E2-8F8C-BD26EEABDC92}" type="slidenum">
              <a:rPr lang="sl-SI" altLang="sl-SI"/>
              <a:pPr/>
              <a:t>‹#›</a:t>
            </a:fld>
            <a:endParaRPr lang="sl-SI" altLang="sl-SI"/>
          </a:p>
        </p:txBody>
      </p:sp>
    </p:spTree>
    <p:extLst>
      <p:ext uri="{BB962C8B-B14F-4D97-AF65-F5344CB8AC3E}">
        <p14:creationId xmlns:p14="http://schemas.microsoft.com/office/powerpoint/2010/main" val="180570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103B570F-1B3B-44F7-AB65-017F67282992}" type="datetimeFigureOut">
              <a:rPr lang="sl-SI"/>
              <a:pPr>
                <a:defRPr/>
              </a:pPr>
              <a:t>26. 01. 2021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fld id="{D7EDDDE9-9E8A-4804-A792-8AE724F3F3A2}" type="slidenum">
              <a:rPr lang="sl-SI" altLang="sl-SI"/>
              <a:pPr/>
              <a:t>‹#›</a:t>
            </a:fld>
            <a:endParaRPr lang="sl-SI" altLang="sl-SI"/>
          </a:p>
        </p:txBody>
      </p:sp>
    </p:spTree>
    <p:extLst>
      <p:ext uri="{BB962C8B-B14F-4D97-AF65-F5344CB8AC3E}">
        <p14:creationId xmlns:p14="http://schemas.microsoft.com/office/powerpoint/2010/main" val="46648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872761DE-D8CE-4419-8FC1-F2617C7641CF}" type="datetimeFigureOut">
              <a:rPr lang="sl-SI"/>
              <a:pPr>
                <a:defRPr/>
              </a:pPr>
              <a:t>26. 01. 2021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fld id="{CC51B0B5-B67F-4E91-82AB-FC69FB5473DF}" type="slidenum">
              <a:rPr lang="sl-SI" altLang="sl-SI"/>
              <a:pPr/>
              <a:t>‹#›</a:t>
            </a:fld>
            <a:endParaRPr lang="sl-SI" altLang="sl-SI"/>
          </a:p>
        </p:txBody>
      </p:sp>
    </p:spTree>
    <p:extLst>
      <p:ext uri="{BB962C8B-B14F-4D97-AF65-F5344CB8AC3E}">
        <p14:creationId xmlns:p14="http://schemas.microsoft.com/office/powerpoint/2010/main" val="29810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7B1A93A1-E4B5-42E5-A587-8BD3886643D1}" type="datetimeFigureOut">
              <a:rPr lang="sl-SI"/>
              <a:pPr>
                <a:defRPr/>
              </a:pPr>
              <a:t>26. 01. 2021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fld id="{31418180-BFE8-4148-B397-1B79412C904E}" type="slidenum">
              <a:rPr lang="sl-SI" altLang="sl-SI"/>
              <a:pPr/>
              <a:t>‹#›</a:t>
            </a:fld>
            <a:endParaRPr lang="sl-SI" altLang="sl-SI"/>
          </a:p>
        </p:txBody>
      </p:sp>
    </p:spTree>
    <p:extLst>
      <p:ext uri="{BB962C8B-B14F-4D97-AF65-F5344CB8AC3E}">
        <p14:creationId xmlns:p14="http://schemas.microsoft.com/office/powerpoint/2010/main" val="77284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lvl1pPr>
              <a:defRPr/>
            </a:lvl1pPr>
          </a:lstStyle>
          <a:p>
            <a:pPr>
              <a:defRPr/>
            </a:pPr>
            <a:fld id="{0B5A6CDE-BF5D-4786-BB69-BBAC7E690147}" type="datetimeFigureOut">
              <a:rPr lang="sl-SI"/>
              <a:pPr>
                <a:defRPr/>
              </a:pPr>
              <a:t>26. 01. 2021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fld id="{576F195F-54DE-4799-833B-E357ADB5B7C6}" type="slidenum">
              <a:rPr lang="sl-SI" altLang="sl-SI"/>
              <a:pPr/>
              <a:t>‹#›</a:t>
            </a:fld>
            <a:endParaRPr lang="sl-SI" altLang="sl-SI"/>
          </a:p>
        </p:txBody>
      </p:sp>
    </p:spTree>
    <p:extLst>
      <p:ext uri="{BB962C8B-B14F-4D97-AF65-F5344CB8AC3E}">
        <p14:creationId xmlns:p14="http://schemas.microsoft.com/office/powerpoint/2010/main" val="167865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5ABA143E-ABD1-4B2F-B69B-2EF1BA6857DE}" type="datetimeFigureOut">
              <a:rPr lang="sl-SI"/>
              <a:pPr>
                <a:defRPr/>
              </a:pPr>
              <a:t>26. 01. 2021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fld id="{BA95B320-A0FC-4C47-BCA4-AA28F74EC1BC}" type="slidenum">
              <a:rPr lang="sl-SI" altLang="sl-SI"/>
              <a:pPr/>
              <a:t>‹#›</a:t>
            </a:fld>
            <a:endParaRPr lang="sl-SI" altLang="sl-SI"/>
          </a:p>
        </p:txBody>
      </p:sp>
    </p:spTree>
    <p:extLst>
      <p:ext uri="{BB962C8B-B14F-4D97-AF65-F5344CB8AC3E}">
        <p14:creationId xmlns:p14="http://schemas.microsoft.com/office/powerpoint/2010/main" val="60935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516F0271-A63A-4354-AFE2-4E3872E203EA}" type="datetimeFigureOut">
              <a:rPr lang="sl-SI"/>
              <a:pPr>
                <a:defRPr/>
              </a:pPr>
              <a:t>26. 01. 2021</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fld id="{02A01715-2C74-4CB8-8C56-049FDFEA7EDD}" type="slidenum">
              <a:rPr lang="sl-SI" altLang="sl-SI"/>
              <a:pPr/>
              <a:t>‹#›</a:t>
            </a:fld>
            <a:endParaRPr lang="sl-SI" altLang="sl-SI"/>
          </a:p>
        </p:txBody>
      </p:sp>
    </p:spTree>
    <p:extLst>
      <p:ext uri="{BB962C8B-B14F-4D97-AF65-F5344CB8AC3E}">
        <p14:creationId xmlns:p14="http://schemas.microsoft.com/office/powerpoint/2010/main" val="319041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2836522A-A583-4D45-AC55-F3B4DB1E66C8}" type="datetimeFigureOut">
              <a:rPr lang="sl-SI"/>
              <a:pPr>
                <a:defRPr/>
              </a:pPr>
              <a:t>26. 01. 2021</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fld id="{E347EFB6-F258-4193-9CEE-D04366318C9F}" type="slidenum">
              <a:rPr lang="sl-SI" altLang="sl-SI"/>
              <a:pPr/>
              <a:t>‹#›</a:t>
            </a:fld>
            <a:endParaRPr lang="sl-SI" altLang="sl-SI"/>
          </a:p>
        </p:txBody>
      </p:sp>
    </p:spTree>
    <p:extLst>
      <p:ext uri="{BB962C8B-B14F-4D97-AF65-F5344CB8AC3E}">
        <p14:creationId xmlns:p14="http://schemas.microsoft.com/office/powerpoint/2010/main" val="387345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EC2E96AA-0952-4B9E-A499-5DB819C71D35}" type="datetimeFigureOut">
              <a:rPr lang="sl-SI"/>
              <a:pPr>
                <a:defRPr/>
              </a:pPr>
              <a:t>26. 01. 2021</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fld id="{087F1CBD-EE0F-41F9-B5EE-685A396564AA}" type="slidenum">
              <a:rPr lang="sl-SI" altLang="sl-SI"/>
              <a:pPr/>
              <a:t>‹#›</a:t>
            </a:fld>
            <a:endParaRPr lang="sl-SI" altLang="sl-SI"/>
          </a:p>
        </p:txBody>
      </p:sp>
    </p:spTree>
    <p:extLst>
      <p:ext uri="{BB962C8B-B14F-4D97-AF65-F5344CB8AC3E}">
        <p14:creationId xmlns:p14="http://schemas.microsoft.com/office/powerpoint/2010/main" val="383237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C7AC206B-EFAF-4B5B-AF83-CEBD3B0FE848}" type="datetimeFigureOut">
              <a:rPr lang="sl-SI"/>
              <a:pPr>
                <a:defRPr/>
              </a:pPr>
              <a:t>26. 01. 2021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fld id="{67DA1782-255E-4E90-9CFF-F4025B84E191}" type="slidenum">
              <a:rPr lang="sl-SI" altLang="sl-SI"/>
              <a:pPr/>
              <a:t>‹#›</a:t>
            </a:fld>
            <a:endParaRPr lang="sl-SI" altLang="sl-SI"/>
          </a:p>
        </p:txBody>
      </p:sp>
    </p:spTree>
    <p:extLst>
      <p:ext uri="{BB962C8B-B14F-4D97-AF65-F5344CB8AC3E}">
        <p14:creationId xmlns:p14="http://schemas.microsoft.com/office/powerpoint/2010/main" val="271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smtClean="0"/>
              <a:t>Kliknite ikono, če želite dodati sliko</a:t>
            </a:r>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47C58E31-241B-4A49-A1FB-7F1AD389FAAB}" type="datetimeFigureOut">
              <a:rPr lang="sl-SI"/>
              <a:pPr>
                <a:defRPr/>
              </a:pPr>
              <a:t>26. 01. 2021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fld id="{2052EFB4-5677-45A9-900C-CB4F09DEBD00}" type="slidenum">
              <a:rPr lang="sl-SI" altLang="sl-SI"/>
              <a:pPr/>
              <a:t>‹#›</a:t>
            </a:fld>
            <a:endParaRPr lang="sl-SI" altLang="sl-SI"/>
          </a:p>
        </p:txBody>
      </p:sp>
    </p:spTree>
    <p:extLst>
      <p:ext uri="{BB962C8B-B14F-4D97-AF65-F5344CB8AC3E}">
        <p14:creationId xmlns:p14="http://schemas.microsoft.com/office/powerpoint/2010/main" val="82999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smtClean="0"/>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smtClean="0"/>
              <a:t>Kliknite, če želite urediti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91AF2A-46D7-4E7A-B6F9-A67047DFDE1F}" type="datetimeFigureOut">
              <a:rPr lang="sl-SI"/>
              <a:pPr>
                <a:defRPr/>
              </a:pPr>
              <a:t>26. 01. 2021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78BB230-91CF-409A-8E42-BAF764127F4C}"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slov 1"/>
          <p:cNvSpPr>
            <a:spLocks noGrp="1"/>
          </p:cNvSpPr>
          <p:nvPr>
            <p:ph type="title"/>
          </p:nvPr>
        </p:nvSpPr>
        <p:spPr/>
        <p:txBody>
          <a:bodyPr/>
          <a:lstStyle/>
          <a:p>
            <a:pPr eaLnBrk="1" hangingPunct="1"/>
            <a:endParaRPr lang="sl-SI" altLang="sl-SI" smtClean="0"/>
          </a:p>
        </p:txBody>
      </p:sp>
      <p:sp>
        <p:nvSpPr>
          <p:cNvPr id="2051" name="Ograda vsebine 2"/>
          <p:cNvSpPr>
            <a:spLocks noGrp="1"/>
          </p:cNvSpPr>
          <p:nvPr>
            <p:ph idx="1"/>
          </p:nvPr>
        </p:nvSpPr>
        <p:spPr/>
        <p:txBody>
          <a:bodyPr/>
          <a:lstStyle/>
          <a:p>
            <a:pPr eaLnBrk="1" hangingPunct="1"/>
            <a:endParaRPr lang="sl-SI" altLang="sl-SI" smtClean="0"/>
          </a:p>
        </p:txBody>
      </p:sp>
      <p:sp>
        <p:nvSpPr>
          <p:cNvPr id="5" name="PoljeZBesedilom 4"/>
          <p:cNvSpPr txBox="1"/>
          <p:nvPr/>
        </p:nvSpPr>
        <p:spPr>
          <a:xfrm>
            <a:off x="1835150" y="3068638"/>
            <a:ext cx="5832475" cy="4800600"/>
          </a:xfrm>
          <a:prstGeom prst="rect">
            <a:avLst/>
          </a:prstGeom>
          <a:noFill/>
        </p:spPr>
        <p:txBody>
          <a:bodyPr>
            <a:spAutoFit/>
          </a:bodyPr>
          <a:lstStyle/>
          <a:p>
            <a:pPr>
              <a:defRPr/>
            </a:pPr>
            <a:r>
              <a:rPr lang="pl-PL" sz="4800" b="1" dirty="0">
                <a:solidFill>
                  <a:schemeClr val="bg1"/>
                </a:solidFill>
                <a:effectLst>
                  <a:outerShdw blurRad="38100" dist="38100" dir="2700000" algn="tl">
                    <a:srgbClr val="000000">
                      <a:alpha val="43137"/>
                    </a:srgbClr>
                  </a:outerShdw>
                </a:effectLst>
                <a:latin typeface="Bahnschrift Light" pitchFamily="34" charset="0"/>
                <a:cs typeface="+mn-cs"/>
              </a:rPr>
              <a:t>V kakšnega Boga verujemo katoličani?</a:t>
            </a:r>
          </a:p>
          <a:p>
            <a:pPr>
              <a:defRPr/>
            </a:pPr>
            <a:endParaRPr lang="sl-SI" sz="1200" i="1" dirty="0">
              <a:solidFill>
                <a:schemeClr val="bg1"/>
              </a:solidFill>
              <a:latin typeface="Bahnschrift Light" pitchFamily="34" charset="0"/>
              <a:ea typeface="Calibri" pitchFamily="34" charset="0"/>
              <a:cs typeface="Times New Roman" pitchFamily="18" charset="0"/>
            </a:endParaRPr>
          </a:p>
          <a:p>
            <a:pPr algn="just">
              <a:defRPr/>
            </a:pPr>
            <a:r>
              <a:rPr lang="sl-SI" i="1" dirty="0">
                <a:solidFill>
                  <a:schemeClr val="bg1"/>
                </a:solidFill>
                <a:effectLst>
                  <a:outerShdw blurRad="38100" dist="38100" dir="2700000" algn="tl">
                    <a:srgbClr val="000000">
                      <a:alpha val="43137"/>
                    </a:srgbClr>
                  </a:outerShdw>
                </a:effectLst>
                <a:latin typeface="Bahnschrift Light" pitchFamily="34" charset="0"/>
                <a:ea typeface="Calibri" pitchFamily="34" charset="0"/>
                <a:cs typeface="Times New Roman" pitchFamily="18" charset="0"/>
              </a:rPr>
              <a:t>Naš temeljni problem je, da naši ljudje še niso učenci in nikoli ne bodo apostoli, dokler ne bodo začeli slediti Jezusu Kristusu v njegovi Cerkvi.</a:t>
            </a:r>
            <a:r>
              <a:rPr lang="sl-SI" sz="1400" dirty="0">
                <a:solidFill>
                  <a:schemeClr val="bg1"/>
                </a:solidFill>
                <a:effectLst>
                  <a:outerShdw blurRad="38100" dist="38100" dir="2700000" algn="tl">
                    <a:srgbClr val="000000">
                      <a:alpha val="43137"/>
                    </a:srgbClr>
                  </a:outerShdw>
                </a:effectLst>
                <a:latin typeface="Bahnschrift Light" pitchFamily="34" charset="0"/>
              </a:rPr>
              <a:t> </a:t>
            </a:r>
          </a:p>
          <a:p>
            <a:pPr fontAlgn="auto">
              <a:spcBef>
                <a:spcPts val="0"/>
              </a:spcBef>
              <a:spcAft>
                <a:spcPts val="0"/>
              </a:spcAft>
              <a:defRPr/>
            </a:pPr>
            <a:endParaRPr lang="sl-SI" sz="4800" b="1" dirty="0">
              <a:solidFill>
                <a:schemeClr val="bg1"/>
              </a:solidFill>
              <a:latin typeface="Bahnschrift Light" pitchFamily="34" charset="0"/>
              <a:cs typeface="+mn-cs"/>
            </a:endParaRPr>
          </a:p>
          <a:p>
            <a:pPr fontAlgn="auto">
              <a:spcBef>
                <a:spcPts val="0"/>
              </a:spcBef>
              <a:spcAft>
                <a:spcPts val="0"/>
              </a:spcAft>
              <a:defRPr/>
            </a:pPr>
            <a:endParaRPr lang="sl-SI" sz="4800" b="1" dirty="0">
              <a:solidFill>
                <a:schemeClr val="bg1"/>
              </a:solidFill>
              <a:latin typeface="Bahnschrift Light" pitchFamily="34" charset="0"/>
              <a:cs typeface="+mn-cs"/>
            </a:endParaRPr>
          </a:p>
          <a:p>
            <a:pPr fontAlgn="auto">
              <a:spcBef>
                <a:spcPts val="0"/>
              </a:spcBef>
              <a:spcAft>
                <a:spcPts val="0"/>
              </a:spcAft>
              <a:defRPr/>
            </a:pPr>
            <a:endParaRPr lang="sl-SI" sz="4800" b="1" dirty="0">
              <a:solidFill>
                <a:schemeClr val="bg1"/>
              </a:solidFill>
              <a:latin typeface="Bahnschrift Light" pitchFamily="34" charset="0"/>
              <a:cs typeface="+mn-cs"/>
            </a:endParaRPr>
          </a:p>
        </p:txBody>
      </p:sp>
      <p:pic>
        <p:nvPicPr>
          <p:cNvPr id="2053" name="Picture 6"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0" y="-15773400"/>
            <a:ext cx="8261350" cy="110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D:\Mojca\Slike\2018\poletje\20180623_135556.jpg"/>
          <p:cNvPicPr>
            <a:picLocks noChangeAspect="1" noChangeArrowheads="1"/>
          </p:cNvPicPr>
          <p:nvPr/>
        </p:nvPicPr>
        <p:blipFill>
          <a:blip r:embed="rId3"/>
          <a:srcRect l="9373" t="10828" b="17645"/>
          <a:stretch>
            <a:fillRect/>
          </a:stretch>
        </p:blipFill>
        <p:spPr bwMode="auto">
          <a:xfrm>
            <a:off x="0" y="0"/>
            <a:ext cx="9251950" cy="69580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PoljeZBesedilom 6"/>
          <p:cNvSpPr txBox="1"/>
          <p:nvPr/>
        </p:nvSpPr>
        <p:spPr>
          <a:xfrm>
            <a:off x="468313" y="4508500"/>
            <a:ext cx="8423275" cy="1200329"/>
          </a:xfrm>
          <a:prstGeom prst="rect">
            <a:avLst/>
          </a:prstGeom>
          <a:noFill/>
        </p:spPr>
        <p:txBody>
          <a:bodyPr>
            <a:spAutoFit/>
          </a:bodyPr>
          <a:lstStyle/>
          <a:p>
            <a:pPr algn="ctr">
              <a:defRPr/>
            </a:pPr>
            <a:r>
              <a:rPr lang="sl-SI" sz="3600" b="1" dirty="0">
                <a:latin typeface="Arial" charset="0"/>
                <a:cs typeface="Arial" charset="0"/>
              </a:rPr>
              <a:t>Zakrament </a:t>
            </a:r>
            <a:r>
              <a:rPr lang="sl-SI" sz="3600" b="1" dirty="0">
                <a:latin typeface="Arial" charset="0"/>
                <a:cs typeface="Arial" charset="0"/>
              </a:rPr>
              <a:t>bolniškega </a:t>
            </a:r>
            <a:r>
              <a:rPr lang="sl-SI" sz="3600" b="1" dirty="0" smtClean="0">
                <a:latin typeface="Arial" charset="0"/>
                <a:cs typeface="Arial" charset="0"/>
              </a:rPr>
              <a:t>maziljenja: </a:t>
            </a:r>
            <a:endParaRPr lang="sl-SI" sz="3600" b="1" dirty="0">
              <a:latin typeface="Arial" charset="0"/>
              <a:cs typeface="Arial" charset="0"/>
            </a:endParaRPr>
          </a:p>
          <a:p>
            <a:pPr algn="ctr">
              <a:defRPr/>
            </a:pPr>
            <a:r>
              <a:rPr lang="sl-SI" sz="3600" i="1" dirty="0" smtClean="0">
                <a:latin typeface="Arial" charset="0"/>
                <a:cs typeface="Arial" charset="0"/>
              </a:rPr>
              <a:t>Srečanje </a:t>
            </a:r>
            <a:r>
              <a:rPr lang="sl-SI" sz="3600" i="1" dirty="0">
                <a:latin typeface="Arial" charset="0"/>
                <a:cs typeface="Arial" charset="0"/>
              </a:rPr>
              <a:t>z </a:t>
            </a:r>
            <a:r>
              <a:rPr lang="sl-SI" sz="3600" i="1" dirty="0" smtClean="0">
                <a:latin typeface="Arial" charset="0"/>
                <a:cs typeface="Arial" charset="0"/>
              </a:rPr>
              <a:t>omejenostjo …</a:t>
            </a:r>
            <a:endParaRPr lang="sl-SI" sz="3600" i="1" dirty="0">
              <a:latin typeface="+mj-lt"/>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11267" name="Ograda vsebine 2"/>
          <p:cNvSpPr>
            <a:spLocks noGrp="1"/>
          </p:cNvSpPr>
          <p:nvPr>
            <p:ph idx="1"/>
          </p:nvPr>
        </p:nvSpPr>
        <p:spPr>
          <a:xfrm>
            <a:off x="2268538" y="1600200"/>
            <a:ext cx="6418262" cy="5357813"/>
          </a:xfrm>
        </p:spPr>
        <p:txBody>
          <a:bodyPr/>
          <a:lstStyle/>
          <a:p>
            <a:pPr algn="just">
              <a:buNone/>
            </a:pPr>
            <a:r>
              <a:rPr lang="sl-SI" altLang="sl-SI" b="1" i="1" dirty="0" smtClean="0"/>
              <a:t>	</a:t>
            </a:r>
            <a:r>
              <a:rPr lang="sl-SI" altLang="sl-SI" sz="2000" dirty="0" smtClean="0"/>
              <a:t>Zakrament bolniškega maziljenja obhajamo v družini, v bolnišnici ali v cerkvi za enega ali več bolnikov. Če okoliščine dovoljujejo, naj bolnik pred bolni­škim maziljenjem prejme zakrament pokore, po maziljenju pa zakrament evharistije.</a:t>
            </a:r>
            <a:endParaRPr lang="sl-SI" altLang="sl-SI" sz="2000" dirty="0" smtClean="0"/>
          </a:p>
        </p:txBody>
      </p:sp>
      <p:pic>
        <p:nvPicPr>
          <p:cNvPr id="11268"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12291" name="Ograda vsebine 2"/>
          <p:cNvSpPr>
            <a:spLocks noGrp="1"/>
          </p:cNvSpPr>
          <p:nvPr>
            <p:ph idx="1"/>
          </p:nvPr>
        </p:nvSpPr>
        <p:spPr>
          <a:xfrm>
            <a:off x="2484438" y="549275"/>
            <a:ext cx="6275387" cy="6119813"/>
          </a:xfrm>
        </p:spPr>
        <p:txBody>
          <a:bodyPr/>
          <a:lstStyle/>
          <a:p>
            <a:pPr algn="just">
              <a:buNone/>
            </a:pPr>
            <a:r>
              <a:rPr lang="sl-SI" altLang="sl-SI" dirty="0" smtClean="0"/>
              <a:t>	</a:t>
            </a:r>
            <a:r>
              <a:rPr lang="sl-SI" altLang="sl-SI" sz="2000" b="1" dirty="0" smtClean="0"/>
              <a:t>Sveta popotnica</a:t>
            </a:r>
          </a:p>
          <a:p>
            <a:pPr algn="just">
              <a:buNone/>
            </a:pPr>
            <a:r>
              <a:rPr lang="sl-SI" altLang="sl-SI" sz="2000" dirty="0" smtClean="0"/>
              <a:t>	Tistim, ki umirajo, nudi Cerkev poleg bolniškega maziljenja še evharistijo kot popotnico. Evharistija, zakrament umrlega in vstalega Kristusa je tu zakrament prehoda iz smrti v življenje, s tega sveta k Očetu. </a:t>
            </a:r>
          </a:p>
          <a:p>
            <a:pPr algn="just">
              <a:buNone/>
            </a:pPr>
            <a:endParaRPr lang="sl-SI" altLang="sl-SI" sz="2000" dirty="0" smtClean="0"/>
          </a:p>
          <a:p>
            <a:pPr algn="just">
              <a:buNone/>
            </a:pPr>
            <a:r>
              <a:rPr lang="sl-SI" altLang="sl-SI" sz="2000" i="1" dirty="0"/>
              <a:t>	</a:t>
            </a:r>
            <a:r>
              <a:rPr lang="sl-SI" altLang="sl-SI" i="1" dirty="0" smtClean="0"/>
              <a:t>“</a:t>
            </a:r>
            <a:r>
              <a:rPr lang="sl-SI" altLang="sl-SI" sz="2000" i="1" dirty="0" smtClean="0"/>
              <a:t>Redkokdaj je obhajilo tako življenjsko pomembno kot v trenutku, ko se človek odpravi na pot dovršitve svojega zemeljskega življenja</a:t>
            </a:r>
            <a:r>
              <a:rPr lang="sl-SI" altLang="sl-SI" sz="2000" i="1" dirty="0" smtClean="0"/>
              <a:t>.</a:t>
            </a:r>
            <a:r>
              <a:rPr lang="sl-SI" altLang="sl-SI" sz="2400" i="1" dirty="0" smtClean="0"/>
              <a:t>”</a:t>
            </a:r>
            <a:endParaRPr lang="sl-SI" altLang="sl-SI" sz="2800" i="1" dirty="0" smtClean="0">
              <a:latin typeface="Bahnschrift Light" panose="020B0502040204020203" pitchFamily="34" charset="0"/>
            </a:endParaRPr>
          </a:p>
        </p:txBody>
      </p:sp>
      <p:pic>
        <p:nvPicPr>
          <p:cNvPr id="1229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1413" y="274638"/>
            <a:ext cx="6275387" cy="1143000"/>
          </a:xfrm>
        </p:spPr>
        <p:txBody>
          <a:bodyPr rtlCol="0">
            <a:normAutofit fontScale="90000"/>
          </a:bodyPr>
          <a:lstStyle/>
          <a:p>
            <a:pPr eaLnBrk="1" fontAlgn="auto" hangingPunct="1">
              <a:spcAft>
                <a:spcPts val="0"/>
              </a:spcAft>
              <a:defRPr/>
            </a:pPr>
            <a:r>
              <a:rPr lang="sl-SI" b="1" i="1" dirty="0" smtClean="0"/>
              <a:t/>
            </a:r>
            <a:br>
              <a:rPr lang="sl-SI" b="1" i="1" dirty="0" smtClean="0"/>
            </a:br>
            <a:r>
              <a:rPr lang="sl-SI" b="1" i="1" dirty="0"/>
              <a:t/>
            </a:r>
            <a:br>
              <a:rPr lang="sl-SI" b="1" i="1" dirty="0"/>
            </a:br>
            <a:r>
              <a:rPr lang="sl-SI" b="1" dirty="0" smtClean="0">
                <a:latin typeface="Bahnschrift Light" pitchFamily="34" charset="0"/>
              </a:rPr>
              <a:t>Za </a:t>
            </a:r>
            <a:r>
              <a:rPr lang="sl-SI" b="1" dirty="0">
                <a:latin typeface="Bahnschrift Light" pitchFamily="34" charset="0"/>
              </a:rPr>
              <a:t>osebni razmislek</a:t>
            </a:r>
            <a:r>
              <a:rPr lang="sl-SI" dirty="0">
                <a:latin typeface="Bahnschrift Light" pitchFamily="34" charset="0"/>
              </a:rPr>
              <a:t/>
            </a:r>
            <a:br>
              <a:rPr lang="sl-SI" dirty="0">
                <a:latin typeface="Bahnschrift Light" pitchFamily="34" charset="0"/>
              </a:rPr>
            </a:br>
            <a:r>
              <a:rPr lang="sl-SI" dirty="0"/>
              <a:t/>
            </a:r>
            <a:br>
              <a:rPr lang="sl-SI" dirty="0"/>
            </a:br>
            <a:endParaRPr lang="sl-SI" dirty="0"/>
          </a:p>
        </p:txBody>
      </p:sp>
      <p:sp>
        <p:nvSpPr>
          <p:cNvPr id="16387" name="Ograda vsebine 2"/>
          <p:cNvSpPr>
            <a:spLocks noGrp="1"/>
          </p:cNvSpPr>
          <p:nvPr>
            <p:ph idx="1"/>
          </p:nvPr>
        </p:nvSpPr>
        <p:spPr>
          <a:xfrm>
            <a:off x="2230438" y="1600200"/>
            <a:ext cx="6913562" cy="5257800"/>
          </a:xfrm>
        </p:spPr>
        <p:txBody>
          <a:bodyPr/>
          <a:lstStyle/>
          <a:p>
            <a:pPr>
              <a:buNone/>
            </a:pPr>
            <a:r>
              <a:rPr lang="sl-SI" altLang="sl-SI" sz="2400" dirty="0" smtClean="0"/>
              <a:t>• 	Kako osebno doživljam bolezen pri sebi in svojih bližnjih? Kakšne občutke vzbuja v meni?</a:t>
            </a:r>
          </a:p>
          <a:p>
            <a:pPr>
              <a:buNone/>
            </a:pPr>
            <a:r>
              <a:rPr lang="sl-SI" altLang="sl-SI" sz="2400" dirty="0" smtClean="0"/>
              <a:t>•	 Kako osebno doživljam smrt? Kot konec ali prehod v življenje k Bogu?</a:t>
            </a:r>
          </a:p>
          <a:p>
            <a:pPr>
              <a:buNone/>
            </a:pPr>
            <a:r>
              <a:rPr lang="sl-SI" altLang="sl-SI" sz="2400" dirty="0" smtClean="0"/>
              <a:t>•	 Kako doživljam zakrament bolniškega maziljenja? Ga priporočam, ga v potrebi prejmem ali se ga bojim?</a:t>
            </a:r>
            <a:r>
              <a:rPr lang="sl-SI" altLang="sl-SI" sz="2400" i="1" dirty="0" smtClean="0"/>
              <a:t>	</a:t>
            </a:r>
            <a:endParaRPr lang="sl-SI" altLang="sl-SI" sz="2400" i="1" dirty="0" smtClean="0"/>
          </a:p>
          <a:p>
            <a:pPr>
              <a:buNone/>
            </a:pPr>
            <a:endParaRPr lang="sl-SI" altLang="sl-SI" i="1" dirty="0" smtClean="0">
              <a:latin typeface="Bahnschrift Light" panose="020B0502040204020203" pitchFamily="34" charset="0"/>
            </a:endParaRPr>
          </a:p>
          <a:p>
            <a:pPr eaLnBrk="1" hangingPunct="1">
              <a:buFont typeface="Arial" panose="020B0604020202020204" pitchFamily="34" charset="0"/>
              <a:buNone/>
            </a:pPr>
            <a:endParaRPr lang="sl-SI" altLang="sl-SI" i="1" dirty="0" smtClean="0">
              <a:latin typeface="Bahnschrift Light" panose="020B0502040204020203" pitchFamily="34" charset="0"/>
            </a:endParaRPr>
          </a:p>
          <a:p>
            <a:pPr eaLnBrk="1" hangingPunct="1">
              <a:buFont typeface="Arial" panose="020B0604020202020204" pitchFamily="34" charset="0"/>
              <a:buNone/>
            </a:pPr>
            <a:endParaRPr lang="sl-SI" altLang="sl-SI" i="1" dirty="0" smtClean="0">
              <a:latin typeface="Bahnschrift Light" panose="020B0502040204020203" pitchFamily="34" charset="0"/>
            </a:endParaRPr>
          </a:p>
          <a:p>
            <a:pPr eaLnBrk="1" hangingPunct="1">
              <a:buFont typeface="Arial" panose="020B0604020202020204" pitchFamily="34" charset="0"/>
              <a:buNone/>
            </a:pPr>
            <a:endParaRPr lang="sl-SI" altLang="sl-SI" i="1" dirty="0" smtClean="0">
              <a:latin typeface="Bahnschrift Light" panose="020B0502040204020203" pitchFamily="34" charset="0"/>
            </a:endParaRPr>
          </a:p>
          <a:p>
            <a:pPr eaLnBrk="1" hangingPunct="1">
              <a:buFont typeface="Arial" panose="020B0604020202020204" pitchFamily="34" charset="0"/>
              <a:buNone/>
            </a:pPr>
            <a:endParaRPr lang="sl-SI" altLang="sl-SI" i="1" dirty="0" smtClean="0">
              <a:latin typeface="Bahnschrift Light" panose="020B0502040204020203" pitchFamily="34" charset="0"/>
            </a:endParaRPr>
          </a:p>
          <a:p>
            <a:pPr algn="r" eaLnBrk="1" hangingPunct="1">
              <a:buFont typeface="Arial" panose="020B0604020202020204" pitchFamily="34" charset="0"/>
              <a:buNone/>
            </a:pPr>
            <a:endParaRPr lang="sl-SI" altLang="sl-SI" dirty="0" smtClean="0">
              <a:latin typeface="Bahnschrift Light" panose="020B0502040204020203" pitchFamily="34" charset="0"/>
            </a:endParaRPr>
          </a:p>
          <a:p>
            <a:pPr eaLnBrk="1" hangingPunct="1">
              <a:buFont typeface="Arial" panose="020B0604020202020204" pitchFamily="34" charset="0"/>
              <a:buNone/>
            </a:pPr>
            <a:endParaRPr lang="sl-SI" altLang="sl-SI" dirty="0" smtClean="0"/>
          </a:p>
          <a:p>
            <a:pPr eaLnBrk="1" hangingPunct="1"/>
            <a:endParaRPr lang="sl-SI" altLang="sl-SI" dirty="0" smtClean="0"/>
          </a:p>
        </p:txBody>
      </p:sp>
      <p:pic>
        <p:nvPicPr>
          <p:cNvPr id="16388"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1413" y="274638"/>
            <a:ext cx="6275387" cy="1143000"/>
          </a:xfrm>
        </p:spPr>
        <p:txBody>
          <a:bodyPr rtlCol="0">
            <a:normAutofit fontScale="90000"/>
          </a:bodyPr>
          <a:lstStyle/>
          <a:p>
            <a:pPr eaLnBrk="1" fontAlgn="auto" hangingPunct="1">
              <a:spcAft>
                <a:spcPts val="0"/>
              </a:spcAft>
              <a:defRPr/>
            </a:pPr>
            <a:r>
              <a:rPr lang="sl-SI" b="1" i="1" dirty="0" smtClean="0"/>
              <a:t/>
            </a:r>
            <a:br>
              <a:rPr lang="sl-SI" b="1" i="1" dirty="0" smtClean="0"/>
            </a:br>
            <a:r>
              <a:rPr lang="sl-SI" b="1" i="1" dirty="0"/>
              <a:t/>
            </a:r>
            <a:br>
              <a:rPr lang="sl-SI" b="1" i="1" dirty="0"/>
            </a:br>
            <a:r>
              <a:rPr lang="sl-SI" b="1" dirty="0" smtClean="0">
                <a:latin typeface="Bahnschrift Light" pitchFamily="34" charset="0"/>
              </a:rPr>
              <a:t>Za pogovor</a:t>
            </a:r>
            <a:r>
              <a:rPr lang="sl-SI" dirty="0">
                <a:latin typeface="Bahnschrift Light" pitchFamily="34" charset="0"/>
              </a:rPr>
              <a:t/>
            </a:r>
            <a:br>
              <a:rPr lang="sl-SI" dirty="0">
                <a:latin typeface="Bahnschrift Light" pitchFamily="34" charset="0"/>
              </a:rPr>
            </a:br>
            <a:r>
              <a:rPr lang="sl-SI" dirty="0"/>
              <a:t/>
            </a:r>
            <a:br>
              <a:rPr lang="sl-SI" dirty="0"/>
            </a:br>
            <a:endParaRPr lang="sl-SI" dirty="0"/>
          </a:p>
        </p:txBody>
      </p:sp>
      <p:sp>
        <p:nvSpPr>
          <p:cNvPr id="20483" name="Ograda vsebine 2"/>
          <p:cNvSpPr>
            <a:spLocks noGrp="1"/>
          </p:cNvSpPr>
          <p:nvPr>
            <p:ph idx="1"/>
          </p:nvPr>
        </p:nvSpPr>
        <p:spPr>
          <a:xfrm>
            <a:off x="2411413" y="1600200"/>
            <a:ext cx="6481762" cy="5257800"/>
          </a:xfrm>
        </p:spPr>
        <p:txBody>
          <a:bodyPr/>
          <a:lstStyle/>
          <a:p>
            <a:r>
              <a:rPr lang="sl-SI" altLang="sl-SI" sz="2400" dirty="0" smtClean="0"/>
              <a:t>Na katere načine v naši župniji skrbimo za bolnike? Jim posvečamo svoj čas in pozornost ali prepuščamo skrb zanje zgolj njihovim svojcem?</a:t>
            </a:r>
          </a:p>
          <a:p>
            <a:r>
              <a:rPr lang="sl-SI" altLang="sl-SI" sz="2400" dirty="0" smtClean="0"/>
              <a:t>Kakšno je »javno« mnenje o zakramentu bolniškega maziljenja v naši župniji? Je ta zakrament pojmovan kot zakrament »umirajočih« ali kot zakrament, ki nas okrepi? Kako bi lahko presegli mejna pojmovanja tega zakramenta?</a:t>
            </a:r>
            <a:endParaRPr lang="sl-SI" altLang="sl-SI" sz="2400" dirty="0" smtClean="0"/>
          </a:p>
        </p:txBody>
      </p:sp>
      <p:pic>
        <p:nvPicPr>
          <p:cNvPr id="20484"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i="1" dirty="0" smtClean="0"/>
              <a:t/>
            </a:r>
            <a:br>
              <a:rPr lang="sl-SI" b="1" i="1" dirty="0" smtClean="0"/>
            </a:br>
            <a:r>
              <a:rPr lang="sl-SI" b="1" i="1" dirty="0"/>
              <a:t/>
            </a:r>
            <a:br>
              <a:rPr lang="sl-SI" b="1" i="1" dirty="0"/>
            </a:br>
            <a:r>
              <a:rPr lang="sl-SI" b="1" dirty="0" smtClean="0">
                <a:latin typeface="Bahnschrift Light" pitchFamily="34" charset="0"/>
              </a:rPr>
              <a:t>Popotnica</a:t>
            </a:r>
            <a:r>
              <a:rPr lang="sl-SI" dirty="0">
                <a:latin typeface="Bahnschrift Light" pitchFamily="34" charset="0"/>
              </a:rPr>
              <a:t/>
            </a:r>
            <a:br>
              <a:rPr lang="sl-SI" dirty="0">
                <a:latin typeface="Bahnschrift Light" pitchFamily="34" charset="0"/>
              </a:rPr>
            </a:br>
            <a:r>
              <a:rPr lang="sl-SI" dirty="0"/>
              <a:t/>
            </a:r>
            <a:br>
              <a:rPr lang="sl-SI" dirty="0"/>
            </a:br>
            <a:endParaRPr lang="sl-SI" dirty="0"/>
          </a:p>
        </p:txBody>
      </p:sp>
      <p:sp>
        <p:nvSpPr>
          <p:cNvPr id="21507" name="Ograda vsebine 2"/>
          <p:cNvSpPr>
            <a:spLocks noGrp="1"/>
          </p:cNvSpPr>
          <p:nvPr>
            <p:ph idx="1"/>
          </p:nvPr>
        </p:nvSpPr>
        <p:spPr>
          <a:xfrm>
            <a:off x="2411413" y="1600200"/>
            <a:ext cx="6624637" cy="5716588"/>
          </a:xfrm>
        </p:spPr>
        <p:txBody>
          <a:bodyPr/>
          <a:lstStyle/>
          <a:p>
            <a:pPr algn="just">
              <a:buNone/>
            </a:pPr>
            <a:r>
              <a:rPr lang="sl-SI" altLang="sl-SI" dirty="0" smtClean="0"/>
              <a:t>	</a:t>
            </a:r>
            <a:r>
              <a:rPr lang="sl-SI" altLang="sl-SI" sz="2000" i="1" dirty="0" smtClean="0"/>
              <a:t>Za Cerkev je bolniško maziljenje zakrament. Toda njegovo napačno razumevanje skozi dolga stoletja je bilo tako hudo, da je zakrament bolniškega maziljenja postal zakrament smrti, eden »zadnjih obredov«, ki človeku odpira bolj ali manj varen prehod v večnost. Obstaja nevarnost, da bo danes, ko med kristjani narašča zanimanje za zdravljenje, ta zakrament razumljen kot zakrament zdravja, uporabno »dopolnilo« medicine. Oba pogleda sta napačna, saj oba spregledata zakramentalno naravo tega dejanja. Zakrament ni »čudež«, s katerim Bog krši »naravne zakone«, ampak je razodetje poslednje Resnice o svetu in življenju, človeku in naravi; Resnice, ki je Kristus. Bolniško maziljenje je zakrament tudi zato, ker njegov namen oz. cilj ni zdravje samo po sebi, povrnitev telesnega zdravja, ampak vstop človeka v življenje Božjega kraljestva, v »mir in veselje« Svetega Duha.</a:t>
            </a:r>
          </a:p>
        </p:txBody>
      </p:sp>
      <p:pic>
        <p:nvPicPr>
          <p:cNvPr id="21508"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i="1" dirty="0" smtClean="0"/>
              <a:t/>
            </a:r>
            <a:br>
              <a:rPr lang="sl-SI" b="1" i="1" dirty="0" smtClean="0"/>
            </a:br>
            <a:r>
              <a:rPr lang="sl-SI" b="1" i="1" dirty="0"/>
              <a:t/>
            </a:r>
            <a:br>
              <a:rPr lang="sl-SI" b="1" i="1" dirty="0"/>
            </a:br>
            <a:r>
              <a:rPr lang="sl-SI" dirty="0"/>
              <a:t/>
            </a:r>
            <a:br>
              <a:rPr lang="sl-SI" dirty="0"/>
            </a:br>
            <a:endParaRPr lang="sl-SI" dirty="0"/>
          </a:p>
        </p:txBody>
      </p:sp>
      <p:sp>
        <p:nvSpPr>
          <p:cNvPr id="21507" name="Ograda vsebine 2"/>
          <p:cNvSpPr>
            <a:spLocks noGrp="1"/>
          </p:cNvSpPr>
          <p:nvPr>
            <p:ph idx="1"/>
          </p:nvPr>
        </p:nvSpPr>
        <p:spPr>
          <a:xfrm>
            <a:off x="2411413" y="1600200"/>
            <a:ext cx="6624637" cy="5716588"/>
          </a:xfrm>
        </p:spPr>
        <p:txBody>
          <a:bodyPr/>
          <a:lstStyle/>
          <a:p>
            <a:pPr algn="just">
              <a:buNone/>
            </a:pPr>
            <a:r>
              <a:rPr lang="sl-SI" altLang="sl-SI" dirty="0" smtClean="0"/>
              <a:t>	</a:t>
            </a:r>
            <a:r>
              <a:rPr lang="sl-SI" altLang="sl-SI" sz="2000" i="1" dirty="0" smtClean="0"/>
              <a:t>Biti kristjan, verjeti v Kristusa pomeni in je vselej pomenilo vedeti, da je Kristus Življenje vsega življenja, da je On Življenje samo in zato tudi moje življenje. »V njem je bilo življenje in življenje je bilo luč ljudi« (</a:t>
            </a:r>
            <a:r>
              <a:rPr lang="sl-SI" altLang="sl-SI" sz="2000" i="1" dirty="0" err="1" smtClean="0"/>
              <a:t>Jn</a:t>
            </a:r>
            <a:r>
              <a:rPr lang="sl-SI" altLang="sl-SI" sz="2000" i="1" dirty="0" smtClean="0"/>
              <a:t> 1,4). Če ljubiti nekoga pomeni, da je moje življenje v njem oziroma, da je on postal »vsebina« mojega življenja, ljubiti Kristusa pomeni poznati in posedovati ga kot Življenje svojega življenja. Niti življenje niti smrt nas ne moreta ločiti od Kristusove ljubezni. Ne vem, kako in kdaj bo prišla izpolnitev. Vem pa, da se je v Kristusu začel ta veliki prehod, da luč »prihodnjega sveta« prihaja k nam v miru in veselju Svetega Duha, kajti Kristus je vstal in Življenje živi.</a:t>
            </a:r>
          </a:p>
          <a:p>
            <a:pPr algn="just">
              <a:buNone/>
            </a:pPr>
            <a:endParaRPr lang="sl-SI" altLang="sl-SI" sz="2000" i="1" dirty="0" smtClean="0"/>
          </a:p>
        </p:txBody>
      </p:sp>
      <p:pic>
        <p:nvPicPr>
          <p:cNvPr id="21508"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590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vsebine 2"/>
          <p:cNvSpPr>
            <a:spLocks noGrp="1"/>
          </p:cNvSpPr>
          <p:nvPr>
            <p:ph idx="1"/>
          </p:nvPr>
        </p:nvSpPr>
        <p:spPr>
          <a:xfrm>
            <a:off x="2555875" y="6381750"/>
            <a:ext cx="6275388" cy="320675"/>
          </a:xfrm>
        </p:spPr>
        <p:txBody>
          <a:bodyPr/>
          <a:lstStyle/>
          <a:p>
            <a:pPr eaLnBrk="1" hangingPunct="1">
              <a:buFont typeface="Arial" panose="020B0604020202020204" pitchFamily="34" charset="0"/>
              <a:buNone/>
            </a:pPr>
            <a:r>
              <a:rPr lang="sl-SI" altLang="sl-SI" sz="1400" smtClean="0">
                <a:latin typeface="Bahnschrift Light" panose="020B0502040204020203" pitchFamily="34" charset="0"/>
              </a:rPr>
              <a:t>Pripravila: dr. Mojca Bertoncel, Škofijski urad za laike, Nadškofija Ljubljana</a:t>
            </a:r>
          </a:p>
        </p:txBody>
      </p:sp>
      <p:pic>
        <p:nvPicPr>
          <p:cNvPr id="23555"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p:cNvSpPr>
            <a:spLocks noGrp="1"/>
          </p:cNvSpPr>
          <p:nvPr>
            <p:ph type="title"/>
          </p:nvPr>
        </p:nvSpPr>
        <p:spPr/>
        <p:txBody>
          <a:bodyPr/>
          <a:lstStyle/>
          <a:p>
            <a:endParaRPr lang="sl-SI" altLang="sl-SI" smtClean="0"/>
          </a:p>
        </p:txBody>
      </p:sp>
      <p:sp>
        <p:nvSpPr>
          <p:cNvPr id="3075" name="Pravokotnik 3"/>
          <p:cNvSpPr>
            <a:spLocks noChangeArrowheads="1"/>
          </p:cNvSpPr>
          <p:nvPr/>
        </p:nvSpPr>
        <p:spPr bwMode="auto">
          <a:xfrm>
            <a:off x="2411413" y="1700213"/>
            <a:ext cx="6481067" cy="1938992"/>
          </a:xfrm>
          <a:prstGeom prst="rect">
            <a:avLst/>
          </a:prstGeom>
          <a:noFill/>
          <a:ln w="9525">
            <a:noFill/>
            <a:miter lim="800000"/>
            <a:headEnd/>
            <a:tailEnd/>
          </a:ln>
        </p:spPr>
        <p:txBody>
          <a:bodyPr wrap="square">
            <a:spAutoFit/>
          </a:bodyPr>
          <a:lstStyle/>
          <a:p>
            <a:pPr>
              <a:defRPr/>
            </a:pPr>
            <a:r>
              <a:rPr lang="sl-SI" sz="2400" i="1" dirty="0">
                <a:latin typeface="+mn-lt"/>
                <a:cs typeface="Arial" charset="0"/>
              </a:rPr>
              <a:t>Človek, ki pride v bolnišnico, se sreča s svojo omejenostjo … telo je prizadeto </a:t>
            </a:r>
            <a:r>
              <a:rPr lang="sl-SI" sz="2400" i="1" dirty="0" smtClean="0">
                <a:latin typeface="+mn-lt"/>
                <a:cs typeface="Arial" charset="0"/>
              </a:rPr>
              <a:t>in velika </a:t>
            </a:r>
            <a:r>
              <a:rPr lang="sl-SI" sz="2400" i="1" dirty="0">
                <a:latin typeface="+mn-lt"/>
                <a:cs typeface="Arial" charset="0"/>
              </a:rPr>
              <a:t>večina ljudi išče duhovno oporo, tudi </a:t>
            </a:r>
            <a:r>
              <a:rPr lang="sl-SI" sz="2400" i="1" dirty="0" smtClean="0">
                <a:latin typeface="+mn-lt"/>
                <a:cs typeface="Arial" charset="0"/>
              </a:rPr>
              <a:t>znotraj zakramentov.</a:t>
            </a:r>
            <a:endParaRPr lang="sl-SI" sz="2400" i="1" dirty="0">
              <a:latin typeface="+mn-lt"/>
              <a:cs typeface="Arial" charset="0"/>
            </a:endParaRPr>
          </a:p>
          <a:p>
            <a:pPr>
              <a:defRPr/>
            </a:pPr>
            <a:endParaRPr lang="sl-SI" sz="2400" i="1" dirty="0" smtClean="0">
              <a:latin typeface="+mn-lt"/>
              <a:cs typeface="Arial" charset="0"/>
            </a:endParaRPr>
          </a:p>
          <a:p>
            <a:pPr algn="r">
              <a:defRPr/>
            </a:pPr>
            <a:r>
              <a:rPr lang="sl-SI" sz="2400" i="1" dirty="0" smtClean="0">
                <a:latin typeface="+mn-lt"/>
                <a:cs typeface="Arial" charset="0"/>
              </a:rPr>
              <a:t>Toni </a:t>
            </a:r>
            <a:r>
              <a:rPr lang="sl-SI" sz="2400" i="1" dirty="0" err="1">
                <a:latin typeface="+mn-lt"/>
                <a:cs typeface="Arial" charset="0"/>
              </a:rPr>
              <a:t>Brinjovc</a:t>
            </a:r>
            <a:r>
              <a:rPr lang="sl-SI" sz="2400" i="1" dirty="0">
                <a:latin typeface="+mn-lt"/>
                <a:cs typeface="Arial" charset="0"/>
              </a:rPr>
              <a:t>, bolniški duhovnik</a:t>
            </a:r>
            <a:endParaRPr lang="sl-SI" sz="2400" i="1" dirty="0">
              <a:latin typeface="+mn-lt"/>
              <a:cs typeface="Arial" charset="0"/>
            </a:endParaRPr>
          </a:p>
        </p:txBody>
      </p:sp>
      <p:pic>
        <p:nvPicPr>
          <p:cNvPr id="3076"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1413" y="274638"/>
            <a:ext cx="6275387" cy="1143000"/>
          </a:xfrm>
        </p:spPr>
        <p:txBody>
          <a:bodyPr rtlCol="0">
            <a:normAutofit fontScale="90000"/>
          </a:bodyPr>
          <a:lstStyle/>
          <a:p>
            <a:pPr eaLnBrk="1" fontAlgn="auto" hangingPunct="1">
              <a:spcAft>
                <a:spcPts val="0"/>
              </a:spcAft>
              <a:defRPr/>
            </a:pPr>
            <a:r>
              <a:rPr lang="sl-SI" b="1" dirty="0">
                <a:latin typeface="Bahnschrift Light" pitchFamily="34" charset="0"/>
              </a:rPr>
              <a:t>I. DUHOVNA POGLOBITEV</a:t>
            </a:r>
            <a:r>
              <a:rPr lang="sl-SI" dirty="0"/>
              <a:t/>
            </a:r>
            <a:br>
              <a:rPr lang="sl-SI" dirty="0"/>
            </a:br>
            <a:endParaRPr lang="sl-SI" dirty="0"/>
          </a:p>
        </p:txBody>
      </p:sp>
      <p:sp>
        <p:nvSpPr>
          <p:cNvPr id="4099" name="Ograda vsebine 2"/>
          <p:cNvSpPr>
            <a:spLocks noGrp="1"/>
          </p:cNvSpPr>
          <p:nvPr>
            <p:ph idx="1"/>
          </p:nvPr>
        </p:nvSpPr>
        <p:spPr>
          <a:xfrm>
            <a:off x="2339975" y="981075"/>
            <a:ext cx="6346825" cy="3484563"/>
          </a:xfrm>
        </p:spPr>
        <p:txBody>
          <a:bodyPr/>
          <a:lstStyle/>
          <a:p>
            <a:pPr algn="just">
              <a:buNone/>
            </a:pPr>
            <a:r>
              <a:rPr lang="sl-SI" altLang="sl-SI" dirty="0" smtClean="0"/>
              <a:t>	</a:t>
            </a:r>
            <a:r>
              <a:rPr lang="sl-SI" altLang="sl-SI" sz="2400" dirty="0" smtClean="0"/>
              <a:t>Če je kdo med vami bolan, naj pokliče starešine Cerkve in naj nad njim molijo ter ga v Gospodovem imenu pomazilijo z oljem. In molitev vere bo rešila bolnika in Gospod ga bo obudil; če je storil grehe, mu bodo odpuščeni.</a:t>
            </a:r>
          </a:p>
          <a:p>
            <a:pPr algn="r">
              <a:buNone/>
            </a:pPr>
            <a:r>
              <a:rPr lang="sl-SI" altLang="sl-SI" sz="2400" dirty="0" smtClean="0"/>
              <a:t>Jak 5,14-15</a:t>
            </a:r>
            <a:endParaRPr lang="sl-SI" altLang="sl-SI" sz="2400" i="1" dirty="0" smtClean="0">
              <a:latin typeface="Bahnschrift Light" panose="020B0502040204020203" pitchFamily="34" charset="0"/>
            </a:endParaRPr>
          </a:p>
        </p:txBody>
      </p:sp>
      <p:pic>
        <p:nvPicPr>
          <p:cNvPr id="4100" name="Picture 5" descr="D:\Mojca\Slike\prvo obhajilo 2019\prvo_obhajilo_2019_4 -0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0" y="-12796838"/>
            <a:ext cx="7359650"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D:\Mojca\Slike\2018\poletje\20180623_135556.jpg"/>
          <p:cNvPicPr>
            <a:picLocks noChangeAspect="1" noChangeArrowheads="1"/>
          </p:cNvPicPr>
          <p:nvPr/>
        </p:nvPicPr>
        <p:blipFill>
          <a:blip r:embed="rId3">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11413" y="274638"/>
            <a:ext cx="6275387"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r>
              <a:rPr lang="sl-SI" b="1" dirty="0" smtClean="0">
                <a:latin typeface="Bahnschrift Light" pitchFamily="34" charset="0"/>
              </a:rPr>
              <a:t>II. IZTOČNICA ZA POGOVOR</a:t>
            </a:r>
            <a:r>
              <a:rPr lang="sl-SI" dirty="0"/>
              <a:t/>
            </a:r>
            <a:br>
              <a:rPr lang="sl-SI" dirty="0"/>
            </a:br>
            <a:endParaRPr lang="sl-SI" dirty="0"/>
          </a:p>
        </p:txBody>
      </p:sp>
      <p:sp>
        <p:nvSpPr>
          <p:cNvPr id="5123" name="Ograda vsebine 2"/>
          <p:cNvSpPr>
            <a:spLocks noGrp="1"/>
          </p:cNvSpPr>
          <p:nvPr>
            <p:ph idx="1"/>
          </p:nvPr>
        </p:nvSpPr>
        <p:spPr>
          <a:xfrm>
            <a:off x="2411413" y="1600200"/>
            <a:ext cx="6275387" cy="5257800"/>
          </a:xfrm>
        </p:spPr>
        <p:txBody>
          <a:bodyPr/>
          <a:lstStyle/>
          <a:p>
            <a:pPr algn="just" eaLnBrk="1" hangingPunct="1">
              <a:buFont typeface="Arial" panose="020B0604020202020204" pitchFamily="34" charset="0"/>
              <a:buNone/>
            </a:pPr>
            <a:r>
              <a:rPr lang="sl-SI" altLang="sl-SI" dirty="0" smtClean="0"/>
              <a:t>	</a:t>
            </a:r>
          </a:p>
          <a:p>
            <a:pPr algn="just">
              <a:buNone/>
            </a:pPr>
            <a:r>
              <a:rPr lang="sl-SI" altLang="sl-SI" sz="2400" b="1" i="1" dirty="0" smtClean="0"/>
              <a:t>	</a:t>
            </a:r>
            <a:r>
              <a:rPr lang="sl-SI" altLang="sl-SI" sz="2400" b="1" i="1" dirty="0" smtClean="0"/>
              <a:t>Bolezen in Kristus – zdravnik</a:t>
            </a:r>
          </a:p>
          <a:p>
            <a:pPr algn="just">
              <a:buNone/>
            </a:pPr>
            <a:r>
              <a:rPr lang="sl-SI" altLang="sl-SI" sz="2400" dirty="0" smtClean="0"/>
              <a:t>	</a:t>
            </a:r>
            <a:r>
              <a:rPr lang="sl-SI" altLang="sl-SI" sz="2400" dirty="0" smtClean="0"/>
              <a:t>Bolezen nas privede v tesnobnost, zaprtost vase, včasih celo v obup in upor zoper Boga. More pa tudi napraviti človeka zrelejšega, pomaga mu, da spozna v svojem življenju to, kar ni bistveno, in se obrne k temu, kar je bistveno. Zelo pogosto bolezen sproži iskanje Boga, vrnitev k njemu.</a:t>
            </a:r>
          </a:p>
          <a:p>
            <a:pPr algn="just">
              <a:buNone/>
            </a:pPr>
            <a:endParaRPr lang="sl-SI" altLang="sl-SI" sz="2200" dirty="0" smtClean="0">
              <a:latin typeface="Bahnschrift Light" panose="020B0502040204020203" pitchFamily="34" charset="0"/>
            </a:endParaRPr>
          </a:p>
        </p:txBody>
      </p:sp>
      <p:pic>
        <p:nvPicPr>
          <p:cNvPr id="5124"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6147" name="Ograda vsebine 2"/>
          <p:cNvSpPr>
            <a:spLocks noGrp="1"/>
          </p:cNvSpPr>
          <p:nvPr>
            <p:ph idx="1"/>
          </p:nvPr>
        </p:nvSpPr>
        <p:spPr>
          <a:xfrm>
            <a:off x="2484438" y="549275"/>
            <a:ext cx="6275387" cy="6119813"/>
          </a:xfrm>
        </p:spPr>
        <p:txBody>
          <a:bodyPr/>
          <a:lstStyle/>
          <a:p>
            <a:pPr algn="just">
              <a:buNone/>
            </a:pPr>
            <a:r>
              <a:rPr lang="sl-SI" altLang="sl-SI" dirty="0" smtClean="0"/>
              <a:t>	</a:t>
            </a:r>
            <a:r>
              <a:rPr lang="sl-SI" altLang="sl-SI" i="1" dirty="0" smtClean="0"/>
              <a:t>“</a:t>
            </a:r>
            <a:r>
              <a:rPr lang="sl-SI" altLang="sl-SI" sz="2000" i="1" dirty="0" smtClean="0"/>
              <a:t>Včasih moramo zboleti, da šele spoznamo, kaj – zdravi ali bolni – potrebujemo bolj kot vse drugo, to je Boga. Nimamo življenja, razen v njem. Zato imajo bolniki in grešniki poseben čut za bistveno.</a:t>
            </a:r>
            <a:r>
              <a:rPr lang="sl-SI" altLang="sl-SI" sz="2400" i="1" dirty="0" smtClean="0"/>
              <a:t>”</a:t>
            </a:r>
            <a:endParaRPr lang="sl-SI" altLang="sl-SI" sz="2800" i="1" dirty="0" smtClean="0">
              <a:latin typeface="Bahnschrift Light" panose="020B0502040204020203" pitchFamily="34" charset="0"/>
            </a:endParaRPr>
          </a:p>
        </p:txBody>
      </p:sp>
      <p:pic>
        <p:nvPicPr>
          <p:cNvPr id="6148"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7171" name="Ograda vsebine 2"/>
          <p:cNvSpPr>
            <a:spLocks noGrp="1"/>
          </p:cNvSpPr>
          <p:nvPr>
            <p:ph idx="1"/>
          </p:nvPr>
        </p:nvSpPr>
        <p:spPr>
          <a:xfrm>
            <a:off x="2268538" y="1600200"/>
            <a:ext cx="6418262" cy="5357813"/>
          </a:xfrm>
        </p:spPr>
        <p:txBody>
          <a:bodyPr/>
          <a:lstStyle/>
          <a:p>
            <a:pPr algn="just">
              <a:buNone/>
            </a:pPr>
            <a:r>
              <a:rPr lang="sl-SI" altLang="sl-SI" dirty="0" smtClean="0"/>
              <a:t>	</a:t>
            </a:r>
            <a:r>
              <a:rPr lang="sl-SI" altLang="sl-SI" sz="2000" b="1" i="1" dirty="0" smtClean="0"/>
              <a:t>Cerkev in skrb za bolnike</a:t>
            </a:r>
          </a:p>
          <a:p>
            <a:pPr algn="just">
              <a:buNone/>
            </a:pPr>
            <a:r>
              <a:rPr lang="sl-SI" altLang="sl-SI" sz="2000" dirty="0" smtClean="0"/>
              <a:t>	</a:t>
            </a:r>
            <a:r>
              <a:rPr lang="sl-SI" altLang="sl-SI" sz="2000" dirty="0" smtClean="0"/>
              <a:t>Kristusovo sočutje z bolniki in njegova številna ozdravljenja vseh vrst bolnikov so razločno znamenje, da »je Bog obiskal svoje ljudstvo« (</a:t>
            </a:r>
            <a:r>
              <a:rPr lang="sl-SI" altLang="sl-SI" sz="2000" dirty="0" err="1" smtClean="0"/>
              <a:t>Lk</a:t>
            </a:r>
            <a:r>
              <a:rPr lang="sl-SI" altLang="sl-SI" sz="2000" dirty="0" smtClean="0"/>
              <a:t> 7,16) in da se je Božje kraljestvo približalo. Jezus nima samo moči ozdravljati, marveč tudi oblast odpuščati grehe. Prišel je, da ozdravi celotnega človeka: dušo in telo. Kristus je zdravnik, ki ga bolni potrebujejo. Njegova posebna ljubezen do bolnih vsa stoletja ni prenehala vzbujati posebne pozornosti kristjanov do tistih, ki trpijo na telesu in v duši.79 Zato je tudi k bistvenim značilnostim Cerkve in krščanstva vedno spadalo, da so bili v središču pozornosti stari, bolni in nege potrebni.</a:t>
            </a:r>
            <a:endParaRPr lang="sl-SI" altLang="sl-SI" sz="4000" dirty="0" smtClean="0">
              <a:latin typeface="Bahnschrift Light" panose="020B0502040204020203" pitchFamily="34" charset="0"/>
            </a:endParaRPr>
          </a:p>
        </p:txBody>
      </p:sp>
      <p:pic>
        <p:nvPicPr>
          <p:cNvPr id="7172"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8195" name="Ograda vsebine 2"/>
          <p:cNvSpPr>
            <a:spLocks noGrp="1"/>
          </p:cNvSpPr>
          <p:nvPr>
            <p:ph idx="1"/>
          </p:nvPr>
        </p:nvSpPr>
        <p:spPr>
          <a:xfrm>
            <a:off x="2484438" y="549275"/>
            <a:ext cx="6275387" cy="6119813"/>
          </a:xfrm>
        </p:spPr>
        <p:txBody>
          <a:bodyPr/>
          <a:lstStyle/>
          <a:p>
            <a:pPr algn="just">
              <a:buNone/>
            </a:pPr>
            <a:r>
              <a:rPr lang="sl-SI" altLang="sl-SI" dirty="0" smtClean="0"/>
              <a:t>	</a:t>
            </a:r>
            <a:r>
              <a:rPr lang="sl-SI" altLang="sl-SI" sz="2000" dirty="0" smtClean="0"/>
              <a:t>Jezus od bolnikov pogosto zahteva vero. Uporablja znamenja, da jih ozdravi: slino in polaganje rok, blato in umivanje. Bolniki se ga skušajo dotakniti, »kajti iz njega je izhajala moč in je vse ozdravljala« (</a:t>
            </a:r>
            <a:r>
              <a:rPr lang="sl-SI" altLang="sl-SI" sz="2000" dirty="0" err="1" smtClean="0"/>
              <a:t>Lk</a:t>
            </a:r>
            <a:r>
              <a:rPr lang="sl-SI" altLang="sl-SI" sz="2000" dirty="0" smtClean="0"/>
              <a:t> 6,19). Tako se nas Jezus v zakramentih še naprej »dotika«, da bi nas ozdravil. </a:t>
            </a:r>
          </a:p>
          <a:p>
            <a:pPr algn="just">
              <a:buNone/>
            </a:pPr>
            <a:endParaRPr lang="sl-SI" altLang="sl-SI" sz="2000" dirty="0" smtClean="0"/>
          </a:p>
          <a:p>
            <a:pPr algn="just">
              <a:buNone/>
            </a:pPr>
            <a:r>
              <a:rPr lang="sl-SI" altLang="sl-SI" sz="2000" i="1" dirty="0"/>
              <a:t>	</a:t>
            </a:r>
            <a:r>
              <a:rPr lang="sl-SI" altLang="sl-SI" i="1" dirty="0" smtClean="0"/>
              <a:t>“</a:t>
            </a:r>
            <a:r>
              <a:rPr lang="sl-SI" altLang="sl-SI" sz="2000" i="1" dirty="0" smtClean="0"/>
              <a:t>Jezus nam kaže: nebesa trpijo z nami, ko mi trpimo. Bog hoče, da ga prepoznamo celo v »najmanjših bratih« (</a:t>
            </a:r>
            <a:r>
              <a:rPr lang="sl-SI" altLang="sl-SI" sz="2000" i="1" dirty="0" err="1" smtClean="0"/>
              <a:t>Mt</a:t>
            </a:r>
            <a:r>
              <a:rPr lang="sl-SI" altLang="sl-SI" sz="2000" i="1" dirty="0" smtClean="0"/>
              <a:t> 25,40). Zato je Jezus skrb za bolnike določil kot osrednjo nalogo svojih učencev. Poziva jih: »Bolnike ozdravljajte (</a:t>
            </a:r>
            <a:r>
              <a:rPr lang="sl-SI" altLang="sl-SI" sz="2000" i="1" dirty="0" err="1" smtClean="0"/>
              <a:t>Mt</a:t>
            </a:r>
            <a:r>
              <a:rPr lang="sl-SI" altLang="sl-SI" sz="2000" i="1" dirty="0" smtClean="0"/>
              <a:t> 8,17) in obljubi jim Božje pooblastilo: »V mojem imenu bodo izganjali demone … Na bolnike bodo polagali roke in ti bodo ozdraveli« (</a:t>
            </a:r>
            <a:r>
              <a:rPr lang="sl-SI" altLang="sl-SI" sz="2000" i="1" dirty="0" err="1" smtClean="0"/>
              <a:t>Mr</a:t>
            </a:r>
            <a:r>
              <a:rPr lang="sl-SI" altLang="sl-SI" sz="2000" i="1" dirty="0" smtClean="0"/>
              <a:t> 16,17-18).</a:t>
            </a:r>
            <a:r>
              <a:rPr lang="sl-SI" altLang="sl-SI" sz="2400" i="1" dirty="0" smtClean="0"/>
              <a:t>”</a:t>
            </a:r>
            <a:endParaRPr lang="sl-SI" altLang="sl-SI" sz="2800" i="1" dirty="0" smtClean="0">
              <a:latin typeface="Bahnschrift Light" panose="020B0502040204020203" pitchFamily="34" charset="0"/>
            </a:endParaRPr>
          </a:p>
        </p:txBody>
      </p:sp>
      <p:pic>
        <p:nvPicPr>
          <p:cNvPr id="8196"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9219" name="Ograda vsebine 2"/>
          <p:cNvSpPr>
            <a:spLocks noGrp="1"/>
          </p:cNvSpPr>
          <p:nvPr>
            <p:ph idx="1"/>
          </p:nvPr>
        </p:nvSpPr>
        <p:spPr>
          <a:xfrm>
            <a:off x="2268538" y="1600200"/>
            <a:ext cx="6418262" cy="5357813"/>
          </a:xfrm>
        </p:spPr>
        <p:txBody>
          <a:bodyPr/>
          <a:lstStyle/>
          <a:p>
            <a:pPr algn="just">
              <a:buNone/>
            </a:pPr>
            <a:r>
              <a:rPr lang="sl-SI" altLang="sl-SI" b="1" i="1" dirty="0" smtClean="0"/>
              <a:t>	</a:t>
            </a:r>
            <a:r>
              <a:rPr lang="sl-SI" altLang="sl-SI" sz="2000" b="1" i="1" dirty="0" smtClean="0"/>
              <a:t>Kdo podeli zakrament bolniškega maziljenja</a:t>
            </a:r>
            <a:r>
              <a:rPr lang="sl-SI" altLang="sl-SI" sz="2000" b="1" i="1" dirty="0" smtClean="0"/>
              <a:t> in komu je namenjen?</a:t>
            </a:r>
          </a:p>
          <a:p>
            <a:pPr algn="just">
              <a:buNone/>
            </a:pPr>
            <a:r>
              <a:rPr lang="sl-SI" altLang="sl-SI" sz="2000" dirty="0" smtClean="0"/>
              <a:t>	Delivci bolniškega maziljenja so samo škofje in duhovniki, saj v moči posvečenja po njih deluje Kristus. Zakrament bolniškega maziljenja lahko prejme vsak vernik, ki je v zdravstveno kritični situaciji. Ta zakrament lahko prejmemo večkrat. Tako je smiselno, da tudi mladi ljudje prosijo za ta zakrament, ko jih na primer čaka težka operacija.</a:t>
            </a:r>
            <a:endParaRPr lang="sl-SI" altLang="sl-SI" sz="4000" dirty="0" smtClean="0">
              <a:latin typeface="Bahnschrift Light" panose="020B0502040204020203" pitchFamily="34" charset="0"/>
            </a:endParaRPr>
          </a:p>
        </p:txBody>
      </p:sp>
      <p:pic>
        <p:nvPicPr>
          <p:cNvPr id="9220"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1050" y="274638"/>
            <a:ext cx="6635750" cy="1143000"/>
          </a:xfrm>
        </p:spPr>
        <p:txBody>
          <a:bodyPr rtlCol="0">
            <a:normAutofit fontScale="90000"/>
          </a:bodyPr>
          <a:lstStyle/>
          <a:p>
            <a:pPr eaLnBrk="1" fontAlgn="auto" hangingPunct="1">
              <a:spcAft>
                <a:spcPts val="0"/>
              </a:spcAft>
              <a:defRPr/>
            </a:pPr>
            <a:r>
              <a:rPr lang="sl-SI" b="1" dirty="0" smtClean="0">
                <a:latin typeface="Bahnschrift Light" pitchFamily="34" charset="0"/>
              </a:rPr>
              <a:t/>
            </a:r>
            <a:br>
              <a:rPr lang="sl-SI" b="1" dirty="0" smtClean="0">
                <a:latin typeface="Bahnschrift Light" pitchFamily="34" charset="0"/>
              </a:rPr>
            </a:br>
            <a:endParaRPr lang="sl-SI" dirty="0"/>
          </a:p>
        </p:txBody>
      </p:sp>
      <p:sp>
        <p:nvSpPr>
          <p:cNvPr id="10243" name="Ograda vsebine 2"/>
          <p:cNvSpPr>
            <a:spLocks noGrp="1"/>
          </p:cNvSpPr>
          <p:nvPr>
            <p:ph idx="1"/>
          </p:nvPr>
        </p:nvSpPr>
        <p:spPr>
          <a:xfrm>
            <a:off x="2484438" y="549275"/>
            <a:ext cx="6275387" cy="6119813"/>
          </a:xfrm>
        </p:spPr>
        <p:txBody>
          <a:bodyPr/>
          <a:lstStyle/>
          <a:p>
            <a:pPr algn="just">
              <a:buNone/>
            </a:pPr>
            <a:r>
              <a:rPr lang="sl-SI" altLang="sl-SI" dirty="0" smtClean="0"/>
              <a:t>	</a:t>
            </a:r>
            <a:r>
              <a:rPr lang="sl-SI" altLang="sl-SI" sz="2000" b="1" i="1" dirty="0" smtClean="0"/>
              <a:t>Kako deluje bolniško maziljenje?</a:t>
            </a:r>
          </a:p>
          <a:p>
            <a:pPr algn="just">
              <a:buNone/>
            </a:pPr>
            <a:r>
              <a:rPr lang="sl-SI" altLang="sl-SI" sz="2000" dirty="0" smtClean="0"/>
              <a:t>	Bolniško maziljenje daje tolažbo, mir in moč ter bolnika v njegovi težki situaciji in njegovem trpljenju na globok način poveže s Kristusom. On je pretrpel naše strahove, na svojem telesu je nosil naše bolečine. Pri marsikom bolniško maziljenje povzroči telesno ozdravljenje, tistim, ki odhajajo k Bogu pa podari moč za vse telesne in duševne boje na njegovi poslednji poti. V obeh primerih bolniško maziljenje odpušča grehe. </a:t>
            </a:r>
          </a:p>
          <a:p>
            <a:pPr algn="just">
              <a:buNone/>
            </a:pPr>
            <a:endParaRPr lang="sl-SI" altLang="sl-SI" sz="2000" dirty="0"/>
          </a:p>
          <a:p>
            <a:pPr algn="just">
              <a:buNone/>
            </a:pPr>
            <a:r>
              <a:rPr lang="sl-SI" altLang="sl-SI" sz="2000" i="1" dirty="0" smtClean="0"/>
              <a:t>	</a:t>
            </a:r>
            <a:r>
              <a:rPr lang="sl-SI" altLang="sl-SI" i="1" dirty="0" smtClean="0"/>
              <a:t>“</a:t>
            </a:r>
            <a:r>
              <a:rPr lang="sl-SI" altLang="sl-SI" sz="2000" i="1" dirty="0" smtClean="0"/>
              <a:t>Večina težko bolnih intuitivno sluti, da zanje ni nič pomembnejšega kot da se brezpogojno oklenejo tistega, ki je premagal smrt in je življenje samo: Jezusa Odrešenika.</a:t>
            </a:r>
            <a:r>
              <a:rPr lang="sl-SI" altLang="sl-SI" sz="2400" i="1" dirty="0" smtClean="0"/>
              <a:t>”</a:t>
            </a:r>
          </a:p>
          <a:p>
            <a:pPr algn="just">
              <a:buNone/>
            </a:pPr>
            <a:endParaRPr lang="sl-SI" altLang="sl-SI" sz="2400" i="1" dirty="0">
              <a:latin typeface="Bahnschrift Light" panose="020B0502040204020203" pitchFamily="34" charset="0"/>
            </a:endParaRPr>
          </a:p>
          <a:p>
            <a:pPr algn="just">
              <a:buNone/>
            </a:pPr>
            <a:r>
              <a:rPr lang="sl-SI" altLang="sl-SI" sz="2000" i="1" dirty="0" smtClean="0"/>
              <a:t>	</a:t>
            </a:r>
            <a:endParaRPr lang="sl-SI" altLang="sl-SI" sz="2000" i="1" dirty="0" smtClean="0"/>
          </a:p>
        </p:txBody>
      </p:sp>
      <p:pic>
        <p:nvPicPr>
          <p:cNvPr id="10244" name="Picture 7" descr="D:\Mojca\Slike\2018\poletje\20180623_135556.jpg"/>
          <p:cNvPicPr>
            <a:picLocks noChangeAspect="1" noChangeArrowheads="1"/>
          </p:cNvPicPr>
          <p:nvPr/>
        </p:nvPicPr>
        <p:blipFill>
          <a:blip r:embed="rId2">
            <a:extLst>
              <a:ext uri="{28A0092B-C50C-407E-A947-70E740481C1C}">
                <a14:useLocalDpi xmlns:a14="http://schemas.microsoft.com/office/drawing/2010/main" val="0"/>
              </a:ext>
            </a:extLst>
          </a:blip>
          <a:srcRect l="35622" t="10828" r="21561" b="17645"/>
          <a:stretch>
            <a:fillRect/>
          </a:stretch>
        </p:blipFill>
        <p:spPr bwMode="auto">
          <a:xfrm>
            <a:off x="-107950" y="0"/>
            <a:ext cx="2303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Zakrament birme</Template>
  <TotalTime>25</TotalTime>
  <Words>158</Words>
  <Application>Microsoft Office PowerPoint</Application>
  <PresentationFormat>Diaprojekcija na zaslonu (4:3)</PresentationFormat>
  <Paragraphs>60</Paragraphs>
  <Slides>16</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16</vt:i4>
      </vt:variant>
    </vt:vector>
  </HeadingPairs>
  <TitlesOfParts>
    <vt:vector size="22" baseType="lpstr">
      <vt:lpstr>Arial</vt:lpstr>
      <vt:lpstr>Calibri</vt:lpstr>
      <vt:lpstr>Bahnschrift Light</vt:lpstr>
      <vt:lpstr>Times New Roman</vt:lpstr>
      <vt:lpstr>Courier New</vt:lpstr>
      <vt:lpstr>Officeova tema</vt:lpstr>
      <vt:lpstr>PowerPointova predstavitev</vt:lpstr>
      <vt:lpstr>PowerPointova predstavitev</vt:lpstr>
      <vt:lpstr>I. DUHOVNA POGLOBITEV </vt:lpstr>
      <vt:lpstr> II. IZTOČNICA ZA POGOVOR </vt:lpstr>
      <vt:lpstr> </vt:lpstr>
      <vt:lpstr> </vt:lpstr>
      <vt:lpstr> </vt:lpstr>
      <vt:lpstr> </vt:lpstr>
      <vt:lpstr> </vt:lpstr>
      <vt:lpstr> </vt:lpstr>
      <vt:lpstr> </vt:lpstr>
      <vt:lpstr>  Za osebni razmislek  </vt:lpstr>
      <vt:lpstr>  Za pogovor  </vt:lpstr>
      <vt:lpstr>  Popotnica  </vt:lpstr>
      <vt:lpstr>   </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 sistema Windows</dc:creator>
  <cp:lastModifiedBy>Uporabnik sistema Windows</cp:lastModifiedBy>
  <cp:revision>4</cp:revision>
  <dcterms:created xsi:type="dcterms:W3CDTF">2021-01-26T13:13:58Z</dcterms:created>
  <dcterms:modified xsi:type="dcterms:W3CDTF">2021-01-26T13:39:27Z</dcterms:modified>
</cp:coreProperties>
</file>