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7" r:id="rId3"/>
    <p:sldId id="257" r:id="rId4"/>
    <p:sldId id="268" r:id="rId5"/>
    <p:sldId id="269" r:id="rId6"/>
    <p:sldId id="279" r:id="rId7"/>
    <p:sldId id="298" r:id="rId8"/>
    <p:sldId id="299" r:id="rId9"/>
    <p:sldId id="300" r:id="rId10"/>
    <p:sldId id="301" r:id="rId11"/>
    <p:sldId id="302" r:id="rId12"/>
    <p:sldId id="278" r:id="rId13"/>
    <p:sldId id="283" r:id="rId14"/>
    <p:sldId id="273" r:id="rId15"/>
    <p:sldId id="275" r:id="rId16"/>
    <p:sldId id="303" r:id="rId17"/>
    <p:sldId id="304" r:id="rId18"/>
    <p:sldId id="261" r:id="rId19"/>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p:cViewPr varScale="1">
        <p:scale>
          <a:sx n="67" d="100"/>
          <a:sy n="67" d="100"/>
        </p:scale>
        <p:origin x="1278"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da uredite slog podnaslova matrice</a:t>
            </a:r>
            <a:endParaRPr lang="sl-SI"/>
          </a:p>
        </p:txBody>
      </p:sp>
      <p:sp>
        <p:nvSpPr>
          <p:cNvPr id="4" name="Ograda datuma 3"/>
          <p:cNvSpPr>
            <a:spLocks noGrp="1"/>
          </p:cNvSpPr>
          <p:nvPr>
            <p:ph type="dt" sz="half" idx="10"/>
          </p:nvPr>
        </p:nvSpPr>
        <p:spPr/>
        <p:txBody>
          <a:bodyPr/>
          <a:lstStyle>
            <a:lvl1pPr>
              <a:defRPr/>
            </a:lvl1pPr>
          </a:lstStyle>
          <a:p>
            <a:pPr>
              <a:defRPr/>
            </a:pPr>
            <a:fld id="{0A321262-DA01-4736-88BF-9DB60D2A4D68}" type="datetimeFigureOut">
              <a:rPr lang="sl-SI"/>
              <a:pPr>
                <a:defRPr/>
              </a:pPr>
              <a:t>26. 01. 2021</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fld id="{8F26D5C9-84DD-4D46-A9B7-6D759761B7CD}" type="slidenum">
              <a:rPr lang="sl-SI" altLang="sl-SI"/>
              <a:pPr/>
              <a:t>‹#›</a:t>
            </a:fld>
            <a:endParaRPr lang="sl-SI" altLang="sl-SI"/>
          </a:p>
        </p:txBody>
      </p:sp>
    </p:spTree>
    <p:extLst>
      <p:ext uri="{BB962C8B-B14F-4D97-AF65-F5344CB8AC3E}">
        <p14:creationId xmlns:p14="http://schemas.microsoft.com/office/powerpoint/2010/main" val="2880108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69AF9159-B7B3-4376-8E17-47C274BE6618}" type="datetimeFigureOut">
              <a:rPr lang="sl-SI"/>
              <a:pPr>
                <a:defRPr/>
              </a:pPr>
              <a:t>26. 01. 2021</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fld id="{098B6805-8B9F-4388-9F4E-6DD57E7F6A1E}" type="slidenum">
              <a:rPr lang="sl-SI" altLang="sl-SI"/>
              <a:pPr/>
              <a:t>‹#›</a:t>
            </a:fld>
            <a:endParaRPr lang="sl-SI" altLang="sl-SI"/>
          </a:p>
        </p:txBody>
      </p:sp>
    </p:spTree>
    <p:extLst>
      <p:ext uri="{BB962C8B-B14F-4D97-AF65-F5344CB8AC3E}">
        <p14:creationId xmlns:p14="http://schemas.microsoft.com/office/powerpoint/2010/main" val="3438053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344512FC-79B7-457A-B33B-87A0C7D922BA}" type="datetimeFigureOut">
              <a:rPr lang="sl-SI"/>
              <a:pPr>
                <a:defRPr/>
              </a:pPr>
              <a:t>26. 01. 2021</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fld id="{C68D2258-A84E-491F-82F4-BB68DFBEC8CD}" type="slidenum">
              <a:rPr lang="sl-SI" altLang="sl-SI"/>
              <a:pPr/>
              <a:t>‹#›</a:t>
            </a:fld>
            <a:endParaRPr lang="sl-SI" altLang="sl-SI"/>
          </a:p>
        </p:txBody>
      </p:sp>
    </p:spTree>
    <p:extLst>
      <p:ext uri="{BB962C8B-B14F-4D97-AF65-F5344CB8AC3E}">
        <p14:creationId xmlns:p14="http://schemas.microsoft.com/office/powerpoint/2010/main" val="2775684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7D51E2D6-CBE3-43AE-B748-2D06774ACF2D}" type="datetimeFigureOut">
              <a:rPr lang="sl-SI"/>
              <a:pPr>
                <a:defRPr/>
              </a:pPr>
              <a:t>26. 01. 2021</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fld id="{59FDA961-A5E2-4FF3-ABC8-DE9282280A6C}" type="slidenum">
              <a:rPr lang="sl-SI" altLang="sl-SI"/>
              <a:pPr/>
              <a:t>‹#›</a:t>
            </a:fld>
            <a:endParaRPr lang="sl-SI" altLang="sl-SI"/>
          </a:p>
        </p:txBody>
      </p:sp>
    </p:spTree>
    <p:extLst>
      <p:ext uri="{BB962C8B-B14F-4D97-AF65-F5344CB8AC3E}">
        <p14:creationId xmlns:p14="http://schemas.microsoft.com/office/powerpoint/2010/main" val="1348064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lvl1pPr>
              <a:defRPr/>
            </a:lvl1pPr>
          </a:lstStyle>
          <a:p>
            <a:pPr>
              <a:defRPr/>
            </a:pPr>
            <a:fld id="{3C9ADD75-18CC-4146-A750-BE56E221C47B}" type="datetimeFigureOut">
              <a:rPr lang="sl-SI"/>
              <a:pPr>
                <a:defRPr/>
              </a:pPr>
              <a:t>26. 01. 2021</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fld id="{74CEC4D4-205A-47FF-A0D7-09C771375D91}" type="slidenum">
              <a:rPr lang="sl-SI" altLang="sl-SI"/>
              <a:pPr/>
              <a:t>‹#›</a:t>
            </a:fld>
            <a:endParaRPr lang="sl-SI" altLang="sl-SI"/>
          </a:p>
        </p:txBody>
      </p:sp>
    </p:spTree>
    <p:extLst>
      <p:ext uri="{BB962C8B-B14F-4D97-AF65-F5344CB8AC3E}">
        <p14:creationId xmlns:p14="http://schemas.microsoft.com/office/powerpoint/2010/main" val="2459873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3"/>
          <p:cNvSpPr>
            <a:spLocks noGrp="1"/>
          </p:cNvSpPr>
          <p:nvPr>
            <p:ph type="dt" sz="half" idx="10"/>
          </p:nvPr>
        </p:nvSpPr>
        <p:spPr/>
        <p:txBody>
          <a:bodyPr/>
          <a:lstStyle>
            <a:lvl1pPr>
              <a:defRPr/>
            </a:lvl1pPr>
          </a:lstStyle>
          <a:p>
            <a:pPr>
              <a:defRPr/>
            </a:pPr>
            <a:fld id="{8F3EBEC2-8B1E-4DDB-968F-4D5DC76A7064}" type="datetimeFigureOut">
              <a:rPr lang="sl-SI"/>
              <a:pPr>
                <a:defRPr/>
              </a:pPr>
              <a:t>26. 01. 2021</a:t>
            </a:fld>
            <a:endParaRPr lang="sl-SI"/>
          </a:p>
        </p:txBody>
      </p:sp>
      <p:sp>
        <p:nvSpPr>
          <p:cNvPr id="6" name="Ograda noge 4"/>
          <p:cNvSpPr>
            <a:spLocks noGrp="1"/>
          </p:cNvSpPr>
          <p:nvPr>
            <p:ph type="ftr" sz="quarter" idx="11"/>
          </p:nvPr>
        </p:nvSpPr>
        <p:spPr/>
        <p:txBody>
          <a:bodyPr/>
          <a:lstStyle>
            <a:lvl1pPr>
              <a:defRPr/>
            </a:lvl1pPr>
          </a:lstStyle>
          <a:p>
            <a:pPr>
              <a:defRPr/>
            </a:pPr>
            <a:endParaRPr lang="sl-SI"/>
          </a:p>
        </p:txBody>
      </p:sp>
      <p:sp>
        <p:nvSpPr>
          <p:cNvPr id="7" name="Ograda številke diapozitiva 5"/>
          <p:cNvSpPr>
            <a:spLocks noGrp="1"/>
          </p:cNvSpPr>
          <p:nvPr>
            <p:ph type="sldNum" sz="quarter" idx="12"/>
          </p:nvPr>
        </p:nvSpPr>
        <p:spPr/>
        <p:txBody>
          <a:bodyPr/>
          <a:lstStyle>
            <a:lvl1pPr>
              <a:defRPr/>
            </a:lvl1pPr>
          </a:lstStyle>
          <a:p>
            <a:fld id="{9FF7F3C0-6ED9-43F4-BFB7-2EA94F7EFC03}" type="slidenum">
              <a:rPr lang="sl-SI" altLang="sl-SI"/>
              <a:pPr/>
              <a:t>‹#›</a:t>
            </a:fld>
            <a:endParaRPr lang="sl-SI" altLang="sl-SI"/>
          </a:p>
        </p:txBody>
      </p:sp>
    </p:spTree>
    <p:extLst>
      <p:ext uri="{BB962C8B-B14F-4D97-AF65-F5344CB8AC3E}">
        <p14:creationId xmlns:p14="http://schemas.microsoft.com/office/powerpoint/2010/main" val="2192641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3"/>
          <p:cNvSpPr>
            <a:spLocks noGrp="1"/>
          </p:cNvSpPr>
          <p:nvPr>
            <p:ph type="dt" sz="half" idx="10"/>
          </p:nvPr>
        </p:nvSpPr>
        <p:spPr/>
        <p:txBody>
          <a:bodyPr/>
          <a:lstStyle>
            <a:lvl1pPr>
              <a:defRPr/>
            </a:lvl1pPr>
          </a:lstStyle>
          <a:p>
            <a:pPr>
              <a:defRPr/>
            </a:pPr>
            <a:fld id="{67C2402B-23D6-4FBA-82E5-E6DAECDDE99F}" type="datetimeFigureOut">
              <a:rPr lang="sl-SI"/>
              <a:pPr>
                <a:defRPr/>
              </a:pPr>
              <a:t>26. 01. 2021</a:t>
            </a:fld>
            <a:endParaRPr lang="sl-SI"/>
          </a:p>
        </p:txBody>
      </p:sp>
      <p:sp>
        <p:nvSpPr>
          <p:cNvPr id="8" name="Ograda noge 4"/>
          <p:cNvSpPr>
            <a:spLocks noGrp="1"/>
          </p:cNvSpPr>
          <p:nvPr>
            <p:ph type="ftr" sz="quarter" idx="11"/>
          </p:nvPr>
        </p:nvSpPr>
        <p:spPr/>
        <p:txBody>
          <a:bodyPr/>
          <a:lstStyle>
            <a:lvl1pPr>
              <a:defRPr/>
            </a:lvl1pPr>
          </a:lstStyle>
          <a:p>
            <a:pPr>
              <a:defRPr/>
            </a:pPr>
            <a:endParaRPr lang="sl-SI"/>
          </a:p>
        </p:txBody>
      </p:sp>
      <p:sp>
        <p:nvSpPr>
          <p:cNvPr id="9" name="Ograda številke diapozitiva 5"/>
          <p:cNvSpPr>
            <a:spLocks noGrp="1"/>
          </p:cNvSpPr>
          <p:nvPr>
            <p:ph type="sldNum" sz="quarter" idx="12"/>
          </p:nvPr>
        </p:nvSpPr>
        <p:spPr/>
        <p:txBody>
          <a:bodyPr/>
          <a:lstStyle>
            <a:lvl1pPr>
              <a:defRPr/>
            </a:lvl1pPr>
          </a:lstStyle>
          <a:p>
            <a:fld id="{14ABDFCB-DD18-40CB-B235-2CC9513D4BC6}" type="slidenum">
              <a:rPr lang="sl-SI" altLang="sl-SI"/>
              <a:pPr/>
              <a:t>‹#›</a:t>
            </a:fld>
            <a:endParaRPr lang="sl-SI" altLang="sl-SI"/>
          </a:p>
        </p:txBody>
      </p:sp>
    </p:spTree>
    <p:extLst>
      <p:ext uri="{BB962C8B-B14F-4D97-AF65-F5344CB8AC3E}">
        <p14:creationId xmlns:p14="http://schemas.microsoft.com/office/powerpoint/2010/main" val="2093238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3"/>
          <p:cNvSpPr>
            <a:spLocks noGrp="1"/>
          </p:cNvSpPr>
          <p:nvPr>
            <p:ph type="dt" sz="half" idx="10"/>
          </p:nvPr>
        </p:nvSpPr>
        <p:spPr/>
        <p:txBody>
          <a:bodyPr/>
          <a:lstStyle>
            <a:lvl1pPr>
              <a:defRPr/>
            </a:lvl1pPr>
          </a:lstStyle>
          <a:p>
            <a:pPr>
              <a:defRPr/>
            </a:pPr>
            <a:fld id="{868CDAAC-FD19-4801-9B9D-5623659C54DF}" type="datetimeFigureOut">
              <a:rPr lang="sl-SI"/>
              <a:pPr>
                <a:defRPr/>
              </a:pPr>
              <a:t>26. 01. 2021</a:t>
            </a:fld>
            <a:endParaRPr lang="sl-SI"/>
          </a:p>
        </p:txBody>
      </p:sp>
      <p:sp>
        <p:nvSpPr>
          <p:cNvPr id="4" name="Ograda noge 4"/>
          <p:cNvSpPr>
            <a:spLocks noGrp="1"/>
          </p:cNvSpPr>
          <p:nvPr>
            <p:ph type="ftr" sz="quarter" idx="11"/>
          </p:nvPr>
        </p:nvSpPr>
        <p:spPr/>
        <p:txBody>
          <a:bodyPr/>
          <a:lstStyle>
            <a:lvl1pPr>
              <a:defRPr/>
            </a:lvl1pPr>
          </a:lstStyle>
          <a:p>
            <a:pPr>
              <a:defRPr/>
            </a:pPr>
            <a:endParaRPr lang="sl-SI"/>
          </a:p>
        </p:txBody>
      </p:sp>
      <p:sp>
        <p:nvSpPr>
          <p:cNvPr id="5" name="Ograda številke diapozitiva 5"/>
          <p:cNvSpPr>
            <a:spLocks noGrp="1"/>
          </p:cNvSpPr>
          <p:nvPr>
            <p:ph type="sldNum" sz="quarter" idx="12"/>
          </p:nvPr>
        </p:nvSpPr>
        <p:spPr/>
        <p:txBody>
          <a:bodyPr/>
          <a:lstStyle>
            <a:lvl1pPr>
              <a:defRPr/>
            </a:lvl1pPr>
          </a:lstStyle>
          <a:p>
            <a:fld id="{4CA2D0FD-0037-4F27-809D-00B76D65AAE0}" type="slidenum">
              <a:rPr lang="sl-SI" altLang="sl-SI"/>
              <a:pPr/>
              <a:t>‹#›</a:t>
            </a:fld>
            <a:endParaRPr lang="sl-SI" altLang="sl-SI"/>
          </a:p>
        </p:txBody>
      </p:sp>
    </p:spTree>
    <p:extLst>
      <p:ext uri="{BB962C8B-B14F-4D97-AF65-F5344CB8AC3E}">
        <p14:creationId xmlns:p14="http://schemas.microsoft.com/office/powerpoint/2010/main" val="711136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p:cNvSpPr>
            <a:spLocks noGrp="1"/>
          </p:cNvSpPr>
          <p:nvPr>
            <p:ph type="dt" sz="half" idx="10"/>
          </p:nvPr>
        </p:nvSpPr>
        <p:spPr/>
        <p:txBody>
          <a:bodyPr/>
          <a:lstStyle>
            <a:lvl1pPr>
              <a:defRPr/>
            </a:lvl1pPr>
          </a:lstStyle>
          <a:p>
            <a:pPr>
              <a:defRPr/>
            </a:pPr>
            <a:fld id="{83D73D19-6063-42B8-B687-D4F22CBEECDB}" type="datetimeFigureOut">
              <a:rPr lang="sl-SI"/>
              <a:pPr>
                <a:defRPr/>
              </a:pPr>
              <a:t>26. 01. 2021</a:t>
            </a:fld>
            <a:endParaRPr lang="sl-SI"/>
          </a:p>
        </p:txBody>
      </p:sp>
      <p:sp>
        <p:nvSpPr>
          <p:cNvPr id="3" name="Ograda noge 4"/>
          <p:cNvSpPr>
            <a:spLocks noGrp="1"/>
          </p:cNvSpPr>
          <p:nvPr>
            <p:ph type="ftr" sz="quarter" idx="11"/>
          </p:nvPr>
        </p:nvSpPr>
        <p:spPr/>
        <p:txBody>
          <a:bodyPr/>
          <a:lstStyle>
            <a:lvl1pPr>
              <a:defRPr/>
            </a:lvl1pPr>
          </a:lstStyle>
          <a:p>
            <a:pPr>
              <a:defRPr/>
            </a:pPr>
            <a:endParaRPr lang="sl-SI"/>
          </a:p>
        </p:txBody>
      </p:sp>
      <p:sp>
        <p:nvSpPr>
          <p:cNvPr id="4" name="Ograda številke diapozitiva 5"/>
          <p:cNvSpPr>
            <a:spLocks noGrp="1"/>
          </p:cNvSpPr>
          <p:nvPr>
            <p:ph type="sldNum" sz="quarter" idx="12"/>
          </p:nvPr>
        </p:nvSpPr>
        <p:spPr/>
        <p:txBody>
          <a:bodyPr/>
          <a:lstStyle>
            <a:lvl1pPr>
              <a:defRPr/>
            </a:lvl1pPr>
          </a:lstStyle>
          <a:p>
            <a:fld id="{CD3A6A6C-F453-4E5A-B732-224CF1F49DE0}" type="slidenum">
              <a:rPr lang="sl-SI" altLang="sl-SI"/>
              <a:pPr/>
              <a:t>‹#›</a:t>
            </a:fld>
            <a:endParaRPr lang="sl-SI" altLang="sl-SI"/>
          </a:p>
        </p:txBody>
      </p:sp>
    </p:spTree>
    <p:extLst>
      <p:ext uri="{BB962C8B-B14F-4D97-AF65-F5344CB8AC3E}">
        <p14:creationId xmlns:p14="http://schemas.microsoft.com/office/powerpoint/2010/main" val="1137198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3"/>
          <p:cNvSpPr>
            <a:spLocks noGrp="1"/>
          </p:cNvSpPr>
          <p:nvPr>
            <p:ph type="dt" sz="half" idx="10"/>
          </p:nvPr>
        </p:nvSpPr>
        <p:spPr/>
        <p:txBody>
          <a:bodyPr/>
          <a:lstStyle>
            <a:lvl1pPr>
              <a:defRPr/>
            </a:lvl1pPr>
          </a:lstStyle>
          <a:p>
            <a:pPr>
              <a:defRPr/>
            </a:pPr>
            <a:fld id="{6150B7ED-E270-48CB-962D-AD23FDC90784}" type="datetimeFigureOut">
              <a:rPr lang="sl-SI"/>
              <a:pPr>
                <a:defRPr/>
              </a:pPr>
              <a:t>26. 01. 2021</a:t>
            </a:fld>
            <a:endParaRPr lang="sl-SI"/>
          </a:p>
        </p:txBody>
      </p:sp>
      <p:sp>
        <p:nvSpPr>
          <p:cNvPr id="6" name="Ograda noge 4"/>
          <p:cNvSpPr>
            <a:spLocks noGrp="1"/>
          </p:cNvSpPr>
          <p:nvPr>
            <p:ph type="ftr" sz="quarter" idx="11"/>
          </p:nvPr>
        </p:nvSpPr>
        <p:spPr/>
        <p:txBody>
          <a:bodyPr/>
          <a:lstStyle>
            <a:lvl1pPr>
              <a:defRPr/>
            </a:lvl1pPr>
          </a:lstStyle>
          <a:p>
            <a:pPr>
              <a:defRPr/>
            </a:pPr>
            <a:endParaRPr lang="sl-SI"/>
          </a:p>
        </p:txBody>
      </p:sp>
      <p:sp>
        <p:nvSpPr>
          <p:cNvPr id="7" name="Ograda številke diapozitiva 5"/>
          <p:cNvSpPr>
            <a:spLocks noGrp="1"/>
          </p:cNvSpPr>
          <p:nvPr>
            <p:ph type="sldNum" sz="quarter" idx="12"/>
          </p:nvPr>
        </p:nvSpPr>
        <p:spPr/>
        <p:txBody>
          <a:bodyPr/>
          <a:lstStyle>
            <a:lvl1pPr>
              <a:defRPr/>
            </a:lvl1pPr>
          </a:lstStyle>
          <a:p>
            <a:fld id="{B222AFA7-537C-4A2D-9349-DA4DD262C49E}" type="slidenum">
              <a:rPr lang="sl-SI" altLang="sl-SI"/>
              <a:pPr/>
              <a:t>‹#›</a:t>
            </a:fld>
            <a:endParaRPr lang="sl-SI" altLang="sl-SI"/>
          </a:p>
        </p:txBody>
      </p:sp>
    </p:spTree>
    <p:extLst>
      <p:ext uri="{BB962C8B-B14F-4D97-AF65-F5344CB8AC3E}">
        <p14:creationId xmlns:p14="http://schemas.microsoft.com/office/powerpoint/2010/main" val="2179279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l-SI" noProof="0" smtClean="0"/>
              <a:t>Kliknite ikono, če želite dodati sliko</a:t>
            </a:r>
            <a:endParaRPr lang="sl-SI"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3"/>
          <p:cNvSpPr>
            <a:spLocks noGrp="1"/>
          </p:cNvSpPr>
          <p:nvPr>
            <p:ph type="dt" sz="half" idx="10"/>
          </p:nvPr>
        </p:nvSpPr>
        <p:spPr/>
        <p:txBody>
          <a:bodyPr/>
          <a:lstStyle>
            <a:lvl1pPr>
              <a:defRPr/>
            </a:lvl1pPr>
          </a:lstStyle>
          <a:p>
            <a:pPr>
              <a:defRPr/>
            </a:pPr>
            <a:fld id="{A87AC223-A6E8-46E2-AD54-AAD25CAE4776}" type="datetimeFigureOut">
              <a:rPr lang="sl-SI"/>
              <a:pPr>
                <a:defRPr/>
              </a:pPr>
              <a:t>26. 01. 2021</a:t>
            </a:fld>
            <a:endParaRPr lang="sl-SI"/>
          </a:p>
        </p:txBody>
      </p:sp>
      <p:sp>
        <p:nvSpPr>
          <p:cNvPr id="6" name="Ograda noge 4"/>
          <p:cNvSpPr>
            <a:spLocks noGrp="1"/>
          </p:cNvSpPr>
          <p:nvPr>
            <p:ph type="ftr" sz="quarter" idx="11"/>
          </p:nvPr>
        </p:nvSpPr>
        <p:spPr/>
        <p:txBody>
          <a:bodyPr/>
          <a:lstStyle>
            <a:lvl1pPr>
              <a:defRPr/>
            </a:lvl1pPr>
          </a:lstStyle>
          <a:p>
            <a:pPr>
              <a:defRPr/>
            </a:pPr>
            <a:endParaRPr lang="sl-SI"/>
          </a:p>
        </p:txBody>
      </p:sp>
      <p:sp>
        <p:nvSpPr>
          <p:cNvPr id="7" name="Ograda številke diapozitiva 5"/>
          <p:cNvSpPr>
            <a:spLocks noGrp="1"/>
          </p:cNvSpPr>
          <p:nvPr>
            <p:ph type="sldNum" sz="quarter" idx="12"/>
          </p:nvPr>
        </p:nvSpPr>
        <p:spPr/>
        <p:txBody>
          <a:bodyPr/>
          <a:lstStyle>
            <a:lvl1pPr>
              <a:defRPr/>
            </a:lvl1pPr>
          </a:lstStyle>
          <a:p>
            <a:fld id="{EE73A2A7-09D7-4A91-8207-A5A9843B3B07}" type="slidenum">
              <a:rPr lang="sl-SI" altLang="sl-SI"/>
              <a:pPr/>
              <a:t>‹#›</a:t>
            </a:fld>
            <a:endParaRPr lang="sl-SI" altLang="sl-SI"/>
          </a:p>
        </p:txBody>
      </p:sp>
    </p:spTree>
    <p:extLst>
      <p:ext uri="{BB962C8B-B14F-4D97-AF65-F5344CB8AC3E}">
        <p14:creationId xmlns:p14="http://schemas.microsoft.com/office/powerpoint/2010/main" val="3150170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Ograda naslova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smtClean="0"/>
              <a:t>Kliknite, če želite urediti slog naslova matrice</a:t>
            </a:r>
          </a:p>
        </p:txBody>
      </p:sp>
      <p:sp>
        <p:nvSpPr>
          <p:cNvPr id="1027" name="Ograda besedila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smtClean="0"/>
              <a:t>Kliknite, če želite urediti sloge besedila matrice</a:t>
            </a:r>
          </a:p>
          <a:p>
            <a:pPr lvl="1"/>
            <a:r>
              <a:rPr lang="sl-SI" altLang="sl-SI" smtClean="0"/>
              <a:t>Druga raven</a:t>
            </a:r>
          </a:p>
          <a:p>
            <a:pPr lvl="2"/>
            <a:r>
              <a:rPr lang="sl-SI" altLang="sl-SI" smtClean="0"/>
              <a:t>Tretja raven</a:t>
            </a:r>
          </a:p>
          <a:p>
            <a:pPr lvl="3"/>
            <a:r>
              <a:rPr lang="sl-SI" altLang="sl-SI" smtClean="0"/>
              <a:t>Četrta raven</a:t>
            </a:r>
          </a:p>
          <a:p>
            <a:pPr lvl="4"/>
            <a:r>
              <a:rPr lang="sl-SI" altLang="sl-SI" smtClean="0"/>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6F3FB65-BC6E-451B-9805-FAB4E4947408}" type="datetimeFigureOut">
              <a:rPr lang="sl-SI"/>
              <a:pPr>
                <a:defRPr/>
              </a:pPr>
              <a:t>26. 01. 2021</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1C4D473-4D7F-4F5A-8371-D237A3CC5926}"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slov 1"/>
          <p:cNvSpPr>
            <a:spLocks noGrp="1"/>
          </p:cNvSpPr>
          <p:nvPr>
            <p:ph type="title"/>
          </p:nvPr>
        </p:nvSpPr>
        <p:spPr/>
        <p:txBody>
          <a:bodyPr/>
          <a:lstStyle/>
          <a:p>
            <a:pPr eaLnBrk="1" hangingPunct="1"/>
            <a:endParaRPr lang="sl-SI" altLang="sl-SI" smtClean="0"/>
          </a:p>
        </p:txBody>
      </p:sp>
      <p:sp>
        <p:nvSpPr>
          <p:cNvPr id="2051" name="Ograda vsebine 2"/>
          <p:cNvSpPr>
            <a:spLocks noGrp="1"/>
          </p:cNvSpPr>
          <p:nvPr>
            <p:ph idx="1"/>
          </p:nvPr>
        </p:nvSpPr>
        <p:spPr/>
        <p:txBody>
          <a:bodyPr/>
          <a:lstStyle/>
          <a:p>
            <a:pPr eaLnBrk="1" hangingPunct="1"/>
            <a:endParaRPr lang="sl-SI" altLang="sl-SI" smtClean="0"/>
          </a:p>
        </p:txBody>
      </p:sp>
      <p:sp>
        <p:nvSpPr>
          <p:cNvPr id="5" name="PoljeZBesedilom 4"/>
          <p:cNvSpPr txBox="1"/>
          <p:nvPr/>
        </p:nvSpPr>
        <p:spPr>
          <a:xfrm>
            <a:off x="1835150" y="3068638"/>
            <a:ext cx="5832475" cy="4800600"/>
          </a:xfrm>
          <a:prstGeom prst="rect">
            <a:avLst/>
          </a:prstGeom>
          <a:noFill/>
        </p:spPr>
        <p:txBody>
          <a:bodyPr>
            <a:spAutoFit/>
          </a:bodyPr>
          <a:lstStyle/>
          <a:p>
            <a:pPr>
              <a:defRPr/>
            </a:pPr>
            <a:r>
              <a:rPr lang="pl-PL" sz="4800" b="1" dirty="0">
                <a:solidFill>
                  <a:schemeClr val="bg1"/>
                </a:solidFill>
                <a:effectLst>
                  <a:outerShdw blurRad="38100" dist="38100" dir="2700000" algn="tl">
                    <a:srgbClr val="000000">
                      <a:alpha val="43137"/>
                    </a:srgbClr>
                  </a:outerShdw>
                </a:effectLst>
                <a:latin typeface="Bahnschrift Light" pitchFamily="34" charset="0"/>
                <a:cs typeface="+mn-cs"/>
              </a:rPr>
              <a:t>V kakšnega Boga verujemo katoličani?</a:t>
            </a:r>
          </a:p>
          <a:p>
            <a:pPr>
              <a:defRPr/>
            </a:pPr>
            <a:endParaRPr lang="sl-SI" sz="1200" i="1" dirty="0">
              <a:solidFill>
                <a:schemeClr val="bg1"/>
              </a:solidFill>
              <a:latin typeface="Bahnschrift Light" pitchFamily="34" charset="0"/>
              <a:ea typeface="Calibri" pitchFamily="34" charset="0"/>
              <a:cs typeface="Times New Roman" pitchFamily="18" charset="0"/>
            </a:endParaRPr>
          </a:p>
          <a:p>
            <a:pPr algn="just">
              <a:defRPr/>
            </a:pPr>
            <a:r>
              <a:rPr lang="sl-SI" i="1" dirty="0">
                <a:solidFill>
                  <a:schemeClr val="bg1"/>
                </a:solidFill>
                <a:effectLst>
                  <a:outerShdw blurRad="38100" dist="38100" dir="2700000" algn="tl">
                    <a:srgbClr val="000000">
                      <a:alpha val="43137"/>
                    </a:srgbClr>
                  </a:outerShdw>
                </a:effectLst>
                <a:latin typeface="Bahnschrift Light" pitchFamily="34" charset="0"/>
                <a:ea typeface="Calibri" pitchFamily="34" charset="0"/>
                <a:cs typeface="Times New Roman" pitchFamily="18" charset="0"/>
              </a:rPr>
              <a:t>Naš temeljni problem je, da naši ljudje še niso učenci in nikoli ne bodo apostoli, dokler ne bodo začeli slediti Jezusu Kristusu v njegovi Cerkvi.</a:t>
            </a:r>
            <a:r>
              <a:rPr lang="sl-SI" sz="1400" dirty="0">
                <a:solidFill>
                  <a:schemeClr val="bg1"/>
                </a:solidFill>
                <a:effectLst>
                  <a:outerShdw blurRad="38100" dist="38100" dir="2700000" algn="tl">
                    <a:srgbClr val="000000">
                      <a:alpha val="43137"/>
                    </a:srgbClr>
                  </a:outerShdw>
                </a:effectLst>
                <a:latin typeface="Bahnschrift Light" pitchFamily="34" charset="0"/>
              </a:rPr>
              <a:t> </a:t>
            </a:r>
          </a:p>
          <a:p>
            <a:pPr fontAlgn="auto">
              <a:spcBef>
                <a:spcPts val="0"/>
              </a:spcBef>
              <a:spcAft>
                <a:spcPts val="0"/>
              </a:spcAft>
              <a:defRPr/>
            </a:pPr>
            <a:endParaRPr lang="sl-SI" sz="4800" b="1" dirty="0">
              <a:solidFill>
                <a:schemeClr val="bg1"/>
              </a:solidFill>
              <a:latin typeface="Bahnschrift Light" pitchFamily="34" charset="0"/>
              <a:cs typeface="+mn-cs"/>
            </a:endParaRPr>
          </a:p>
          <a:p>
            <a:pPr fontAlgn="auto">
              <a:spcBef>
                <a:spcPts val="0"/>
              </a:spcBef>
              <a:spcAft>
                <a:spcPts val="0"/>
              </a:spcAft>
              <a:defRPr/>
            </a:pPr>
            <a:endParaRPr lang="sl-SI" sz="4800" b="1" dirty="0">
              <a:solidFill>
                <a:schemeClr val="bg1"/>
              </a:solidFill>
              <a:latin typeface="Bahnschrift Light" pitchFamily="34" charset="0"/>
              <a:cs typeface="+mn-cs"/>
            </a:endParaRPr>
          </a:p>
          <a:p>
            <a:pPr fontAlgn="auto">
              <a:spcBef>
                <a:spcPts val="0"/>
              </a:spcBef>
              <a:spcAft>
                <a:spcPts val="0"/>
              </a:spcAft>
              <a:defRPr/>
            </a:pPr>
            <a:endParaRPr lang="sl-SI" sz="4800" b="1" dirty="0">
              <a:solidFill>
                <a:schemeClr val="bg1"/>
              </a:solidFill>
              <a:latin typeface="Bahnschrift Light" pitchFamily="34" charset="0"/>
              <a:cs typeface="+mn-cs"/>
            </a:endParaRPr>
          </a:p>
        </p:txBody>
      </p:sp>
      <p:pic>
        <p:nvPicPr>
          <p:cNvPr id="2053" name="Picture 6" descr="D:\Mojca\Slike\2018\poletje\20180623_1355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9800" y="-15773400"/>
            <a:ext cx="8261350" cy="110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 descr="D:\Mojca\Slike\2018\poletje\20180623_135556.jpg"/>
          <p:cNvPicPr>
            <a:picLocks noChangeAspect="1" noChangeArrowheads="1"/>
          </p:cNvPicPr>
          <p:nvPr/>
        </p:nvPicPr>
        <p:blipFill>
          <a:blip r:embed="rId3"/>
          <a:srcRect l="9373" t="10828" b="17645"/>
          <a:stretch>
            <a:fillRect/>
          </a:stretch>
        </p:blipFill>
        <p:spPr bwMode="auto">
          <a:xfrm>
            <a:off x="0" y="0"/>
            <a:ext cx="9251950" cy="695801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PoljeZBesedilom 6"/>
          <p:cNvSpPr txBox="1"/>
          <p:nvPr/>
        </p:nvSpPr>
        <p:spPr>
          <a:xfrm>
            <a:off x="468313" y="4508500"/>
            <a:ext cx="8423275" cy="1200150"/>
          </a:xfrm>
          <a:prstGeom prst="rect">
            <a:avLst/>
          </a:prstGeom>
          <a:noFill/>
        </p:spPr>
        <p:txBody>
          <a:bodyPr>
            <a:spAutoFit/>
          </a:bodyPr>
          <a:lstStyle/>
          <a:p>
            <a:pPr algn="ctr">
              <a:defRPr/>
            </a:pPr>
            <a:r>
              <a:rPr lang="sl-SI" sz="3600" b="1" dirty="0">
                <a:latin typeface="Arial" charset="0"/>
                <a:cs typeface="Arial" charset="0"/>
              </a:rPr>
              <a:t>Zakrament </a:t>
            </a:r>
            <a:r>
              <a:rPr lang="sl-SI" sz="3600" b="1" dirty="0" smtClean="0">
                <a:latin typeface="Arial" charset="0"/>
                <a:cs typeface="Arial" charset="0"/>
              </a:rPr>
              <a:t>svetega zakona: </a:t>
            </a:r>
            <a:endParaRPr lang="sl-SI" sz="3600" b="1" dirty="0">
              <a:latin typeface="Arial" charset="0"/>
              <a:cs typeface="Arial" charset="0"/>
            </a:endParaRPr>
          </a:p>
          <a:p>
            <a:pPr algn="ctr">
              <a:defRPr/>
            </a:pPr>
            <a:r>
              <a:rPr lang="sl-SI" sz="3600" i="1" dirty="0" smtClean="0">
                <a:latin typeface="Arial" charset="0"/>
                <a:cs typeface="Arial" charset="0"/>
              </a:rPr>
              <a:t>Podoba Božje ljubezni do človeka …</a:t>
            </a:r>
            <a:endParaRPr lang="sl-SI" sz="3600" i="1" dirty="0">
              <a:latin typeface="+mj-lt"/>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51050" y="274638"/>
            <a:ext cx="6635750" cy="1143000"/>
          </a:xfrm>
        </p:spPr>
        <p:txBody>
          <a:bodyPr rtlCol="0">
            <a:normAutofit fontScale="90000"/>
          </a:bodyPr>
          <a:lstStyle/>
          <a:p>
            <a:pPr eaLnBrk="1" fontAlgn="auto" hangingPunct="1">
              <a:spcAft>
                <a:spcPts val="0"/>
              </a:spcAft>
              <a:defRPr/>
            </a:pPr>
            <a:r>
              <a:rPr lang="sl-SI" b="1" dirty="0" smtClean="0">
                <a:latin typeface="Bahnschrift Light" pitchFamily="34" charset="0"/>
              </a:rPr>
              <a:t/>
            </a:r>
            <a:br>
              <a:rPr lang="sl-SI" b="1" dirty="0" smtClean="0">
                <a:latin typeface="Bahnschrift Light" pitchFamily="34" charset="0"/>
              </a:rPr>
            </a:br>
            <a:endParaRPr lang="sl-SI" dirty="0"/>
          </a:p>
        </p:txBody>
      </p:sp>
      <p:sp>
        <p:nvSpPr>
          <p:cNvPr id="7171" name="Ograda vsebine 2"/>
          <p:cNvSpPr>
            <a:spLocks noGrp="1"/>
          </p:cNvSpPr>
          <p:nvPr>
            <p:ph idx="1"/>
          </p:nvPr>
        </p:nvSpPr>
        <p:spPr>
          <a:xfrm>
            <a:off x="2268538" y="1600200"/>
            <a:ext cx="6418262" cy="5357813"/>
          </a:xfrm>
        </p:spPr>
        <p:txBody>
          <a:bodyPr/>
          <a:lstStyle/>
          <a:p>
            <a:pPr algn="just" eaLnBrk="1" hangingPunct="1">
              <a:buFont typeface="Arial" panose="020B0604020202020204" pitchFamily="34" charset="0"/>
              <a:buNone/>
            </a:pPr>
            <a:r>
              <a:rPr lang="sl-SI" altLang="sl-SI" dirty="0" smtClean="0"/>
              <a:t>	</a:t>
            </a:r>
            <a:r>
              <a:rPr lang="sl-SI" altLang="sl-SI" i="1" dirty="0" smtClean="0"/>
              <a:t>“</a:t>
            </a:r>
            <a:r>
              <a:rPr lang="sl-SI" altLang="sl-SI" sz="2000" i="1" dirty="0" smtClean="0"/>
              <a:t>Ponovno poročenim ločenim kristjanom, ki pogostokrat ohranijo vero in želijo krščansko vzgajati svoje otroke, morajo duhovniki in celotna skupnost izkazovati potrebno pozorno skrb, da se ne bi imeli za ločene od Cerkve, pri katere življenju morejo sodelovati kot krščeni: vabili jih bodo, naj poslušajo Božjo besedo, se udeležujejo daritve svete maše, vztrajajo v molitvi, s svoje strani prispevajo h krščanski dobrodelnosti in k pobudam skupnosti v prid pravičnosti, vzgajajo svoje otroke v krščanski veri, gojijo duha spokornosti in izvršujejo njena dela.“</a:t>
            </a:r>
          </a:p>
        </p:txBody>
      </p:sp>
      <p:pic>
        <p:nvPicPr>
          <p:cNvPr id="7172" name="Picture 7" descr="D:\Mojca\Slike\2018\poletje\20180623_135556.jpg"/>
          <p:cNvPicPr>
            <a:picLocks noChangeAspect="1" noChangeArrowheads="1"/>
          </p:cNvPicPr>
          <p:nvPr/>
        </p:nvPicPr>
        <p:blipFill>
          <a:blip r:embed="rId2">
            <a:extLst>
              <a:ext uri="{28A0092B-C50C-407E-A947-70E740481C1C}">
                <a14:useLocalDpi xmlns:a14="http://schemas.microsoft.com/office/drawing/2010/main" val="0"/>
              </a:ext>
            </a:extLst>
          </a:blip>
          <a:srcRect l="35622" t="10828" r="21561" b="17645"/>
          <a:stretch>
            <a:fillRect/>
          </a:stretch>
        </p:blipFill>
        <p:spPr bwMode="auto">
          <a:xfrm>
            <a:off x="-107950" y="0"/>
            <a:ext cx="2303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9847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51050" y="274638"/>
            <a:ext cx="6635750" cy="1143000"/>
          </a:xfrm>
        </p:spPr>
        <p:txBody>
          <a:bodyPr rtlCol="0">
            <a:normAutofit fontScale="90000"/>
          </a:bodyPr>
          <a:lstStyle/>
          <a:p>
            <a:pPr eaLnBrk="1" fontAlgn="auto" hangingPunct="1">
              <a:spcAft>
                <a:spcPts val="0"/>
              </a:spcAft>
              <a:defRPr/>
            </a:pPr>
            <a:r>
              <a:rPr lang="sl-SI" b="1" dirty="0" smtClean="0">
                <a:latin typeface="Bahnschrift Light" pitchFamily="34" charset="0"/>
              </a:rPr>
              <a:t/>
            </a:r>
            <a:br>
              <a:rPr lang="sl-SI" b="1" dirty="0" smtClean="0">
                <a:latin typeface="Bahnschrift Light" pitchFamily="34" charset="0"/>
              </a:rPr>
            </a:br>
            <a:endParaRPr lang="sl-SI" dirty="0"/>
          </a:p>
        </p:txBody>
      </p:sp>
      <p:sp>
        <p:nvSpPr>
          <p:cNvPr id="7171" name="Ograda vsebine 2"/>
          <p:cNvSpPr>
            <a:spLocks noGrp="1"/>
          </p:cNvSpPr>
          <p:nvPr>
            <p:ph idx="1"/>
          </p:nvPr>
        </p:nvSpPr>
        <p:spPr>
          <a:xfrm>
            <a:off x="2268538" y="1600200"/>
            <a:ext cx="6418262" cy="5357813"/>
          </a:xfrm>
        </p:spPr>
        <p:txBody>
          <a:bodyPr/>
          <a:lstStyle/>
          <a:p>
            <a:pPr algn="just" eaLnBrk="1" hangingPunct="1">
              <a:buFont typeface="Arial" panose="020B0604020202020204" pitchFamily="34" charset="0"/>
              <a:buNone/>
            </a:pPr>
            <a:r>
              <a:rPr lang="sl-SI" altLang="sl-SI" sz="2000" dirty="0" smtClean="0"/>
              <a:t>	</a:t>
            </a:r>
            <a:r>
              <a:rPr lang="sl-SI" altLang="sl-SI" sz="2000" b="1" i="1" dirty="0" smtClean="0"/>
              <a:t>Družina je Cerkev v malem</a:t>
            </a:r>
          </a:p>
          <a:p>
            <a:pPr algn="just">
              <a:buNone/>
            </a:pPr>
            <a:r>
              <a:rPr lang="sl-SI" altLang="sl-SI" sz="2000" dirty="0" smtClean="0"/>
              <a:t>	Kar je Cerkev v velikem, to je družina v malem: podoba Božje ljubezni v člove­ški skupnosti. Tudi danes so družine poklicane, da postanejo kvas prenove druž­be. </a:t>
            </a:r>
            <a:r>
              <a:rPr lang="sl-SI" altLang="sl-SI" sz="2000" dirty="0"/>
              <a:t>	</a:t>
            </a:r>
            <a:endParaRPr lang="sl-SI" altLang="sl-SI" sz="2000" dirty="0" smtClean="0"/>
          </a:p>
          <a:p>
            <a:pPr algn="just">
              <a:buNone/>
            </a:pPr>
            <a:endParaRPr lang="sl-SI" altLang="sl-SI" sz="2000" dirty="0" smtClean="0"/>
          </a:p>
          <a:p>
            <a:pPr algn="just">
              <a:buNone/>
            </a:pPr>
            <a:r>
              <a:rPr lang="sl-SI" altLang="sl-SI" sz="2000" dirty="0" smtClean="0"/>
              <a:t>	</a:t>
            </a:r>
            <a:r>
              <a:rPr lang="sl-SI" altLang="sl-SI" i="1" dirty="0" smtClean="0"/>
              <a:t>“</a:t>
            </a:r>
            <a:r>
              <a:rPr lang="sl-SI" altLang="sl-SI" sz="2000" i="1" dirty="0" smtClean="0"/>
              <a:t>Jezus je s tem, da je s svojim javnim delovanjem začel na poroki v Kani, pokazal, kako pomembno je zakonsko življenje. V družini se otroci prvič srečajo z vero in jo začnejo živeti; tako družina postane domača Cerkev. </a:t>
            </a:r>
            <a:r>
              <a:rPr lang="sl-SI" altLang="sl-SI" sz="2000" i="1" dirty="0" smtClean="0"/>
              <a:t>Z besedami Janeza Pavla II. je družina prva šola ljubezni, saj se tu otroci naučijo najpomembnejšega v življenju: kako sebe darovati drugim.</a:t>
            </a:r>
            <a:r>
              <a:rPr lang="sl-SI" altLang="sl-SI" sz="2000" i="1" dirty="0" smtClean="0"/>
              <a:t>“ </a:t>
            </a:r>
            <a:r>
              <a:rPr lang="sl-SI" altLang="sl-SI" sz="2000" i="1" dirty="0" smtClean="0"/>
              <a:t>	</a:t>
            </a:r>
          </a:p>
          <a:p>
            <a:pPr algn="just">
              <a:buNone/>
            </a:pPr>
            <a:r>
              <a:rPr lang="sl-SI" altLang="sl-SI" i="1" dirty="0" smtClean="0"/>
              <a:t>	</a:t>
            </a:r>
            <a:endParaRPr lang="sl-SI" altLang="sl-SI" sz="2000" i="1" dirty="0" smtClean="0"/>
          </a:p>
        </p:txBody>
      </p:sp>
      <p:pic>
        <p:nvPicPr>
          <p:cNvPr id="7172" name="Picture 7" descr="D:\Mojca\Slike\2018\poletje\20180623_135556.jpg"/>
          <p:cNvPicPr>
            <a:picLocks noChangeAspect="1" noChangeArrowheads="1"/>
          </p:cNvPicPr>
          <p:nvPr/>
        </p:nvPicPr>
        <p:blipFill>
          <a:blip r:embed="rId2">
            <a:extLst>
              <a:ext uri="{28A0092B-C50C-407E-A947-70E740481C1C}">
                <a14:useLocalDpi xmlns:a14="http://schemas.microsoft.com/office/drawing/2010/main" val="0"/>
              </a:ext>
            </a:extLst>
          </a:blip>
          <a:srcRect l="35622" t="10828" r="21561" b="17645"/>
          <a:stretch>
            <a:fillRect/>
          </a:stretch>
        </p:blipFill>
        <p:spPr bwMode="auto">
          <a:xfrm>
            <a:off x="-107950" y="0"/>
            <a:ext cx="2303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378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11413" y="274638"/>
            <a:ext cx="6275387" cy="1143000"/>
          </a:xfrm>
        </p:spPr>
        <p:txBody>
          <a:bodyPr rtlCol="0">
            <a:normAutofit fontScale="90000"/>
          </a:bodyPr>
          <a:lstStyle/>
          <a:p>
            <a:pPr eaLnBrk="1" fontAlgn="auto" hangingPunct="1">
              <a:spcAft>
                <a:spcPts val="0"/>
              </a:spcAft>
              <a:defRPr/>
            </a:pPr>
            <a:r>
              <a:rPr lang="sl-SI" b="1" i="1" dirty="0" smtClean="0"/>
              <a:t/>
            </a:r>
            <a:br>
              <a:rPr lang="sl-SI" b="1" i="1" dirty="0" smtClean="0"/>
            </a:br>
            <a:r>
              <a:rPr lang="sl-SI" b="1" i="1" dirty="0"/>
              <a:t/>
            </a:r>
            <a:br>
              <a:rPr lang="sl-SI" b="1" i="1" dirty="0"/>
            </a:br>
            <a:r>
              <a:rPr lang="sl-SI" b="1" dirty="0" smtClean="0">
                <a:latin typeface="Bahnschrift Light" pitchFamily="34" charset="0"/>
              </a:rPr>
              <a:t>Za </a:t>
            </a:r>
            <a:r>
              <a:rPr lang="sl-SI" b="1" dirty="0">
                <a:latin typeface="Bahnschrift Light" pitchFamily="34" charset="0"/>
              </a:rPr>
              <a:t>osebni razmislek</a:t>
            </a:r>
            <a:r>
              <a:rPr lang="sl-SI" dirty="0">
                <a:latin typeface="Bahnschrift Light" pitchFamily="34" charset="0"/>
              </a:rPr>
              <a:t/>
            </a:r>
            <a:br>
              <a:rPr lang="sl-SI" dirty="0">
                <a:latin typeface="Bahnschrift Light" pitchFamily="34" charset="0"/>
              </a:rPr>
            </a:br>
            <a:r>
              <a:rPr lang="sl-SI" dirty="0"/>
              <a:t/>
            </a:r>
            <a:br>
              <a:rPr lang="sl-SI" dirty="0"/>
            </a:br>
            <a:endParaRPr lang="sl-SI" dirty="0"/>
          </a:p>
        </p:txBody>
      </p:sp>
      <p:sp>
        <p:nvSpPr>
          <p:cNvPr id="16387" name="Ograda vsebine 2"/>
          <p:cNvSpPr>
            <a:spLocks noGrp="1"/>
          </p:cNvSpPr>
          <p:nvPr>
            <p:ph idx="1"/>
          </p:nvPr>
        </p:nvSpPr>
        <p:spPr>
          <a:xfrm>
            <a:off x="2230438" y="1600200"/>
            <a:ext cx="6913562" cy="5257800"/>
          </a:xfrm>
        </p:spPr>
        <p:txBody>
          <a:bodyPr/>
          <a:lstStyle/>
          <a:p>
            <a:pPr>
              <a:buNone/>
            </a:pPr>
            <a:r>
              <a:rPr lang="sl-SI" altLang="sl-SI" sz="1800" dirty="0" smtClean="0"/>
              <a:t>	</a:t>
            </a:r>
            <a:r>
              <a:rPr lang="sl-SI" altLang="sl-SI" sz="2400" dirty="0" smtClean="0"/>
              <a:t>•</a:t>
            </a:r>
            <a:r>
              <a:rPr lang="sl-SI" altLang="sl-SI" sz="2400" dirty="0"/>
              <a:t> </a:t>
            </a:r>
            <a:r>
              <a:rPr lang="sl-SI" altLang="sl-SI" sz="2400" dirty="0" smtClean="0"/>
              <a:t>Kakšen zgled je bil zame zakon mojih staršev?</a:t>
            </a:r>
          </a:p>
          <a:p>
            <a:pPr>
              <a:buNone/>
            </a:pPr>
            <a:r>
              <a:rPr lang="sl-SI" altLang="sl-SI" sz="2400" dirty="0" smtClean="0"/>
              <a:t>	•</a:t>
            </a:r>
            <a:r>
              <a:rPr lang="sl-SI" altLang="sl-SI" sz="2400" dirty="0"/>
              <a:t> </a:t>
            </a:r>
            <a:r>
              <a:rPr lang="sl-SI" altLang="sl-SI" sz="2400" dirty="0" smtClean="0"/>
              <a:t>Če sem poročen/a: Kako skušam v svojem zakonu presegati samega sebe z odpuščanjem in tem, da naredim prvi korak k zakoncu?</a:t>
            </a:r>
          </a:p>
          <a:p>
            <a:pPr>
              <a:buNone/>
            </a:pPr>
            <a:endParaRPr lang="sl-SI" altLang="sl-SI" sz="2400" dirty="0" smtClean="0"/>
          </a:p>
          <a:p>
            <a:pPr>
              <a:buNone/>
            </a:pPr>
            <a:r>
              <a:rPr lang="sl-SI" altLang="sl-SI" sz="2400" dirty="0" smtClean="0"/>
              <a:t>	</a:t>
            </a:r>
            <a:r>
              <a:rPr lang="sl-SI" altLang="sl-SI" sz="2400" i="1" dirty="0" smtClean="0"/>
              <a:t> “</a:t>
            </a:r>
            <a:r>
              <a:rPr lang="sl-SI" altLang="sl-SI" sz="2400" i="1" dirty="0" smtClean="0"/>
              <a:t>Ljubezen se pač preizkusi v zvestobi, toda dopolni se šele v odpuščanju.</a:t>
            </a:r>
            <a:r>
              <a:rPr lang="sl-SI" altLang="sl-SI" sz="2400" i="1" dirty="0" smtClean="0"/>
              <a:t>“</a:t>
            </a:r>
            <a:endParaRPr lang="sl-SI" altLang="sl-SI" sz="2400" i="1" dirty="0" smtClean="0"/>
          </a:p>
          <a:p>
            <a:pPr>
              <a:buNone/>
            </a:pPr>
            <a:r>
              <a:rPr lang="sl-SI" altLang="sl-SI" sz="2400" i="1" dirty="0" smtClean="0"/>
              <a:t>					Werner </a:t>
            </a:r>
            <a:r>
              <a:rPr lang="sl-SI" altLang="sl-SI" sz="2400" i="1" dirty="0" err="1" smtClean="0"/>
              <a:t>Bergengruen</a:t>
            </a:r>
            <a:endParaRPr lang="sl-SI" altLang="sl-SI" sz="2400" i="1" dirty="0" smtClean="0"/>
          </a:p>
          <a:p>
            <a:pPr eaLnBrk="1" hangingPunct="1">
              <a:buFont typeface="Arial" panose="020B0604020202020204" pitchFamily="34" charset="0"/>
              <a:buNone/>
            </a:pPr>
            <a:endParaRPr lang="sl-SI" altLang="sl-SI" i="1" dirty="0" smtClean="0">
              <a:latin typeface="Bahnschrift Light" panose="020B0502040204020203" pitchFamily="34" charset="0"/>
            </a:endParaRPr>
          </a:p>
          <a:p>
            <a:pPr eaLnBrk="1" hangingPunct="1">
              <a:buFont typeface="Arial" panose="020B0604020202020204" pitchFamily="34" charset="0"/>
              <a:buNone/>
            </a:pPr>
            <a:endParaRPr lang="sl-SI" altLang="sl-SI" i="1" dirty="0" smtClean="0">
              <a:latin typeface="Bahnschrift Light" panose="020B0502040204020203" pitchFamily="34" charset="0"/>
            </a:endParaRPr>
          </a:p>
          <a:p>
            <a:pPr eaLnBrk="1" hangingPunct="1">
              <a:buFont typeface="Arial" panose="020B0604020202020204" pitchFamily="34" charset="0"/>
              <a:buNone/>
            </a:pPr>
            <a:endParaRPr lang="sl-SI" altLang="sl-SI" i="1" dirty="0" smtClean="0">
              <a:latin typeface="Bahnschrift Light" panose="020B0502040204020203" pitchFamily="34" charset="0"/>
            </a:endParaRPr>
          </a:p>
          <a:p>
            <a:pPr algn="r" eaLnBrk="1" hangingPunct="1">
              <a:buFont typeface="Arial" panose="020B0604020202020204" pitchFamily="34" charset="0"/>
              <a:buNone/>
            </a:pPr>
            <a:endParaRPr lang="sl-SI" altLang="sl-SI" dirty="0" smtClean="0">
              <a:latin typeface="Bahnschrift Light" panose="020B0502040204020203" pitchFamily="34" charset="0"/>
            </a:endParaRPr>
          </a:p>
          <a:p>
            <a:pPr eaLnBrk="1" hangingPunct="1">
              <a:buFont typeface="Arial" panose="020B0604020202020204" pitchFamily="34" charset="0"/>
              <a:buNone/>
            </a:pPr>
            <a:endParaRPr lang="sl-SI" altLang="sl-SI" dirty="0" smtClean="0"/>
          </a:p>
          <a:p>
            <a:pPr eaLnBrk="1" hangingPunct="1"/>
            <a:endParaRPr lang="sl-SI" altLang="sl-SI" dirty="0" smtClean="0"/>
          </a:p>
        </p:txBody>
      </p:sp>
      <p:pic>
        <p:nvPicPr>
          <p:cNvPr id="16388" name="Picture 7" descr="D:\Mojca\Slike\2018\poletje\20180623_135556.jpg"/>
          <p:cNvPicPr>
            <a:picLocks noChangeAspect="1" noChangeArrowheads="1"/>
          </p:cNvPicPr>
          <p:nvPr/>
        </p:nvPicPr>
        <p:blipFill>
          <a:blip r:embed="rId2">
            <a:extLst>
              <a:ext uri="{28A0092B-C50C-407E-A947-70E740481C1C}">
                <a14:useLocalDpi xmlns:a14="http://schemas.microsoft.com/office/drawing/2010/main" val="0"/>
              </a:ext>
            </a:extLst>
          </a:blip>
          <a:srcRect l="35622" t="10828" r="21561" b="17645"/>
          <a:stretch>
            <a:fillRect/>
          </a:stretch>
        </p:blipFill>
        <p:spPr bwMode="auto">
          <a:xfrm>
            <a:off x="0" y="0"/>
            <a:ext cx="2303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11413" y="274638"/>
            <a:ext cx="6275387" cy="1143000"/>
          </a:xfrm>
        </p:spPr>
        <p:txBody>
          <a:bodyPr rtlCol="0">
            <a:normAutofit fontScale="90000"/>
          </a:bodyPr>
          <a:lstStyle/>
          <a:p>
            <a:pPr eaLnBrk="1" fontAlgn="auto" hangingPunct="1">
              <a:spcAft>
                <a:spcPts val="0"/>
              </a:spcAft>
              <a:defRPr/>
            </a:pPr>
            <a:r>
              <a:rPr lang="sl-SI" b="1" i="1" dirty="0" smtClean="0"/>
              <a:t/>
            </a:r>
            <a:br>
              <a:rPr lang="sl-SI" b="1" i="1" dirty="0" smtClean="0"/>
            </a:br>
            <a:r>
              <a:rPr lang="sl-SI" b="1" i="1" dirty="0"/>
              <a:t/>
            </a:r>
            <a:br>
              <a:rPr lang="sl-SI" b="1" i="1" dirty="0"/>
            </a:br>
            <a:r>
              <a:rPr lang="sl-SI" b="1" dirty="0" smtClean="0">
                <a:latin typeface="Bahnschrift Light" pitchFamily="34" charset="0"/>
              </a:rPr>
              <a:t>Za pogovor</a:t>
            </a:r>
            <a:r>
              <a:rPr lang="sl-SI" dirty="0">
                <a:latin typeface="Bahnschrift Light" pitchFamily="34" charset="0"/>
              </a:rPr>
              <a:t/>
            </a:r>
            <a:br>
              <a:rPr lang="sl-SI" dirty="0">
                <a:latin typeface="Bahnschrift Light" pitchFamily="34" charset="0"/>
              </a:rPr>
            </a:br>
            <a:r>
              <a:rPr lang="sl-SI" dirty="0"/>
              <a:t/>
            </a:r>
            <a:br>
              <a:rPr lang="sl-SI" dirty="0"/>
            </a:br>
            <a:endParaRPr lang="sl-SI" dirty="0"/>
          </a:p>
        </p:txBody>
      </p:sp>
      <p:sp>
        <p:nvSpPr>
          <p:cNvPr id="20483" name="Ograda vsebine 2"/>
          <p:cNvSpPr>
            <a:spLocks noGrp="1"/>
          </p:cNvSpPr>
          <p:nvPr>
            <p:ph idx="1"/>
          </p:nvPr>
        </p:nvSpPr>
        <p:spPr>
          <a:xfrm>
            <a:off x="2411413" y="1600200"/>
            <a:ext cx="6481762" cy="5257800"/>
          </a:xfrm>
        </p:spPr>
        <p:txBody>
          <a:bodyPr/>
          <a:lstStyle/>
          <a:p>
            <a:r>
              <a:rPr lang="sl-SI" altLang="sl-SI" sz="2400" dirty="0" smtClean="0"/>
              <a:t>Kakšno oporo naša župnija nudi zakoncem? Imamo v župniji zakonske skupine? Kako delujejo?</a:t>
            </a:r>
          </a:p>
          <a:p>
            <a:r>
              <a:rPr lang="sl-SI" altLang="sl-SI" sz="2400" dirty="0" smtClean="0"/>
              <a:t>Kako si v naši župniji prizadevamo mladim predstaviti lepoto zakonskega življenja?</a:t>
            </a:r>
            <a:endParaRPr lang="sl-SI" altLang="sl-SI" sz="2400" dirty="0" smtClean="0"/>
          </a:p>
        </p:txBody>
      </p:sp>
      <p:pic>
        <p:nvPicPr>
          <p:cNvPr id="20484" name="Picture 7" descr="D:\Mojca\Slike\2018\poletje\20180623_135556.jpg"/>
          <p:cNvPicPr>
            <a:picLocks noChangeAspect="1" noChangeArrowheads="1"/>
          </p:cNvPicPr>
          <p:nvPr/>
        </p:nvPicPr>
        <p:blipFill>
          <a:blip r:embed="rId2">
            <a:extLst>
              <a:ext uri="{28A0092B-C50C-407E-A947-70E740481C1C}">
                <a14:useLocalDpi xmlns:a14="http://schemas.microsoft.com/office/drawing/2010/main" val="0"/>
              </a:ext>
            </a:extLst>
          </a:blip>
          <a:srcRect l="35622" t="10828" r="21561" b="17645"/>
          <a:stretch>
            <a:fillRect/>
          </a:stretch>
        </p:blipFill>
        <p:spPr bwMode="auto">
          <a:xfrm>
            <a:off x="0" y="0"/>
            <a:ext cx="2303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51050" y="274638"/>
            <a:ext cx="6635750" cy="1143000"/>
          </a:xfrm>
        </p:spPr>
        <p:txBody>
          <a:bodyPr rtlCol="0">
            <a:normAutofit fontScale="90000"/>
          </a:bodyPr>
          <a:lstStyle/>
          <a:p>
            <a:pPr eaLnBrk="1" fontAlgn="auto" hangingPunct="1">
              <a:spcAft>
                <a:spcPts val="0"/>
              </a:spcAft>
              <a:defRPr/>
            </a:pPr>
            <a:r>
              <a:rPr lang="sl-SI" b="1" i="1" dirty="0" smtClean="0"/>
              <a:t/>
            </a:r>
            <a:br>
              <a:rPr lang="sl-SI" b="1" i="1" dirty="0" smtClean="0"/>
            </a:br>
            <a:r>
              <a:rPr lang="sl-SI" b="1" i="1" dirty="0"/>
              <a:t/>
            </a:r>
            <a:br>
              <a:rPr lang="sl-SI" b="1" i="1" dirty="0"/>
            </a:br>
            <a:r>
              <a:rPr lang="sl-SI" b="1" dirty="0" smtClean="0">
                <a:latin typeface="Bahnschrift Light" pitchFamily="34" charset="0"/>
              </a:rPr>
              <a:t>Popotnica</a:t>
            </a:r>
            <a:r>
              <a:rPr lang="sl-SI" dirty="0">
                <a:latin typeface="Bahnschrift Light" pitchFamily="34" charset="0"/>
              </a:rPr>
              <a:t/>
            </a:r>
            <a:br>
              <a:rPr lang="sl-SI" dirty="0">
                <a:latin typeface="Bahnschrift Light" pitchFamily="34" charset="0"/>
              </a:rPr>
            </a:br>
            <a:r>
              <a:rPr lang="sl-SI" dirty="0"/>
              <a:t/>
            </a:r>
            <a:br>
              <a:rPr lang="sl-SI" dirty="0"/>
            </a:br>
            <a:endParaRPr lang="sl-SI" dirty="0"/>
          </a:p>
        </p:txBody>
      </p:sp>
      <p:sp>
        <p:nvSpPr>
          <p:cNvPr id="21507" name="Ograda vsebine 2"/>
          <p:cNvSpPr>
            <a:spLocks noGrp="1"/>
          </p:cNvSpPr>
          <p:nvPr>
            <p:ph idx="1"/>
          </p:nvPr>
        </p:nvSpPr>
        <p:spPr>
          <a:xfrm>
            <a:off x="2411413" y="1600200"/>
            <a:ext cx="6624637" cy="5716588"/>
          </a:xfrm>
        </p:spPr>
        <p:txBody>
          <a:bodyPr/>
          <a:lstStyle/>
          <a:p>
            <a:pPr algn="just">
              <a:buNone/>
            </a:pPr>
            <a:r>
              <a:rPr lang="sl-SI" altLang="sl-SI" dirty="0" smtClean="0"/>
              <a:t>	</a:t>
            </a:r>
            <a:r>
              <a:rPr lang="sl-SI" altLang="sl-SI" sz="2000" i="1" dirty="0" smtClean="0"/>
              <a:t>Kako je zakon povezan z Božjim kraljestvom, ki prihaja? Kako je povezan s križem, smrtjo in vstajenjem Kristusa? Kaj je tisto, zaradi česar je zakrament? Zato, ker gre za prenovo v Kristusu, to pa pomeni v Njegovem življenju, smrti, vstajenju in vnebohodu, v binkoštnem začetku nove dobe. Razumeti moramo, da prava tema, vsebina in predmet tega zakramenta ni družina, ampak ljubezen. Zakrament zakona je zakrament Božje ljubezni kot vseobsegajoče skrivnosti same biti, kar je tudi razlog, zakaj zadeva celotno Cerkev, po njej pa ves svet. Pravi smisel zakona ni gola religiozna odobritev zakona in družinskega življenja, utrjevanje naravnih družinskih vrlin z nadnaravno milostjo. Njegov smisel je, da ko naravni zakon uvede v veliko skrivnost Kristusa in Cerkve, zakon dobi nov smisel. </a:t>
            </a:r>
            <a:endParaRPr lang="sl-SI" altLang="sl-SI" sz="2000" i="1" dirty="0" smtClean="0"/>
          </a:p>
        </p:txBody>
      </p:sp>
      <p:pic>
        <p:nvPicPr>
          <p:cNvPr id="21508" name="Picture 7" descr="D:\Mojca\Slike\2018\poletje\20180623_135556.jpg"/>
          <p:cNvPicPr>
            <a:picLocks noChangeAspect="1" noChangeArrowheads="1"/>
          </p:cNvPicPr>
          <p:nvPr/>
        </p:nvPicPr>
        <p:blipFill>
          <a:blip r:embed="rId2">
            <a:extLst>
              <a:ext uri="{28A0092B-C50C-407E-A947-70E740481C1C}">
                <a14:useLocalDpi xmlns:a14="http://schemas.microsoft.com/office/drawing/2010/main" val="0"/>
              </a:ext>
            </a:extLst>
          </a:blip>
          <a:srcRect l="35622" t="10828" r="21561" b="17645"/>
          <a:stretch>
            <a:fillRect/>
          </a:stretch>
        </p:blipFill>
        <p:spPr bwMode="auto">
          <a:xfrm>
            <a:off x="0" y="0"/>
            <a:ext cx="2303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51050" y="274638"/>
            <a:ext cx="6635750" cy="1143000"/>
          </a:xfrm>
        </p:spPr>
        <p:txBody>
          <a:bodyPr rtlCol="0">
            <a:normAutofit fontScale="90000"/>
          </a:bodyPr>
          <a:lstStyle/>
          <a:p>
            <a:pPr eaLnBrk="1" fontAlgn="auto" hangingPunct="1">
              <a:spcAft>
                <a:spcPts val="0"/>
              </a:spcAft>
              <a:defRPr/>
            </a:pPr>
            <a:r>
              <a:rPr lang="sl-SI" b="1" i="1" dirty="0" smtClean="0"/>
              <a:t/>
            </a:r>
            <a:br>
              <a:rPr lang="sl-SI" b="1" i="1" dirty="0" smtClean="0"/>
            </a:br>
            <a:r>
              <a:rPr lang="sl-SI" b="1" i="1" dirty="0"/>
              <a:t/>
            </a:r>
            <a:br>
              <a:rPr lang="sl-SI" b="1" i="1" dirty="0"/>
            </a:br>
            <a:r>
              <a:rPr lang="sl-SI" dirty="0">
                <a:latin typeface="Bahnschrift Light" pitchFamily="34" charset="0"/>
              </a:rPr>
              <a:t/>
            </a:r>
            <a:br>
              <a:rPr lang="sl-SI" dirty="0">
                <a:latin typeface="Bahnschrift Light" pitchFamily="34" charset="0"/>
              </a:rPr>
            </a:br>
            <a:r>
              <a:rPr lang="sl-SI" dirty="0"/>
              <a:t/>
            </a:r>
            <a:br>
              <a:rPr lang="sl-SI" dirty="0"/>
            </a:br>
            <a:endParaRPr lang="sl-SI" dirty="0"/>
          </a:p>
        </p:txBody>
      </p:sp>
      <p:sp>
        <p:nvSpPr>
          <p:cNvPr id="22531" name="Ograda vsebine 2"/>
          <p:cNvSpPr>
            <a:spLocks noGrp="1"/>
          </p:cNvSpPr>
          <p:nvPr>
            <p:ph idx="1"/>
          </p:nvPr>
        </p:nvSpPr>
        <p:spPr>
          <a:xfrm>
            <a:off x="2411413" y="908050"/>
            <a:ext cx="6624637" cy="4492625"/>
          </a:xfrm>
        </p:spPr>
        <p:txBody>
          <a:bodyPr/>
          <a:lstStyle/>
          <a:p>
            <a:pPr algn="just">
              <a:buNone/>
            </a:pPr>
            <a:r>
              <a:rPr lang="sl-SI" altLang="sl-SI" dirty="0" smtClean="0"/>
              <a:t>	</a:t>
            </a:r>
            <a:r>
              <a:rPr lang="sl-SI" altLang="sl-SI" sz="2000" i="1" dirty="0" smtClean="0"/>
              <a:t>Dejansko preobraža ne le zakon kot tak, ampak vso človeško ljubezen. Velja omeniti, da v prvi Cerkvi niso poznali posebnega poročnega obreda. Izpolnitev zakona med dvema kristjanoma je bilo njuno skupno prejemanje svete evharistije. Ker so bili vsi vidiki življenja zbrani v evharistiji, je zakon tako dobil svoj pečat z vključitvijo v to osrednje dejanje skupnosti. Zakon je tukaj in zdaj začetek malega kraljestva, ki lahko postane nekaj, kar je podobno pravemu Božjemu kraljestvu. Priložnost bo izgubljena, morda že čez eno noč, a v tem trenutku možnost še vedno obstaja. Toda tudi če se izgubi, tudi če se izgubi še tisočkrat, če dva človeka ostaneta skupaj, sta drug drugemu kralj in kraljica v pravem pomenu. Po nekaj več kot štiridesetih letih življenja se Adam lahko še vedno obrne in vidi Evo, ki stoji poleg njega, zedinjena z njim in ta edinost vsaj nekoliko izpričuje ljubezen Božjega kraljestva.</a:t>
            </a:r>
            <a:endParaRPr lang="sl-SI" altLang="sl-SI" sz="2000" i="1" dirty="0" smtClean="0"/>
          </a:p>
        </p:txBody>
      </p:sp>
      <p:pic>
        <p:nvPicPr>
          <p:cNvPr id="22532" name="Picture 7" descr="D:\Mojca\Slike\2018\poletje\20180623_135556.jpg"/>
          <p:cNvPicPr>
            <a:picLocks noChangeAspect="1" noChangeArrowheads="1"/>
          </p:cNvPicPr>
          <p:nvPr/>
        </p:nvPicPr>
        <p:blipFill>
          <a:blip r:embed="rId2">
            <a:extLst>
              <a:ext uri="{28A0092B-C50C-407E-A947-70E740481C1C}">
                <a14:useLocalDpi xmlns:a14="http://schemas.microsoft.com/office/drawing/2010/main" val="0"/>
              </a:ext>
            </a:extLst>
          </a:blip>
          <a:srcRect l="35622" t="10828" r="21561" b="17645"/>
          <a:stretch>
            <a:fillRect/>
          </a:stretch>
        </p:blipFill>
        <p:spPr bwMode="auto">
          <a:xfrm>
            <a:off x="0" y="0"/>
            <a:ext cx="2303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51050" y="274638"/>
            <a:ext cx="6635750" cy="1143000"/>
          </a:xfrm>
        </p:spPr>
        <p:txBody>
          <a:bodyPr rtlCol="0">
            <a:normAutofit fontScale="90000"/>
          </a:bodyPr>
          <a:lstStyle/>
          <a:p>
            <a:pPr eaLnBrk="1" fontAlgn="auto" hangingPunct="1">
              <a:spcAft>
                <a:spcPts val="0"/>
              </a:spcAft>
              <a:defRPr/>
            </a:pPr>
            <a:r>
              <a:rPr lang="sl-SI" b="1" i="1" dirty="0" smtClean="0"/>
              <a:t/>
            </a:r>
            <a:br>
              <a:rPr lang="sl-SI" b="1" i="1" dirty="0" smtClean="0"/>
            </a:br>
            <a:r>
              <a:rPr lang="sl-SI" b="1" i="1" dirty="0"/>
              <a:t/>
            </a:r>
            <a:br>
              <a:rPr lang="sl-SI" b="1" i="1" dirty="0"/>
            </a:br>
            <a:r>
              <a:rPr lang="sl-SI" dirty="0">
                <a:latin typeface="Bahnschrift Light" pitchFamily="34" charset="0"/>
              </a:rPr>
              <a:t/>
            </a:r>
            <a:br>
              <a:rPr lang="sl-SI" dirty="0">
                <a:latin typeface="Bahnschrift Light" pitchFamily="34" charset="0"/>
              </a:rPr>
            </a:br>
            <a:r>
              <a:rPr lang="sl-SI" dirty="0"/>
              <a:t/>
            </a:r>
            <a:br>
              <a:rPr lang="sl-SI" dirty="0"/>
            </a:br>
            <a:endParaRPr lang="sl-SI" dirty="0"/>
          </a:p>
        </p:txBody>
      </p:sp>
      <p:sp>
        <p:nvSpPr>
          <p:cNvPr id="22531" name="Ograda vsebine 2"/>
          <p:cNvSpPr>
            <a:spLocks noGrp="1"/>
          </p:cNvSpPr>
          <p:nvPr>
            <p:ph idx="1"/>
          </p:nvPr>
        </p:nvSpPr>
        <p:spPr>
          <a:xfrm>
            <a:off x="2411413" y="908050"/>
            <a:ext cx="6624637" cy="4492625"/>
          </a:xfrm>
        </p:spPr>
        <p:txBody>
          <a:bodyPr/>
          <a:lstStyle/>
          <a:p>
            <a:pPr algn="just">
              <a:buNone/>
            </a:pPr>
            <a:r>
              <a:rPr lang="sl-SI" altLang="sl-SI" dirty="0" smtClean="0"/>
              <a:t>	</a:t>
            </a:r>
            <a:r>
              <a:rPr lang="sl-SI" altLang="sl-SI" sz="2000" i="1" dirty="0" smtClean="0"/>
              <a:t>Zakon, ki ne križa nenehno svoje sebičnosti in samozadostnosti, ki ne »umre samemu sebi«, da bi pokazal onkraj sebe, ni krščanski zakon. V krščanskem zakonu so poročeni pravzaprav trije in zedinjenost zakoncev v zvestobi tretjemu, ki je Bog, ohranja zakonca v dejavni edinosti z drugim in z Bogom. A navzočnost Boga pomeni tudi smrt zakona kot nečesa zgolj naravnega. Navzočnost križa je resnično veselje zakona. Je veselje v gotovosti, da poročna zaobljuba z vidika večnega kraljestva ni dana zgolj »dokler naju smrt ne loči«, ampak dokler naju smrt popolnoma ne združi. </a:t>
            </a:r>
            <a:endParaRPr lang="sl-SI" altLang="sl-SI" sz="2000" i="1" dirty="0" smtClean="0"/>
          </a:p>
        </p:txBody>
      </p:sp>
      <p:pic>
        <p:nvPicPr>
          <p:cNvPr id="22532" name="Picture 7" descr="D:\Mojca\Slike\2018\poletje\20180623_135556.jpg"/>
          <p:cNvPicPr>
            <a:picLocks noChangeAspect="1" noChangeArrowheads="1"/>
          </p:cNvPicPr>
          <p:nvPr/>
        </p:nvPicPr>
        <p:blipFill>
          <a:blip r:embed="rId2">
            <a:extLst>
              <a:ext uri="{28A0092B-C50C-407E-A947-70E740481C1C}">
                <a14:useLocalDpi xmlns:a14="http://schemas.microsoft.com/office/drawing/2010/main" val="0"/>
              </a:ext>
            </a:extLst>
          </a:blip>
          <a:srcRect l="35622" t="10828" r="21561" b="17645"/>
          <a:stretch>
            <a:fillRect/>
          </a:stretch>
        </p:blipFill>
        <p:spPr bwMode="auto">
          <a:xfrm>
            <a:off x="0" y="0"/>
            <a:ext cx="2303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9121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51050" y="274638"/>
            <a:ext cx="6635750" cy="1143000"/>
          </a:xfrm>
        </p:spPr>
        <p:txBody>
          <a:bodyPr rtlCol="0">
            <a:normAutofit fontScale="90000"/>
          </a:bodyPr>
          <a:lstStyle/>
          <a:p>
            <a:pPr eaLnBrk="1" fontAlgn="auto" hangingPunct="1">
              <a:spcAft>
                <a:spcPts val="0"/>
              </a:spcAft>
              <a:defRPr/>
            </a:pPr>
            <a:r>
              <a:rPr lang="sl-SI" b="1" i="1" dirty="0" smtClean="0"/>
              <a:t/>
            </a:r>
            <a:br>
              <a:rPr lang="sl-SI" b="1" i="1" dirty="0" smtClean="0"/>
            </a:br>
            <a:r>
              <a:rPr lang="sl-SI" b="1" i="1" dirty="0"/>
              <a:t/>
            </a:r>
            <a:br>
              <a:rPr lang="sl-SI" b="1" i="1" dirty="0"/>
            </a:br>
            <a:r>
              <a:rPr lang="sl-SI" dirty="0">
                <a:latin typeface="Bahnschrift Light" pitchFamily="34" charset="0"/>
              </a:rPr>
              <a:t/>
            </a:r>
            <a:br>
              <a:rPr lang="sl-SI" dirty="0">
                <a:latin typeface="Bahnschrift Light" pitchFamily="34" charset="0"/>
              </a:rPr>
            </a:br>
            <a:r>
              <a:rPr lang="sl-SI" dirty="0"/>
              <a:t/>
            </a:r>
            <a:br>
              <a:rPr lang="sl-SI" dirty="0"/>
            </a:br>
            <a:endParaRPr lang="sl-SI" dirty="0"/>
          </a:p>
        </p:txBody>
      </p:sp>
      <p:sp>
        <p:nvSpPr>
          <p:cNvPr id="22531" name="Ograda vsebine 2"/>
          <p:cNvSpPr>
            <a:spLocks noGrp="1"/>
          </p:cNvSpPr>
          <p:nvPr>
            <p:ph idx="1"/>
          </p:nvPr>
        </p:nvSpPr>
        <p:spPr>
          <a:xfrm>
            <a:off x="2411413" y="908050"/>
            <a:ext cx="6624637" cy="4492625"/>
          </a:xfrm>
        </p:spPr>
        <p:txBody>
          <a:bodyPr/>
          <a:lstStyle/>
          <a:p>
            <a:pPr algn="just">
              <a:buNone/>
            </a:pPr>
            <a:r>
              <a:rPr lang="sl-SI" altLang="sl-SI" dirty="0" smtClean="0"/>
              <a:t>	</a:t>
            </a:r>
            <a:r>
              <a:rPr lang="sl-SI" altLang="sl-SI" sz="2000" i="1" dirty="0" smtClean="0"/>
              <a:t>Nekoč sem v svetlobi in toploti jesenskega popoldneva na klopci na javnem trgu v revnem pariškem predmestju videl star in reven par. Sedela sta z roko v roki, v tišini, in uživala v medli svetlobi, v zadnji jesenski toploti. V tišini, vse besede so bile že izrečene, vse strasti použite, vsi viharji pomirjeni. Vse življenje je bilo za njima – toda v tem trenutku je bilo vse to navzoče v tej tišini, v tej svetlobi, v tej toploti, v tem tihem stisku rok. Navzoče in pripravljeno za večnost, zrelo za veselje. To zame ostaja videnje zakona, njegove nebeške lepote.</a:t>
            </a:r>
            <a:endParaRPr lang="sl-SI" altLang="sl-SI" sz="2000" i="1" dirty="0" smtClean="0"/>
          </a:p>
        </p:txBody>
      </p:sp>
      <p:pic>
        <p:nvPicPr>
          <p:cNvPr id="22532" name="Picture 7" descr="D:\Mojca\Slike\2018\poletje\20180623_135556.jpg"/>
          <p:cNvPicPr>
            <a:picLocks noChangeAspect="1" noChangeArrowheads="1"/>
          </p:cNvPicPr>
          <p:nvPr/>
        </p:nvPicPr>
        <p:blipFill>
          <a:blip r:embed="rId2">
            <a:extLst>
              <a:ext uri="{28A0092B-C50C-407E-A947-70E740481C1C}">
                <a14:useLocalDpi xmlns:a14="http://schemas.microsoft.com/office/drawing/2010/main" val="0"/>
              </a:ext>
            </a:extLst>
          </a:blip>
          <a:srcRect l="35622" t="10828" r="21561" b="17645"/>
          <a:stretch>
            <a:fillRect/>
          </a:stretch>
        </p:blipFill>
        <p:spPr bwMode="auto">
          <a:xfrm>
            <a:off x="0" y="0"/>
            <a:ext cx="2303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8048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grada vsebine 2"/>
          <p:cNvSpPr>
            <a:spLocks noGrp="1"/>
          </p:cNvSpPr>
          <p:nvPr>
            <p:ph idx="1"/>
          </p:nvPr>
        </p:nvSpPr>
        <p:spPr>
          <a:xfrm>
            <a:off x="2555875" y="6381750"/>
            <a:ext cx="6275388" cy="320675"/>
          </a:xfrm>
        </p:spPr>
        <p:txBody>
          <a:bodyPr/>
          <a:lstStyle/>
          <a:p>
            <a:pPr eaLnBrk="1" hangingPunct="1">
              <a:buFont typeface="Arial" panose="020B0604020202020204" pitchFamily="34" charset="0"/>
              <a:buNone/>
            </a:pPr>
            <a:r>
              <a:rPr lang="sl-SI" altLang="sl-SI" sz="1400" smtClean="0">
                <a:latin typeface="Bahnschrift Light" panose="020B0502040204020203" pitchFamily="34" charset="0"/>
              </a:rPr>
              <a:t>Pripravila: dr. Mojca Bertoncel, Škofijski urad za laike, Nadškofija Ljubljana</a:t>
            </a:r>
          </a:p>
        </p:txBody>
      </p:sp>
      <p:pic>
        <p:nvPicPr>
          <p:cNvPr id="23555" name="Picture 7" descr="D:\Mojca\Slike\2018\poletje\20180623_135556.jpg"/>
          <p:cNvPicPr>
            <a:picLocks noChangeAspect="1" noChangeArrowheads="1"/>
          </p:cNvPicPr>
          <p:nvPr/>
        </p:nvPicPr>
        <p:blipFill>
          <a:blip r:embed="rId2">
            <a:extLst>
              <a:ext uri="{28A0092B-C50C-407E-A947-70E740481C1C}">
                <a14:useLocalDpi xmlns:a14="http://schemas.microsoft.com/office/drawing/2010/main" val="0"/>
              </a:ext>
            </a:extLst>
          </a:blip>
          <a:srcRect l="35622" t="10828" r="21561" b="17645"/>
          <a:stretch>
            <a:fillRect/>
          </a:stretch>
        </p:blipFill>
        <p:spPr bwMode="auto">
          <a:xfrm>
            <a:off x="0" y="0"/>
            <a:ext cx="2303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slov 1"/>
          <p:cNvSpPr>
            <a:spLocks noGrp="1"/>
          </p:cNvSpPr>
          <p:nvPr>
            <p:ph type="title"/>
          </p:nvPr>
        </p:nvSpPr>
        <p:spPr/>
        <p:txBody>
          <a:bodyPr/>
          <a:lstStyle/>
          <a:p>
            <a:endParaRPr lang="sl-SI" altLang="sl-SI" smtClean="0"/>
          </a:p>
        </p:txBody>
      </p:sp>
      <p:sp>
        <p:nvSpPr>
          <p:cNvPr id="3075" name="Pravokotnik 3"/>
          <p:cNvSpPr>
            <a:spLocks noChangeArrowheads="1"/>
          </p:cNvSpPr>
          <p:nvPr/>
        </p:nvSpPr>
        <p:spPr bwMode="auto">
          <a:xfrm>
            <a:off x="2411413" y="1700213"/>
            <a:ext cx="6264275" cy="3046988"/>
          </a:xfrm>
          <a:prstGeom prst="rect">
            <a:avLst/>
          </a:prstGeom>
          <a:noFill/>
          <a:ln w="9525">
            <a:noFill/>
            <a:miter lim="800000"/>
            <a:headEnd/>
            <a:tailEnd/>
          </a:ln>
        </p:spPr>
        <p:txBody>
          <a:bodyPr>
            <a:spAutoFit/>
          </a:bodyPr>
          <a:lstStyle/>
          <a:p>
            <a:pPr>
              <a:defRPr/>
            </a:pPr>
            <a:r>
              <a:rPr lang="sl-SI" sz="2400" i="1" dirty="0">
                <a:latin typeface="+mn-lt"/>
                <a:cs typeface="Arial" charset="0"/>
              </a:rPr>
              <a:t>Sveti zakon je res moj zakrament. To je res nekaj velikega, da nam je Bog </a:t>
            </a:r>
            <a:r>
              <a:rPr lang="sl-SI" sz="2400" i="1" dirty="0" smtClean="0">
                <a:latin typeface="+mn-lt"/>
                <a:cs typeface="Arial" charset="0"/>
              </a:rPr>
              <a:t>dal možnost</a:t>
            </a:r>
            <a:r>
              <a:rPr lang="sl-SI" sz="2400" i="1" dirty="0">
                <a:latin typeface="+mn-lt"/>
                <a:cs typeface="Arial" charset="0"/>
              </a:rPr>
              <a:t>, da si tudi mi med seboj lahko podelimo zakrament. Zagotovo sva s </a:t>
            </a:r>
            <a:r>
              <a:rPr lang="sl-SI" sz="2400" i="1" dirty="0" smtClean="0">
                <a:latin typeface="+mn-lt"/>
                <a:cs typeface="Arial" charset="0"/>
              </a:rPr>
              <a:t>tem zakramentom </a:t>
            </a:r>
            <a:r>
              <a:rPr lang="sl-SI" sz="2400" i="1" dirty="0">
                <a:latin typeface="+mn-lt"/>
                <a:cs typeface="Arial" charset="0"/>
              </a:rPr>
              <a:t>postala eno, pred Bogom, pred svetom, ampak potrebno je</a:t>
            </a:r>
          </a:p>
          <a:p>
            <a:pPr>
              <a:defRPr/>
            </a:pPr>
            <a:r>
              <a:rPr lang="sl-SI" sz="2400" i="1" dirty="0">
                <a:latin typeface="+mn-lt"/>
                <a:cs typeface="Arial" charset="0"/>
              </a:rPr>
              <a:t>vsakodnevno bližanje k temu </a:t>
            </a:r>
            <a:r>
              <a:rPr lang="sl-SI" sz="2400" i="1" dirty="0" smtClean="0">
                <a:latin typeface="+mn-lt"/>
                <a:cs typeface="Arial" charset="0"/>
              </a:rPr>
              <a:t>enemu.</a:t>
            </a:r>
            <a:endParaRPr lang="sl-SI" sz="2400" i="1" dirty="0">
              <a:latin typeface="+mn-lt"/>
              <a:cs typeface="Arial" charset="0"/>
            </a:endParaRPr>
          </a:p>
          <a:p>
            <a:pPr>
              <a:defRPr/>
            </a:pPr>
            <a:endParaRPr lang="sl-SI" sz="2400" i="1" dirty="0" smtClean="0">
              <a:latin typeface="+mn-lt"/>
              <a:cs typeface="Arial" charset="0"/>
            </a:endParaRPr>
          </a:p>
          <a:p>
            <a:pPr algn="r">
              <a:defRPr/>
            </a:pPr>
            <a:r>
              <a:rPr lang="sl-SI" sz="2400" i="1" dirty="0" smtClean="0">
                <a:latin typeface="+mn-lt"/>
                <a:cs typeface="Arial" charset="0"/>
              </a:rPr>
              <a:t>Lucija </a:t>
            </a:r>
            <a:r>
              <a:rPr lang="sl-SI" sz="2400" i="1" dirty="0">
                <a:latin typeface="+mn-lt"/>
                <a:cs typeface="Arial" charset="0"/>
              </a:rPr>
              <a:t>in Filip </a:t>
            </a:r>
            <a:r>
              <a:rPr lang="sl-SI" sz="2400" i="1" dirty="0" err="1">
                <a:latin typeface="+mn-lt"/>
                <a:cs typeface="Arial" charset="0"/>
              </a:rPr>
              <a:t>Firbas</a:t>
            </a:r>
            <a:endParaRPr lang="sl-SI" sz="2400" i="1" dirty="0">
              <a:latin typeface="+mn-lt"/>
              <a:cs typeface="Arial" charset="0"/>
            </a:endParaRPr>
          </a:p>
        </p:txBody>
      </p:sp>
      <p:pic>
        <p:nvPicPr>
          <p:cNvPr id="3076" name="Picture 7" descr="D:\Mojca\Slike\2018\poletje\20180623_135556.jpg"/>
          <p:cNvPicPr>
            <a:picLocks noChangeAspect="1" noChangeArrowheads="1"/>
          </p:cNvPicPr>
          <p:nvPr/>
        </p:nvPicPr>
        <p:blipFill>
          <a:blip r:embed="rId2">
            <a:extLst>
              <a:ext uri="{28A0092B-C50C-407E-A947-70E740481C1C}">
                <a14:useLocalDpi xmlns:a14="http://schemas.microsoft.com/office/drawing/2010/main" val="0"/>
              </a:ext>
            </a:extLst>
          </a:blip>
          <a:srcRect l="35622" t="10828" r="21561" b="17645"/>
          <a:stretch>
            <a:fillRect/>
          </a:stretch>
        </p:blipFill>
        <p:spPr bwMode="auto">
          <a:xfrm>
            <a:off x="-107950" y="0"/>
            <a:ext cx="2303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11413" y="274638"/>
            <a:ext cx="6275387" cy="1143000"/>
          </a:xfrm>
        </p:spPr>
        <p:txBody>
          <a:bodyPr rtlCol="0">
            <a:normAutofit fontScale="90000"/>
          </a:bodyPr>
          <a:lstStyle/>
          <a:p>
            <a:pPr eaLnBrk="1" fontAlgn="auto" hangingPunct="1">
              <a:spcAft>
                <a:spcPts val="0"/>
              </a:spcAft>
              <a:defRPr/>
            </a:pPr>
            <a:r>
              <a:rPr lang="sl-SI" b="1" dirty="0">
                <a:latin typeface="Bahnschrift Light" pitchFamily="34" charset="0"/>
              </a:rPr>
              <a:t>I. DUHOVNA POGLOBITEV</a:t>
            </a:r>
            <a:r>
              <a:rPr lang="sl-SI" dirty="0"/>
              <a:t/>
            </a:r>
            <a:br>
              <a:rPr lang="sl-SI" dirty="0"/>
            </a:br>
            <a:endParaRPr lang="sl-SI" dirty="0"/>
          </a:p>
        </p:txBody>
      </p:sp>
      <p:sp>
        <p:nvSpPr>
          <p:cNvPr id="4099" name="Ograda vsebine 2"/>
          <p:cNvSpPr>
            <a:spLocks noGrp="1"/>
          </p:cNvSpPr>
          <p:nvPr>
            <p:ph idx="1"/>
          </p:nvPr>
        </p:nvSpPr>
        <p:spPr>
          <a:xfrm>
            <a:off x="2339975" y="981075"/>
            <a:ext cx="6346825" cy="3484563"/>
          </a:xfrm>
        </p:spPr>
        <p:txBody>
          <a:bodyPr/>
          <a:lstStyle/>
          <a:p>
            <a:pPr algn="just">
              <a:buNone/>
            </a:pPr>
            <a:r>
              <a:rPr lang="sl-SI" altLang="sl-SI" dirty="0" smtClean="0"/>
              <a:t>	</a:t>
            </a:r>
            <a:r>
              <a:rPr lang="sl-SI" altLang="sl-SI" sz="2000" dirty="0" smtClean="0"/>
              <a:t>Tretji dan je bila svatba v galilejski Kani in Jezusova mati je bila tam. Na svatbo so bili povabljeni tudi Jezus in njegovi učenci. Ko je vino pošlo, je rekla Jezusu njegova mati: »Vina nimajo.« In Jezus ji je dejal: »Kaj imam s teboj, žena? Moja ura še ni prišla.« Njegova mati je rekla strežnikom: »Kar koli vam reče, storite.« Tam pa je stalo šest kamnitih vrčev za judovsko očiščevanje; držali so po dve ali tri mere. Jezus jim je rekel: »Napolnite vrče z vodo!« In napolnili so jih do vrha. Nato jim je rekel: »Zajemite zdaj in nesite starešini!« In nesli so mu. Ko je starešina pokusil vodo, ki je postala vino, in ni vedel, od kod je – strežniki, ki so zajeli vodo, pa so vedeli –, je poklical ženina in mu rekel: »Vsakdo postreže najprej z dobrim vinom, in ko se ljudje napijejo, s slabšim, ti pa si dobro vino prihranil do zdaj.« Tako je Jezus v galilejski Kani naredil prvo od znamenj in razodel svoje veličastvo in njegovi učenci so verovali vanj.</a:t>
            </a:r>
          </a:p>
          <a:p>
            <a:pPr algn="just">
              <a:buNone/>
            </a:pPr>
            <a:r>
              <a:rPr lang="sl-SI" altLang="sl-SI" sz="2000" dirty="0" smtClean="0"/>
              <a:t>						</a:t>
            </a:r>
            <a:r>
              <a:rPr lang="sl-SI" altLang="sl-SI" sz="2000" dirty="0" err="1" smtClean="0"/>
              <a:t>Jn</a:t>
            </a:r>
            <a:r>
              <a:rPr lang="sl-SI" altLang="sl-SI" sz="2000" dirty="0" smtClean="0"/>
              <a:t> 2,1-11</a:t>
            </a:r>
            <a:endParaRPr lang="sl-SI" altLang="sl-SI" sz="2000" i="1" dirty="0" smtClean="0">
              <a:latin typeface="Bahnschrift Light" panose="020B0502040204020203" pitchFamily="34" charset="0"/>
            </a:endParaRPr>
          </a:p>
        </p:txBody>
      </p:sp>
      <p:pic>
        <p:nvPicPr>
          <p:cNvPr id="4100" name="Picture 5" descr="D:\Mojca\Slike\prvo obhajilo 2019\prvo_obhajilo_2019_4 -0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0" y="-12796838"/>
            <a:ext cx="7359650" cy="653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descr="D:\Mojca\Slike\2018\poletje\20180623_135556.jpg"/>
          <p:cNvPicPr>
            <a:picLocks noChangeAspect="1" noChangeArrowheads="1"/>
          </p:cNvPicPr>
          <p:nvPr/>
        </p:nvPicPr>
        <p:blipFill>
          <a:blip r:embed="rId3">
            <a:extLst>
              <a:ext uri="{28A0092B-C50C-407E-A947-70E740481C1C}">
                <a14:useLocalDpi xmlns:a14="http://schemas.microsoft.com/office/drawing/2010/main" val="0"/>
              </a:ext>
            </a:extLst>
          </a:blip>
          <a:srcRect l="35622" t="10828" r="21561" b="17645"/>
          <a:stretch>
            <a:fillRect/>
          </a:stretch>
        </p:blipFill>
        <p:spPr bwMode="auto">
          <a:xfrm>
            <a:off x="-107950" y="0"/>
            <a:ext cx="2303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11413" y="274638"/>
            <a:ext cx="6275387" cy="1143000"/>
          </a:xfrm>
        </p:spPr>
        <p:txBody>
          <a:bodyPr rtlCol="0">
            <a:normAutofit fontScale="90000"/>
          </a:bodyPr>
          <a:lstStyle/>
          <a:p>
            <a:pPr eaLnBrk="1" fontAlgn="auto" hangingPunct="1">
              <a:spcAft>
                <a:spcPts val="0"/>
              </a:spcAft>
              <a:defRPr/>
            </a:pPr>
            <a:r>
              <a:rPr lang="sl-SI" b="1" dirty="0" smtClean="0">
                <a:latin typeface="Bahnschrift Light" pitchFamily="34" charset="0"/>
              </a:rPr>
              <a:t/>
            </a:r>
            <a:br>
              <a:rPr lang="sl-SI" b="1" dirty="0" smtClean="0">
                <a:latin typeface="Bahnschrift Light" pitchFamily="34" charset="0"/>
              </a:rPr>
            </a:br>
            <a:r>
              <a:rPr lang="sl-SI" b="1" dirty="0" smtClean="0">
                <a:latin typeface="Bahnschrift Light" pitchFamily="34" charset="0"/>
              </a:rPr>
              <a:t>II. IZTOČNICA ZA POGOVOR</a:t>
            </a:r>
            <a:r>
              <a:rPr lang="sl-SI" dirty="0"/>
              <a:t/>
            </a:r>
            <a:br>
              <a:rPr lang="sl-SI" dirty="0"/>
            </a:br>
            <a:endParaRPr lang="sl-SI" dirty="0"/>
          </a:p>
        </p:txBody>
      </p:sp>
      <p:sp>
        <p:nvSpPr>
          <p:cNvPr id="5123" name="Ograda vsebine 2"/>
          <p:cNvSpPr>
            <a:spLocks noGrp="1"/>
          </p:cNvSpPr>
          <p:nvPr>
            <p:ph idx="1"/>
          </p:nvPr>
        </p:nvSpPr>
        <p:spPr>
          <a:xfrm>
            <a:off x="2411413" y="1600200"/>
            <a:ext cx="6275387" cy="5257800"/>
          </a:xfrm>
        </p:spPr>
        <p:txBody>
          <a:bodyPr/>
          <a:lstStyle/>
          <a:p>
            <a:pPr algn="just" eaLnBrk="1" hangingPunct="1">
              <a:buFont typeface="Arial" panose="020B0604020202020204" pitchFamily="34" charset="0"/>
              <a:buNone/>
            </a:pPr>
            <a:r>
              <a:rPr lang="sl-SI" altLang="sl-SI" dirty="0" smtClean="0"/>
              <a:t>	</a:t>
            </a:r>
          </a:p>
          <a:p>
            <a:pPr algn="just" eaLnBrk="1" hangingPunct="1">
              <a:buFont typeface="Arial" panose="020B0604020202020204" pitchFamily="34" charset="0"/>
              <a:buNone/>
            </a:pPr>
            <a:r>
              <a:rPr lang="sl-SI" altLang="sl-SI" sz="2400" b="1" i="1" dirty="0" smtClean="0"/>
              <a:t>	</a:t>
            </a:r>
            <a:r>
              <a:rPr lang="sl-SI" altLang="sl-SI" sz="2400" b="1" i="1" dirty="0" smtClean="0"/>
              <a:t>Ljubezen: temeljna človekova poklicanost</a:t>
            </a:r>
          </a:p>
          <a:p>
            <a:pPr algn="just">
              <a:buNone/>
            </a:pPr>
            <a:r>
              <a:rPr lang="sl-SI" altLang="sl-SI" sz="2400" dirty="0" smtClean="0"/>
              <a:t>	Bog, ki je ustvaril človeka iz ljubezni, ga je tudi poklical k ljubezni, temeljni in prirojeni poklicanosti vsakega človeka. Kajti človek je ustvarjen po podobi in sličnosti Boga, ki je sam ljubezen. Ker ju je Bog ustvaril kot moža in ženo, postane njuna medsebojna ljubezen podoba absolutne in neminljive ljubezni, s katero Bog ljubi človeka. </a:t>
            </a:r>
          </a:p>
          <a:p>
            <a:pPr algn="just">
              <a:buNone/>
            </a:pPr>
            <a:r>
              <a:rPr lang="sl-SI" altLang="sl-SI" sz="2400" dirty="0" smtClean="0"/>
              <a:t>	</a:t>
            </a:r>
            <a:endParaRPr lang="sl-SI" altLang="sl-SI" sz="2200" dirty="0" smtClean="0">
              <a:latin typeface="Bahnschrift Light" panose="020B0502040204020203" pitchFamily="34" charset="0"/>
            </a:endParaRPr>
          </a:p>
        </p:txBody>
      </p:sp>
      <p:pic>
        <p:nvPicPr>
          <p:cNvPr id="5124" name="Picture 7" descr="D:\Mojca\Slike\2018\poletje\20180623_135556.jpg"/>
          <p:cNvPicPr>
            <a:picLocks noChangeAspect="1" noChangeArrowheads="1"/>
          </p:cNvPicPr>
          <p:nvPr/>
        </p:nvPicPr>
        <p:blipFill>
          <a:blip r:embed="rId2">
            <a:extLst>
              <a:ext uri="{28A0092B-C50C-407E-A947-70E740481C1C}">
                <a14:useLocalDpi xmlns:a14="http://schemas.microsoft.com/office/drawing/2010/main" val="0"/>
              </a:ext>
            </a:extLst>
          </a:blip>
          <a:srcRect l="35622" t="10828" r="21561" b="17645"/>
          <a:stretch>
            <a:fillRect/>
          </a:stretch>
        </p:blipFill>
        <p:spPr bwMode="auto">
          <a:xfrm>
            <a:off x="-107950" y="0"/>
            <a:ext cx="2303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51050" y="274638"/>
            <a:ext cx="6635750" cy="1143000"/>
          </a:xfrm>
        </p:spPr>
        <p:txBody>
          <a:bodyPr rtlCol="0">
            <a:normAutofit fontScale="90000"/>
          </a:bodyPr>
          <a:lstStyle/>
          <a:p>
            <a:pPr eaLnBrk="1" fontAlgn="auto" hangingPunct="1">
              <a:spcAft>
                <a:spcPts val="0"/>
              </a:spcAft>
              <a:defRPr/>
            </a:pPr>
            <a:r>
              <a:rPr lang="sl-SI" b="1" dirty="0" smtClean="0">
                <a:latin typeface="Bahnschrift Light" pitchFamily="34" charset="0"/>
              </a:rPr>
              <a:t/>
            </a:r>
            <a:br>
              <a:rPr lang="sl-SI" b="1" dirty="0" smtClean="0">
                <a:latin typeface="Bahnschrift Light" pitchFamily="34" charset="0"/>
              </a:rPr>
            </a:br>
            <a:endParaRPr lang="sl-SI" dirty="0"/>
          </a:p>
        </p:txBody>
      </p:sp>
      <p:sp>
        <p:nvSpPr>
          <p:cNvPr id="6147" name="Ograda vsebine 2"/>
          <p:cNvSpPr>
            <a:spLocks noGrp="1"/>
          </p:cNvSpPr>
          <p:nvPr>
            <p:ph idx="1"/>
          </p:nvPr>
        </p:nvSpPr>
        <p:spPr>
          <a:xfrm>
            <a:off x="2484438" y="549275"/>
            <a:ext cx="6275387" cy="6119813"/>
          </a:xfrm>
        </p:spPr>
        <p:txBody>
          <a:bodyPr/>
          <a:lstStyle/>
          <a:p>
            <a:pPr algn="just">
              <a:buNone/>
            </a:pPr>
            <a:r>
              <a:rPr lang="sl-SI" altLang="sl-SI" dirty="0" smtClean="0"/>
              <a:t>	</a:t>
            </a:r>
            <a:r>
              <a:rPr lang="sl-SI" altLang="sl-SI" i="1" dirty="0" smtClean="0"/>
              <a:t>“</a:t>
            </a:r>
            <a:r>
              <a:rPr lang="sl-SI" altLang="sl-SI" sz="2000" i="1" dirty="0" smtClean="0"/>
              <a:t>Kako bi mogel opisati srečo tistega zakona, ki ga Cerkev združuje? Kakšen jarem: dva verujoča, združena v enem upanju, v eni želji, v eni obliki življenja, v enem služenju …</a:t>
            </a:r>
            <a:r>
              <a:rPr lang="sl-SI" altLang="sl-SI" sz="2000" i="1" dirty="0" smtClean="0"/>
              <a:t>”</a:t>
            </a:r>
            <a:endParaRPr lang="sl-SI" altLang="sl-SI" sz="2400" i="1" dirty="0" smtClean="0">
              <a:latin typeface="Bahnschrift Light" panose="020B0502040204020203" pitchFamily="34" charset="0"/>
            </a:endParaRPr>
          </a:p>
          <a:p>
            <a:pPr algn="just">
              <a:buNone/>
            </a:pPr>
            <a:r>
              <a:rPr lang="sl-SI" altLang="sl-SI" sz="2000" i="1" dirty="0"/>
              <a:t>	</a:t>
            </a:r>
            <a:r>
              <a:rPr lang="sl-SI" altLang="sl-SI" sz="2000" i="1" dirty="0" smtClean="0"/>
              <a:t>			          </a:t>
            </a:r>
            <a:r>
              <a:rPr lang="sl-SI" altLang="sl-SI" sz="2000" i="1" dirty="0" err="1" smtClean="0"/>
              <a:t>Tertulijan</a:t>
            </a:r>
            <a:r>
              <a:rPr lang="sl-SI" altLang="sl-SI" sz="2000" i="1" dirty="0" smtClean="0"/>
              <a:t>, cerkveni pisatelj</a:t>
            </a:r>
            <a:endParaRPr lang="sl-SI" altLang="sl-SI" sz="2800" i="1" dirty="0" smtClean="0">
              <a:latin typeface="Bahnschrift Light" panose="020B0502040204020203" pitchFamily="34" charset="0"/>
            </a:endParaRPr>
          </a:p>
        </p:txBody>
      </p:sp>
      <p:pic>
        <p:nvPicPr>
          <p:cNvPr id="6148" name="Picture 7" descr="D:\Mojca\Slike\2018\poletje\20180623_135556.jpg"/>
          <p:cNvPicPr>
            <a:picLocks noChangeAspect="1" noChangeArrowheads="1"/>
          </p:cNvPicPr>
          <p:nvPr/>
        </p:nvPicPr>
        <p:blipFill>
          <a:blip r:embed="rId2">
            <a:extLst>
              <a:ext uri="{28A0092B-C50C-407E-A947-70E740481C1C}">
                <a14:useLocalDpi xmlns:a14="http://schemas.microsoft.com/office/drawing/2010/main" val="0"/>
              </a:ext>
            </a:extLst>
          </a:blip>
          <a:srcRect l="35622" t="10828" r="21561" b="17645"/>
          <a:stretch>
            <a:fillRect/>
          </a:stretch>
        </p:blipFill>
        <p:spPr bwMode="auto">
          <a:xfrm>
            <a:off x="-107950" y="0"/>
            <a:ext cx="2303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51050" y="274638"/>
            <a:ext cx="6635750" cy="1143000"/>
          </a:xfrm>
        </p:spPr>
        <p:txBody>
          <a:bodyPr rtlCol="0">
            <a:normAutofit fontScale="90000"/>
          </a:bodyPr>
          <a:lstStyle/>
          <a:p>
            <a:pPr eaLnBrk="1" fontAlgn="auto" hangingPunct="1">
              <a:spcAft>
                <a:spcPts val="0"/>
              </a:spcAft>
              <a:defRPr/>
            </a:pPr>
            <a:r>
              <a:rPr lang="sl-SI" b="1" dirty="0" smtClean="0">
                <a:latin typeface="Bahnschrift Light" pitchFamily="34" charset="0"/>
              </a:rPr>
              <a:t/>
            </a:r>
            <a:br>
              <a:rPr lang="sl-SI" b="1" dirty="0" smtClean="0">
                <a:latin typeface="Bahnschrift Light" pitchFamily="34" charset="0"/>
              </a:rPr>
            </a:br>
            <a:endParaRPr lang="sl-SI" dirty="0"/>
          </a:p>
        </p:txBody>
      </p:sp>
      <p:sp>
        <p:nvSpPr>
          <p:cNvPr id="7171" name="Ograda vsebine 2"/>
          <p:cNvSpPr>
            <a:spLocks noGrp="1"/>
          </p:cNvSpPr>
          <p:nvPr>
            <p:ph idx="1"/>
          </p:nvPr>
        </p:nvSpPr>
        <p:spPr>
          <a:xfrm>
            <a:off x="2268538" y="1600200"/>
            <a:ext cx="6418262" cy="5357813"/>
          </a:xfrm>
        </p:spPr>
        <p:txBody>
          <a:bodyPr/>
          <a:lstStyle/>
          <a:p>
            <a:pPr algn="just" eaLnBrk="1" hangingPunct="1">
              <a:buFont typeface="Arial" panose="020B0604020202020204" pitchFamily="34" charset="0"/>
              <a:buNone/>
            </a:pPr>
            <a:r>
              <a:rPr lang="sl-SI" altLang="sl-SI" dirty="0" smtClean="0"/>
              <a:t>	</a:t>
            </a:r>
            <a:r>
              <a:rPr lang="sl-SI" altLang="sl-SI" sz="2000" b="1" i="1" dirty="0" smtClean="0"/>
              <a:t>Kdo podeli zakrament svetega zakona?</a:t>
            </a:r>
          </a:p>
          <a:p>
            <a:pPr algn="just">
              <a:buNone/>
            </a:pPr>
            <a:r>
              <a:rPr lang="sl-SI" altLang="sl-SI" sz="2000" dirty="0" smtClean="0"/>
              <a:t>	Ženin in nevesta si kot delivca Kristusove milosti medsebojno podelita zakrament zakona, ko pred Bogom in pred Cerkvijo izrazita svojo privolitev. Pri tem morata biti svobodna, prosta vsake prisile ali strahu.</a:t>
            </a:r>
          </a:p>
          <a:p>
            <a:pPr algn="just">
              <a:buNone/>
            </a:pPr>
            <a:endParaRPr lang="sl-SI" altLang="sl-SI" sz="2000" dirty="0"/>
          </a:p>
          <a:p>
            <a:pPr algn="just">
              <a:buNone/>
            </a:pPr>
            <a:r>
              <a:rPr lang="sl-SI" altLang="sl-SI" sz="2000" i="1" dirty="0" smtClean="0"/>
              <a:t>	</a:t>
            </a:r>
            <a:r>
              <a:rPr lang="sl-SI" altLang="sl-SI" i="1" dirty="0" smtClean="0"/>
              <a:t>“</a:t>
            </a:r>
            <a:r>
              <a:rPr lang="sl-SI" altLang="sl-SI" sz="2000" i="1" dirty="0" smtClean="0"/>
              <a:t>Kdor drugega ljubi, ga sprejema takega, kot je, kot je bil in kot bo.“</a:t>
            </a:r>
          </a:p>
          <a:p>
            <a:pPr algn="r">
              <a:buNone/>
            </a:pPr>
            <a:r>
              <a:rPr lang="sl-SI" altLang="sl-SI" sz="2000" i="1" dirty="0" err="1" smtClean="0"/>
              <a:t>Michel</a:t>
            </a:r>
            <a:r>
              <a:rPr lang="sl-SI" altLang="sl-SI" sz="2000" i="1" dirty="0" smtClean="0"/>
              <a:t> </a:t>
            </a:r>
            <a:r>
              <a:rPr lang="sl-SI" altLang="sl-SI" sz="2000" i="1" dirty="0" err="1" smtClean="0"/>
              <a:t>Quoist</a:t>
            </a:r>
            <a:r>
              <a:rPr lang="sl-SI" altLang="sl-SI" sz="2000" i="1" dirty="0" smtClean="0"/>
              <a:t>, duhovnik in pisatelj</a:t>
            </a:r>
            <a:endParaRPr lang="sl-SI" altLang="sl-SI" sz="4000" i="1" dirty="0" smtClean="0">
              <a:latin typeface="Bahnschrift Light" panose="020B0502040204020203" pitchFamily="34" charset="0"/>
            </a:endParaRPr>
          </a:p>
        </p:txBody>
      </p:sp>
      <p:pic>
        <p:nvPicPr>
          <p:cNvPr id="7172" name="Picture 7" descr="D:\Mojca\Slike\2018\poletje\20180623_135556.jpg"/>
          <p:cNvPicPr>
            <a:picLocks noChangeAspect="1" noChangeArrowheads="1"/>
          </p:cNvPicPr>
          <p:nvPr/>
        </p:nvPicPr>
        <p:blipFill>
          <a:blip r:embed="rId2">
            <a:extLst>
              <a:ext uri="{28A0092B-C50C-407E-A947-70E740481C1C}">
                <a14:useLocalDpi xmlns:a14="http://schemas.microsoft.com/office/drawing/2010/main" val="0"/>
              </a:ext>
            </a:extLst>
          </a:blip>
          <a:srcRect l="35622" t="10828" r="21561" b="17645"/>
          <a:stretch>
            <a:fillRect/>
          </a:stretch>
        </p:blipFill>
        <p:spPr bwMode="auto">
          <a:xfrm>
            <a:off x="-107950" y="0"/>
            <a:ext cx="2303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51050" y="274638"/>
            <a:ext cx="6635750" cy="1143000"/>
          </a:xfrm>
        </p:spPr>
        <p:txBody>
          <a:bodyPr rtlCol="0">
            <a:normAutofit fontScale="90000"/>
          </a:bodyPr>
          <a:lstStyle/>
          <a:p>
            <a:pPr eaLnBrk="1" fontAlgn="auto" hangingPunct="1">
              <a:spcAft>
                <a:spcPts val="0"/>
              </a:spcAft>
              <a:defRPr/>
            </a:pPr>
            <a:r>
              <a:rPr lang="sl-SI" b="1" dirty="0" smtClean="0">
                <a:latin typeface="Bahnschrift Light" pitchFamily="34" charset="0"/>
              </a:rPr>
              <a:t/>
            </a:r>
            <a:br>
              <a:rPr lang="sl-SI" b="1" dirty="0" smtClean="0">
                <a:latin typeface="Bahnschrift Light" pitchFamily="34" charset="0"/>
              </a:rPr>
            </a:br>
            <a:endParaRPr lang="sl-SI" dirty="0"/>
          </a:p>
        </p:txBody>
      </p:sp>
      <p:sp>
        <p:nvSpPr>
          <p:cNvPr id="7171" name="Ograda vsebine 2"/>
          <p:cNvSpPr>
            <a:spLocks noGrp="1"/>
          </p:cNvSpPr>
          <p:nvPr>
            <p:ph idx="1"/>
          </p:nvPr>
        </p:nvSpPr>
        <p:spPr>
          <a:xfrm>
            <a:off x="2268538" y="1600200"/>
            <a:ext cx="6418262" cy="5357813"/>
          </a:xfrm>
        </p:spPr>
        <p:txBody>
          <a:bodyPr/>
          <a:lstStyle/>
          <a:p>
            <a:pPr algn="just" eaLnBrk="1" hangingPunct="1">
              <a:buFont typeface="Arial" panose="020B0604020202020204" pitchFamily="34" charset="0"/>
              <a:buNone/>
            </a:pPr>
            <a:r>
              <a:rPr lang="sl-SI" altLang="sl-SI" dirty="0" smtClean="0"/>
              <a:t>	</a:t>
            </a:r>
            <a:r>
              <a:rPr lang="sl-SI" altLang="sl-SI" sz="2000" b="1" i="1" dirty="0" smtClean="0"/>
              <a:t>Kaj nujno spada k zakramentalnemu zakonu?</a:t>
            </a:r>
          </a:p>
          <a:p>
            <a:pPr algn="just">
              <a:buNone/>
            </a:pPr>
            <a:r>
              <a:rPr lang="sl-SI" altLang="sl-SI" sz="2000" dirty="0" smtClean="0"/>
              <a:t>	K zakramentalnemu zakonu nujno spadajo: svobodna privolitev, privolitev v izključno zvezo, odprtost za otroke. Najgloblje pri krščanskem zakonu je, da se par zaveda: sva živa podoba ljubezni med Kristusom in Cerkvijo. </a:t>
            </a:r>
            <a:r>
              <a:rPr lang="sl-SI" altLang="sl-SI" sz="2000" i="1" dirty="0" smtClean="0"/>
              <a:t>	</a:t>
            </a:r>
          </a:p>
          <a:p>
            <a:pPr algn="just">
              <a:buNone/>
            </a:pPr>
            <a:r>
              <a:rPr lang="sl-SI" altLang="sl-SI" i="1" dirty="0" smtClean="0"/>
              <a:t>	“</a:t>
            </a:r>
            <a:r>
              <a:rPr lang="sl-SI" altLang="sl-SI" sz="2000" i="1" dirty="0" smtClean="0"/>
              <a:t>Zahteva po pripravljenosti za rodovitnost pomeni: krščanski zakonski par je odprt za otroke. Pari, ki ostanejo brez otrok, so od Boga poklicani, da postanejo »rodovitni« na druge načine. Zakon, pri katerem je bil ob sklenitvi izključen eden od zgoraj naštetih elementov, ni nastal. “</a:t>
            </a:r>
          </a:p>
        </p:txBody>
      </p:sp>
      <p:pic>
        <p:nvPicPr>
          <p:cNvPr id="7172" name="Picture 7" descr="D:\Mojca\Slike\2018\poletje\20180623_135556.jpg"/>
          <p:cNvPicPr>
            <a:picLocks noChangeAspect="1" noChangeArrowheads="1"/>
          </p:cNvPicPr>
          <p:nvPr/>
        </p:nvPicPr>
        <p:blipFill>
          <a:blip r:embed="rId2">
            <a:extLst>
              <a:ext uri="{28A0092B-C50C-407E-A947-70E740481C1C}">
                <a14:useLocalDpi xmlns:a14="http://schemas.microsoft.com/office/drawing/2010/main" val="0"/>
              </a:ext>
            </a:extLst>
          </a:blip>
          <a:srcRect l="35622" t="10828" r="21561" b="17645"/>
          <a:stretch>
            <a:fillRect/>
          </a:stretch>
        </p:blipFill>
        <p:spPr bwMode="auto">
          <a:xfrm>
            <a:off x="-107950" y="0"/>
            <a:ext cx="2303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7285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51050" y="274638"/>
            <a:ext cx="6635750" cy="1143000"/>
          </a:xfrm>
        </p:spPr>
        <p:txBody>
          <a:bodyPr rtlCol="0">
            <a:normAutofit fontScale="90000"/>
          </a:bodyPr>
          <a:lstStyle/>
          <a:p>
            <a:pPr eaLnBrk="1" fontAlgn="auto" hangingPunct="1">
              <a:spcAft>
                <a:spcPts val="0"/>
              </a:spcAft>
              <a:defRPr/>
            </a:pPr>
            <a:r>
              <a:rPr lang="sl-SI" b="1" dirty="0" smtClean="0">
                <a:latin typeface="Bahnschrift Light" pitchFamily="34" charset="0"/>
              </a:rPr>
              <a:t/>
            </a:r>
            <a:br>
              <a:rPr lang="sl-SI" b="1" dirty="0" smtClean="0">
                <a:latin typeface="Bahnschrift Light" pitchFamily="34" charset="0"/>
              </a:rPr>
            </a:br>
            <a:endParaRPr lang="sl-SI" dirty="0"/>
          </a:p>
        </p:txBody>
      </p:sp>
      <p:sp>
        <p:nvSpPr>
          <p:cNvPr id="7171" name="Ograda vsebine 2"/>
          <p:cNvSpPr>
            <a:spLocks noGrp="1"/>
          </p:cNvSpPr>
          <p:nvPr>
            <p:ph idx="1"/>
          </p:nvPr>
        </p:nvSpPr>
        <p:spPr>
          <a:xfrm>
            <a:off x="2268538" y="1600200"/>
            <a:ext cx="6418262" cy="5357813"/>
          </a:xfrm>
        </p:spPr>
        <p:txBody>
          <a:bodyPr/>
          <a:lstStyle/>
          <a:p>
            <a:pPr algn="just" eaLnBrk="1" hangingPunct="1">
              <a:buFont typeface="Arial" panose="020B0604020202020204" pitchFamily="34" charset="0"/>
              <a:buNone/>
            </a:pPr>
            <a:r>
              <a:rPr lang="sl-SI" altLang="sl-SI" dirty="0" smtClean="0"/>
              <a:t>	</a:t>
            </a:r>
            <a:r>
              <a:rPr lang="sl-SI" altLang="sl-SI" sz="2000" b="1" i="1" dirty="0" smtClean="0"/>
              <a:t>Se lahko katoličan poroči z nekatoliškim kristjanom?</a:t>
            </a:r>
          </a:p>
          <a:p>
            <a:pPr algn="just">
              <a:buNone/>
            </a:pPr>
            <a:r>
              <a:rPr lang="sl-SI" altLang="sl-SI" sz="2000" dirty="0" smtClean="0"/>
              <a:t>	Da, a potrebno je pridobiti cerkveno dovoljenje za sklenitev mešanega zakona.</a:t>
            </a:r>
          </a:p>
          <a:p>
            <a:pPr algn="just">
              <a:buNone/>
            </a:pPr>
            <a:r>
              <a:rPr lang="sl-SI" altLang="sl-SI" sz="2000" dirty="0" smtClean="0"/>
              <a:t>	</a:t>
            </a:r>
          </a:p>
          <a:p>
            <a:pPr algn="just">
              <a:buNone/>
            </a:pPr>
            <a:r>
              <a:rPr lang="sl-SI" altLang="sl-SI" sz="2000" dirty="0"/>
              <a:t>	</a:t>
            </a:r>
            <a:r>
              <a:rPr lang="sl-SI" altLang="sl-SI" sz="2000" b="1" i="1" dirty="0" smtClean="0"/>
              <a:t>Se lahko katoličan poroči z vernikom druge religije?</a:t>
            </a:r>
          </a:p>
          <a:p>
            <a:pPr algn="just">
              <a:buNone/>
            </a:pPr>
            <a:r>
              <a:rPr lang="sl-SI" altLang="sl-SI" sz="2000" dirty="0" smtClean="0"/>
              <a:t>	Tak zakon je veljavno sklenjen le, če je bil pred sklenitvijo oproščen zadržka različne vere. V zakonih z različnostjo vere ima katoliški zakonec posebno nalogo: »Neverni mož je namreč posvečen po ženi in neverna žena je posvečena po možu« (1 Kor 7,14). Iskrena zakonska ljubezen, potrpežljivo prakticiranje družinskih kreposti ter vztrajna molitev morejo voditi neverujočega </a:t>
            </a:r>
            <a:r>
              <a:rPr lang="sl-SI" altLang="sl-SI" sz="2000" dirty="0" err="1" smtClean="0"/>
              <a:t>sozakonca</a:t>
            </a:r>
            <a:r>
              <a:rPr lang="sl-SI" altLang="sl-SI" sz="2000" dirty="0" smtClean="0"/>
              <a:t> k sprejetju milosti spreobrnjenja.</a:t>
            </a:r>
            <a:r>
              <a:rPr lang="sl-SI" altLang="sl-SI" sz="2000" i="1" dirty="0" smtClean="0"/>
              <a:t>	</a:t>
            </a:r>
          </a:p>
          <a:p>
            <a:pPr algn="just">
              <a:buNone/>
            </a:pPr>
            <a:r>
              <a:rPr lang="sl-SI" altLang="sl-SI" i="1" dirty="0" smtClean="0"/>
              <a:t>	</a:t>
            </a:r>
            <a:endParaRPr lang="sl-SI" altLang="sl-SI" sz="2000" i="1" dirty="0" smtClean="0"/>
          </a:p>
        </p:txBody>
      </p:sp>
      <p:pic>
        <p:nvPicPr>
          <p:cNvPr id="7172" name="Picture 7" descr="D:\Mojca\Slike\2018\poletje\20180623_135556.jpg"/>
          <p:cNvPicPr>
            <a:picLocks noChangeAspect="1" noChangeArrowheads="1"/>
          </p:cNvPicPr>
          <p:nvPr/>
        </p:nvPicPr>
        <p:blipFill>
          <a:blip r:embed="rId2">
            <a:extLst>
              <a:ext uri="{28A0092B-C50C-407E-A947-70E740481C1C}">
                <a14:useLocalDpi xmlns:a14="http://schemas.microsoft.com/office/drawing/2010/main" val="0"/>
              </a:ext>
            </a:extLst>
          </a:blip>
          <a:srcRect l="35622" t="10828" r="21561" b="17645"/>
          <a:stretch>
            <a:fillRect/>
          </a:stretch>
        </p:blipFill>
        <p:spPr bwMode="auto">
          <a:xfrm>
            <a:off x="-107950" y="0"/>
            <a:ext cx="2303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8204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51050" y="274638"/>
            <a:ext cx="6635750" cy="1143000"/>
          </a:xfrm>
        </p:spPr>
        <p:txBody>
          <a:bodyPr rtlCol="0">
            <a:normAutofit fontScale="90000"/>
          </a:bodyPr>
          <a:lstStyle/>
          <a:p>
            <a:pPr eaLnBrk="1" fontAlgn="auto" hangingPunct="1">
              <a:spcAft>
                <a:spcPts val="0"/>
              </a:spcAft>
              <a:defRPr/>
            </a:pPr>
            <a:r>
              <a:rPr lang="sl-SI" b="1" dirty="0" smtClean="0">
                <a:latin typeface="Bahnschrift Light" pitchFamily="34" charset="0"/>
              </a:rPr>
              <a:t/>
            </a:r>
            <a:br>
              <a:rPr lang="sl-SI" b="1" dirty="0" smtClean="0">
                <a:latin typeface="Bahnschrift Light" pitchFamily="34" charset="0"/>
              </a:rPr>
            </a:br>
            <a:endParaRPr lang="sl-SI" dirty="0"/>
          </a:p>
        </p:txBody>
      </p:sp>
      <p:sp>
        <p:nvSpPr>
          <p:cNvPr id="7171" name="Ograda vsebine 2"/>
          <p:cNvSpPr>
            <a:spLocks noGrp="1"/>
          </p:cNvSpPr>
          <p:nvPr>
            <p:ph idx="1"/>
          </p:nvPr>
        </p:nvSpPr>
        <p:spPr>
          <a:xfrm>
            <a:off x="2268538" y="1600200"/>
            <a:ext cx="6418262" cy="5357813"/>
          </a:xfrm>
        </p:spPr>
        <p:txBody>
          <a:bodyPr/>
          <a:lstStyle/>
          <a:p>
            <a:pPr algn="just" eaLnBrk="1" hangingPunct="1">
              <a:buFont typeface="Arial" panose="020B0604020202020204" pitchFamily="34" charset="0"/>
              <a:buNone/>
            </a:pPr>
            <a:r>
              <a:rPr lang="sl-SI" altLang="sl-SI" dirty="0" smtClean="0"/>
              <a:t>	</a:t>
            </a:r>
            <a:r>
              <a:rPr lang="sl-SI" altLang="sl-SI" sz="2000" b="1" i="1" dirty="0" smtClean="0"/>
              <a:t>Kakšen odnos ima Cerkev do civilno ločenih in do ponovno poročenih?</a:t>
            </a:r>
          </a:p>
          <a:p>
            <a:pPr algn="just">
              <a:buNone/>
            </a:pPr>
            <a:r>
              <a:rPr lang="sl-SI" altLang="sl-SI" sz="2000" dirty="0" smtClean="0"/>
              <a:t>	Po Jezusovem zgledu jih sprejema z ljubeznijo. Daleč od tega, da bi vse primere obravnavali enako, papež Benedikt XVI. obžaluje razmere številnih družin in poziva cerkvene delavce, naj dobro razlikujejo različne situacije, da bi mogli prizadetim vernikom ponuditi ustrezno duhovno pomoč.</a:t>
            </a:r>
            <a:endParaRPr lang="sl-SI" altLang="sl-SI" sz="2000" i="1" dirty="0" smtClean="0"/>
          </a:p>
        </p:txBody>
      </p:sp>
      <p:pic>
        <p:nvPicPr>
          <p:cNvPr id="7172" name="Picture 7" descr="D:\Mojca\Slike\2018\poletje\20180623_135556.jpg"/>
          <p:cNvPicPr>
            <a:picLocks noChangeAspect="1" noChangeArrowheads="1"/>
          </p:cNvPicPr>
          <p:nvPr/>
        </p:nvPicPr>
        <p:blipFill>
          <a:blip r:embed="rId2">
            <a:extLst>
              <a:ext uri="{28A0092B-C50C-407E-A947-70E740481C1C}">
                <a14:useLocalDpi xmlns:a14="http://schemas.microsoft.com/office/drawing/2010/main" val="0"/>
              </a:ext>
            </a:extLst>
          </a:blip>
          <a:srcRect l="35622" t="10828" r="21561" b="17645"/>
          <a:stretch>
            <a:fillRect/>
          </a:stretch>
        </p:blipFill>
        <p:spPr bwMode="auto">
          <a:xfrm>
            <a:off x="-107950" y="0"/>
            <a:ext cx="2303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337546"/>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Zakrament birme</Template>
  <TotalTime>20</TotalTime>
  <Words>147</Words>
  <Application>Microsoft Office PowerPoint</Application>
  <PresentationFormat>Diaprojekcija na zaslonu (4:3)</PresentationFormat>
  <Paragraphs>71</Paragraphs>
  <Slides>18</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18</vt:i4>
      </vt:variant>
    </vt:vector>
  </HeadingPairs>
  <TitlesOfParts>
    <vt:vector size="24" baseType="lpstr">
      <vt:lpstr>Arial</vt:lpstr>
      <vt:lpstr>Calibri</vt:lpstr>
      <vt:lpstr>Bahnschrift Light</vt:lpstr>
      <vt:lpstr>Times New Roman</vt:lpstr>
      <vt:lpstr>Courier New</vt:lpstr>
      <vt:lpstr>Officeova tema</vt:lpstr>
      <vt:lpstr>PowerPointova predstavitev</vt:lpstr>
      <vt:lpstr>PowerPointova predstavitev</vt:lpstr>
      <vt:lpstr>I. DUHOVNA POGLOBITEV </vt:lpstr>
      <vt:lpstr> II. IZTOČNICA ZA POGOVOR </vt:lpstr>
      <vt:lpstr> </vt:lpstr>
      <vt:lpstr> </vt:lpstr>
      <vt:lpstr> </vt:lpstr>
      <vt:lpstr> </vt:lpstr>
      <vt:lpstr> </vt:lpstr>
      <vt:lpstr> </vt:lpstr>
      <vt:lpstr> </vt:lpstr>
      <vt:lpstr>  Za osebni razmislek  </vt:lpstr>
      <vt:lpstr>  Za pogovor  </vt:lpstr>
      <vt:lpstr>  Popotnica  </vt:lpstr>
      <vt:lpstr>    </vt:lpstr>
      <vt:lpstr>    </vt:lpstr>
      <vt:lpstr>    </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Uporabnik sistema Windows</dc:creator>
  <cp:lastModifiedBy>Uporabnik sistema Windows</cp:lastModifiedBy>
  <cp:revision>3</cp:revision>
  <dcterms:created xsi:type="dcterms:W3CDTF">2021-01-26T14:52:33Z</dcterms:created>
  <dcterms:modified xsi:type="dcterms:W3CDTF">2021-01-26T15:12:40Z</dcterms:modified>
</cp:coreProperties>
</file>