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9" r:id="rId4"/>
    <p:sldId id="261" r:id="rId5"/>
    <p:sldId id="276" r:id="rId6"/>
    <p:sldId id="262" r:id="rId7"/>
    <p:sldId id="263" r:id="rId8"/>
    <p:sldId id="264" r:id="rId9"/>
    <p:sldId id="265" r:id="rId10"/>
    <p:sldId id="266" r:id="rId11"/>
    <p:sldId id="271" r:id="rId12"/>
    <p:sldId id="268" r:id="rId13"/>
    <p:sldId id="273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85" cy="6858000"/>
          </a:xfrm>
        </p:spPr>
      </p:pic>
    </p:spTree>
    <p:extLst>
      <p:ext uri="{BB962C8B-B14F-4D97-AF65-F5344CB8AC3E}">
        <p14:creationId xmlns:p14="http://schemas.microsoft.com/office/powerpoint/2010/main" val="2766706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 OSEBNI RAZMISLEK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dirty="0" smtClean="0"/>
              <a:t>• Kadarkoli </a:t>
            </a:r>
            <a:r>
              <a:rPr lang="sl-SI" sz="2400" dirty="0"/>
              <a:t>nekdo prevzame skrb za življenje nekoga drugega, v nekem </a:t>
            </a:r>
            <a:r>
              <a:rPr lang="sl-SI" sz="2400" dirty="0" smtClean="0"/>
              <a:t>smislu v odnosu </a:t>
            </a:r>
            <a:r>
              <a:rPr lang="sl-SI" sz="2400" dirty="0"/>
              <a:t>do njega uresničuje očetovstvo, pravi papež Frančišek. Kdo so bili </a:t>
            </a:r>
            <a:r>
              <a:rPr lang="sl-SI" sz="2400" dirty="0" smtClean="0"/>
              <a:t>v tem </a:t>
            </a:r>
            <a:r>
              <a:rPr lang="sl-SI" sz="2400" dirty="0"/>
              <a:t>pomenu besede moji (duhovni) »očetje«, »matere«?</a:t>
            </a:r>
          </a:p>
          <a:p>
            <a:pPr marL="0" indent="0">
              <a:buNone/>
            </a:pPr>
            <a:r>
              <a:rPr lang="sl-SI" sz="2400" dirty="0" smtClean="0"/>
              <a:t>• Komu </a:t>
            </a:r>
            <a:r>
              <a:rPr lang="sl-SI" sz="2400" dirty="0"/>
              <a:t>pa sem jaz v tem pomenu besede »oče«, »mati«? Kako </a:t>
            </a:r>
            <a:r>
              <a:rPr lang="sl-SI" sz="2400" dirty="0" smtClean="0"/>
              <a:t>uresničujem svoje </a:t>
            </a:r>
            <a:r>
              <a:rPr lang="sl-SI" sz="2400" dirty="0"/>
              <a:t>poslanstvo (duhovnega) očetovstva, materinstva?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70487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 POGOVOR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2400" dirty="0" smtClean="0"/>
              <a:t>• V </a:t>
            </a:r>
            <a:r>
              <a:rPr lang="sl-SI" sz="2400" dirty="0"/>
              <a:t>času epidemije so se mladi po številnih župnijah izkazali kot vešči </a:t>
            </a:r>
            <a:r>
              <a:rPr lang="sl-SI" sz="2400" dirty="0" smtClean="0"/>
              <a:t>modernih tehnologij </a:t>
            </a:r>
            <a:r>
              <a:rPr lang="sl-SI" sz="2400" dirty="0"/>
              <a:t>in so se tudi na ta način izkazali kot nadvse potrebni </a:t>
            </a:r>
            <a:r>
              <a:rPr lang="sl-SI" sz="2400" dirty="0" smtClean="0"/>
              <a:t>sodelavci. Znamo </a:t>
            </a:r>
            <a:r>
              <a:rPr lang="sl-SI" sz="2400" dirty="0"/>
              <a:t>uporabiti njihovo znanje na tistih področjih, ki jih sami morda </a:t>
            </a:r>
            <a:r>
              <a:rPr lang="sl-SI" sz="2400" dirty="0" smtClean="0"/>
              <a:t>ne obvladamo</a:t>
            </a:r>
            <a:r>
              <a:rPr lang="sl-SI" sz="2400" dirty="0"/>
              <a:t>, so pa del njihovega »sveta«?</a:t>
            </a:r>
          </a:p>
          <a:p>
            <a:pPr marL="0" indent="0" algn="just">
              <a:buNone/>
            </a:pPr>
            <a:r>
              <a:rPr lang="sl-SI" sz="2400" dirty="0" smtClean="0"/>
              <a:t>• Na </a:t>
            </a:r>
            <a:r>
              <a:rPr lang="sl-SI" sz="2400" dirty="0"/>
              <a:t>katerih področjih dela v naši župniji so mladi že vključeni? Kako bi </a:t>
            </a:r>
            <a:r>
              <a:rPr lang="sl-SI" sz="2400" dirty="0" smtClean="0"/>
              <a:t>jih lahko spodbudili </a:t>
            </a:r>
            <a:r>
              <a:rPr lang="sl-SI" sz="2400" dirty="0"/>
              <a:t>k večji vključenosti v dejavnostih, kjer še ne sodelujejo? </a:t>
            </a:r>
            <a:r>
              <a:rPr lang="sl-SI" sz="2400" dirty="0" smtClean="0"/>
              <a:t>Zapišimo konkretne </a:t>
            </a:r>
            <a:r>
              <a:rPr lang="sl-SI" sz="2400" dirty="0"/>
              <a:t>sklepe in poskrbimo za njihovo uresničevanje</a:t>
            </a:r>
            <a:r>
              <a:rPr lang="sl-SI" sz="2400" dirty="0" smtClean="0"/>
              <a:t>.</a:t>
            </a:r>
          </a:p>
          <a:p>
            <a:pPr marL="0" indent="0" algn="just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03814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POPOTNICA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5719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2400" i="1" dirty="0"/>
              <a:t>Pretirano ponavljanje rojevanja, kjer se spreminjajo samo imena, </a:t>
            </a:r>
            <a:r>
              <a:rPr lang="sl-SI" sz="2400" i="1" dirty="0" smtClean="0"/>
              <a:t>povzroča napetost</a:t>
            </a:r>
            <a:r>
              <a:rPr lang="sl-SI" sz="2400" i="1" dirty="0"/>
              <a:t>, že skoraj pričakovanje v prvi vrstici obljubljene novosti, ki bi prekinila </a:t>
            </a:r>
            <a:r>
              <a:rPr lang="sl-SI" sz="2400" i="1" dirty="0" smtClean="0"/>
              <a:t>in osmislila </a:t>
            </a:r>
            <a:r>
              <a:rPr lang="sl-SI" sz="2400" i="1" dirty="0"/>
              <a:t>vse. To se zgodi z Jezusom … Z njim, prvorojenim izmed številne </a:t>
            </a:r>
            <a:r>
              <a:rPr lang="sl-SI" sz="2400" i="1" dirty="0" smtClean="0"/>
              <a:t>množice bratov </a:t>
            </a:r>
            <a:r>
              <a:rPr lang="sl-SI" sz="2400" i="1" dirty="0"/>
              <a:t>(prim. Rim 8,29), zgodovina obljube doseže sedemkrat sedem – </a:t>
            </a:r>
            <a:r>
              <a:rPr lang="sl-SI" sz="2400" i="1" dirty="0" smtClean="0"/>
              <a:t>popolnost. Nam </a:t>
            </a:r>
            <a:r>
              <a:rPr lang="sl-SI" sz="2400" i="1" dirty="0"/>
              <a:t>se lahko ta neskončni seznam imen zdi suhoparen. Vendar je vsaka </a:t>
            </a:r>
            <a:r>
              <a:rPr lang="sl-SI" sz="2400" i="1" dirty="0" smtClean="0"/>
              <a:t>oseba edinstveno </a:t>
            </a:r>
            <a:r>
              <a:rPr lang="sl-SI" sz="2400" i="1" dirty="0"/>
              <a:t>in neponovljivo obličje, igra strasti in dejanj, s čudno usodo </a:t>
            </a:r>
            <a:r>
              <a:rPr lang="sl-SI" sz="2400" i="1" dirty="0" smtClean="0"/>
              <a:t>svobode. Vsako ime </a:t>
            </a:r>
            <a:r>
              <a:rPr lang="sl-SI" sz="2400" i="1" dirty="0"/>
              <a:t>ima absolutno vrednost, kakor Ime, iz katerega izhaja in h kateremu </a:t>
            </a:r>
            <a:r>
              <a:rPr lang="sl-SI" sz="2400" i="1" dirty="0" smtClean="0"/>
              <a:t>se vrača</a:t>
            </a:r>
            <a:r>
              <a:rPr lang="sl-SI" sz="2400" i="1" dirty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42656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5719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2400" i="1" dirty="0"/>
              <a:t>Nam je lahko to neznano, toda vedno živi v spominu Boga in utripa v </a:t>
            </a:r>
            <a:r>
              <a:rPr lang="sl-SI" sz="2400" i="1" dirty="0" smtClean="0"/>
              <a:t>žilah potomca. Človek </a:t>
            </a:r>
            <a:r>
              <a:rPr lang="sl-SI" sz="2400" i="1" dirty="0"/>
              <a:t>kuje zgodovino in zgodovina kuje človeka: ime, odnos z </a:t>
            </a:r>
            <a:r>
              <a:rPr lang="sl-SI" sz="2400" i="1" dirty="0" smtClean="0"/>
              <a:t>Drugim in </a:t>
            </a:r>
            <a:r>
              <a:rPr lang="sl-SI" sz="2400" i="1" dirty="0"/>
              <a:t>drugimi, se ne izgubi nikoli. Življenjska zgodba Jožefa, ki je zadnji člen </a:t>
            </a:r>
            <a:r>
              <a:rPr lang="sl-SI" sz="2400" i="1" dirty="0" smtClean="0"/>
              <a:t>v rodovniku</a:t>
            </a:r>
            <a:r>
              <a:rPr lang="sl-SI" sz="2400" i="1" dirty="0"/>
              <a:t>, je zgodba vseh: ne spočne Sina obljube, temveč se odpre, da bi </a:t>
            </a:r>
            <a:r>
              <a:rPr lang="sl-SI" sz="2400" i="1" dirty="0" smtClean="0"/>
              <a:t>ga sprejel </a:t>
            </a:r>
            <a:r>
              <a:rPr lang="sl-SI" sz="2400" i="1" dirty="0"/>
              <a:t>od svoje žene. Ta rodovnik, ki mora ostati nedokončan, kaže na </a:t>
            </a:r>
            <a:r>
              <a:rPr lang="sl-SI" sz="2400" i="1" dirty="0" smtClean="0"/>
              <a:t>dve manjkajoči </a:t>
            </a:r>
            <a:r>
              <a:rPr lang="sl-SI" sz="2400" i="1" dirty="0"/>
              <a:t>imeni: ime Boga in ime vsakega izmed nas. Bog je po veri </a:t>
            </a:r>
            <a:r>
              <a:rPr lang="sl-SI" sz="2400" i="1" dirty="0" smtClean="0"/>
              <a:t>oče Abrahama </a:t>
            </a:r>
            <a:r>
              <a:rPr lang="sl-SI" sz="2400" i="1" dirty="0"/>
              <a:t>in vsak izmed nas s sprejetjem Jezusa postane Božji Sin (prim. </a:t>
            </a:r>
            <a:r>
              <a:rPr lang="sl-SI" sz="2400" i="1" dirty="0" err="1"/>
              <a:t>Jn</a:t>
            </a:r>
            <a:r>
              <a:rPr lang="sl-SI" sz="2400" i="1" dirty="0"/>
              <a:t> 1,12).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07476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5907596"/>
            <a:ext cx="10178322" cy="950404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Pripravila: dr. Mojca </a:t>
            </a:r>
            <a:r>
              <a:rPr lang="sl-SI" dirty="0" err="1" smtClean="0"/>
              <a:t>Bertoncel</a:t>
            </a:r>
            <a:r>
              <a:rPr lang="sl-SI" dirty="0" smtClean="0"/>
              <a:t>, Škofijski urad za laike Nadškofije Ljubljana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3825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2200" dirty="0" smtClean="0"/>
              <a:t>Jožef, zgled </a:t>
            </a:r>
            <a:br>
              <a:rPr lang="sl-SI" sz="2200" dirty="0" smtClean="0"/>
            </a:br>
            <a:r>
              <a:rPr lang="sl-SI" sz="2200" dirty="0" smtClean="0"/>
              <a:t>družinskim očetom</a:t>
            </a:r>
            <a:endParaRPr lang="sl-SI" sz="2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v. </a:t>
            </a:r>
            <a:r>
              <a:rPr lang="sl-SI" dirty="0"/>
              <a:t>Poglavje</a:t>
            </a:r>
          </a:p>
        </p:txBody>
      </p:sp>
    </p:spTree>
    <p:extLst>
      <p:ext uri="{BB962C8B-B14F-4D97-AF65-F5344CB8AC3E}">
        <p14:creationId xmlns:p14="http://schemas.microsoft.com/office/powerpoint/2010/main" val="239804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400" i="1" dirty="0"/>
              <a:t>Zgled sv. Jožefa nas vse močno vabi, da z zvestobo, preprostostjo in skromnostjo</a:t>
            </a:r>
          </a:p>
          <a:p>
            <a:pPr marL="0" indent="0" algn="ctr">
              <a:buNone/>
            </a:pPr>
            <a:r>
              <a:rPr lang="sl-SI" sz="2400" i="1" dirty="0"/>
              <a:t>izpolnjujemo nalogo, ki nam jo je Previdnost dodelila. Mislim predvsem na</a:t>
            </a:r>
          </a:p>
          <a:p>
            <a:pPr marL="0" indent="0" algn="ctr">
              <a:buNone/>
            </a:pPr>
            <a:r>
              <a:rPr lang="sl-SI" sz="2400" i="1" dirty="0"/>
              <a:t>družinske očete in matere, in molim, da bodo vedno znali ceniti lepoto preprostega</a:t>
            </a:r>
          </a:p>
          <a:p>
            <a:pPr marL="0" indent="0" algn="ctr">
              <a:buNone/>
            </a:pPr>
            <a:r>
              <a:rPr lang="sl-SI" sz="2400" i="1" dirty="0"/>
              <a:t>in marljivega življenja ter skrbno gojili medsebojne zakonske odnose in tako z</a:t>
            </a:r>
          </a:p>
          <a:p>
            <a:pPr marL="0" indent="0" algn="ctr">
              <a:buNone/>
            </a:pPr>
            <a:r>
              <a:rPr lang="sl-SI" sz="2400" i="1" dirty="0"/>
              <a:t>navdušenjem izpolnjevali ne vedno lahko vzgojno poslanstvo.</a:t>
            </a:r>
            <a:endParaRPr lang="sl-SI" sz="2400" i="1" dirty="0"/>
          </a:p>
        </p:txBody>
      </p:sp>
    </p:spTree>
    <p:extLst>
      <p:ext uri="{BB962C8B-B14F-4D97-AF65-F5344CB8AC3E}">
        <p14:creationId xmlns:p14="http://schemas.microsoft.com/office/powerpoint/2010/main" val="3514857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I. DUHOVNA POGLOBITEV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l-SI" sz="2400" i="1" dirty="0"/>
              <a:t>Rodovnik Jezusa Kristusa, Davidovega sina, Abrahamovega sina.</a:t>
            </a:r>
          </a:p>
          <a:p>
            <a:pPr marL="0" indent="0" algn="just">
              <a:buNone/>
            </a:pPr>
            <a:r>
              <a:rPr lang="sl-SI" sz="2400" i="1" dirty="0"/>
              <a:t>Abrahamu se je rodil Izak, Izaku se je rodil Jakob, Jakobu se je rodil Juda in </a:t>
            </a:r>
            <a:r>
              <a:rPr lang="sl-SI" sz="2400" i="1" dirty="0" smtClean="0"/>
              <a:t>njegovi bratje</a:t>
            </a:r>
            <a:r>
              <a:rPr lang="sl-SI" sz="2400" i="1" dirty="0"/>
              <a:t>. Judu je Tamara rodila </a:t>
            </a:r>
            <a:r>
              <a:rPr lang="sl-SI" sz="2400" i="1" dirty="0" err="1"/>
              <a:t>Pereca</a:t>
            </a:r>
            <a:r>
              <a:rPr lang="sl-SI" sz="2400" i="1" dirty="0"/>
              <a:t> in </a:t>
            </a:r>
            <a:r>
              <a:rPr lang="sl-SI" sz="2400" i="1" dirty="0" err="1"/>
              <a:t>Zeraha</a:t>
            </a:r>
            <a:r>
              <a:rPr lang="sl-SI" sz="2400" i="1" dirty="0"/>
              <a:t>. </a:t>
            </a:r>
            <a:r>
              <a:rPr lang="sl-SI" sz="2400" i="1" dirty="0" err="1"/>
              <a:t>Perecu</a:t>
            </a:r>
            <a:r>
              <a:rPr lang="sl-SI" sz="2400" i="1" dirty="0"/>
              <a:t> se je rodil </a:t>
            </a:r>
            <a:r>
              <a:rPr lang="sl-SI" sz="2400" i="1" dirty="0" err="1"/>
              <a:t>Hecrón</a:t>
            </a:r>
            <a:r>
              <a:rPr lang="sl-SI" sz="2400" i="1" dirty="0"/>
              <a:t>, </a:t>
            </a:r>
            <a:r>
              <a:rPr lang="sl-SI" sz="2400" i="1" dirty="0" err="1" smtClean="0"/>
              <a:t>Hecrónu</a:t>
            </a:r>
            <a:r>
              <a:rPr lang="sl-SI" sz="2400" i="1" dirty="0" smtClean="0"/>
              <a:t> se </a:t>
            </a:r>
            <a:r>
              <a:rPr lang="sl-SI" sz="2400" i="1" dirty="0"/>
              <a:t>je rodil Ram, </a:t>
            </a:r>
            <a:r>
              <a:rPr lang="sl-SI" sz="2400" i="1" dirty="0" err="1"/>
              <a:t>Ramu</a:t>
            </a:r>
            <a:r>
              <a:rPr lang="sl-SI" sz="2400" i="1" dirty="0"/>
              <a:t> se je rodil </a:t>
            </a:r>
            <a:r>
              <a:rPr lang="sl-SI" sz="2400" i="1" dirty="0" err="1"/>
              <a:t>Aminadáb</a:t>
            </a:r>
            <a:r>
              <a:rPr lang="sl-SI" sz="2400" i="1" dirty="0"/>
              <a:t>, </a:t>
            </a:r>
            <a:r>
              <a:rPr lang="sl-SI" sz="2400" i="1" dirty="0" err="1"/>
              <a:t>Aminadábu</a:t>
            </a:r>
            <a:r>
              <a:rPr lang="sl-SI" sz="2400" i="1" dirty="0"/>
              <a:t> se je rodil </a:t>
            </a:r>
            <a:r>
              <a:rPr lang="sl-SI" sz="2400" i="1" dirty="0" err="1" smtClean="0"/>
              <a:t>Nahšón</a:t>
            </a:r>
            <a:r>
              <a:rPr lang="sl-SI" sz="2400" i="1" dirty="0" smtClean="0"/>
              <a:t>, </a:t>
            </a:r>
            <a:r>
              <a:rPr lang="sl-SI" sz="2400" i="1" dirty="0" err="1" smtClean="0"/>
              <a:t>Nahšónu</a:t>
            </a:r>
            <a:r>
              <a:rPr lang="sl-SI" sz="2400" i="1" dirty="0" smtClean="0"/>
              <a:t> </a:t>
            </a:r>
            <a:r>
              <a:rPr lang="sl-SI" sz="2400" i="1" dirty="0"/>
              <a:t>se je rodil </a:t>
            </a:r>
            <a:r>
              <a:rPr lang="sl-SI" sz="2400" i="1" dirty="0" err="1"/>
              <a:t>Salmón</a:t>
            </a:r>
            <a:r>
              <a:rPr lang="sl-SI" sz="2400" i="1" dirty="0"/>
              <a:t>, </a:t>
            </a:r>
            <a:r>
              <a:rPr lang="sl-SI" sz="2400" i="1" dirty="0" err="1"/>
              <a:t>Salmónu</a:t>
            </a:r>
            <a:r>
              <a:rPr lang="sl-SI" sz="2400" i="1" dirty="0"/>
              <a:t> je </a:t>
            </a:r>
            <a:r>
              <a:rPr lang="sl-SI" sz="2400" i="1" dirty="0" err="1"/>
              <a:t>Rahába</a:t>
            </a:r>
            <a:r>
              <a:rPr lang="sl-SI" sz="2400" i="1" dirty="0"/>
              <a:t> rodila </a:t>
            </a:r>
            <a:r>
              <a:rPr lang="sl-SI" sz="2400" i="1" dirty="0" err="1"/>
              <a:t>Boaza</a:t>
            </a:r>
            <a:r>
              <a:rPr lang="sl-SI" sz="2400" i="1" dirty="0"/>
              <a:t>, </a:t>
            </a:r>
            <a:r>
              <a:rPr lang="sl-SI" sz="2400" i="1" dirty="0" err="1"/>
              <a:t>Boazu</a:t>
            </a:r>
            <a:r>
              <a:rPr lang="sl-SI" sz="2400" i="1" dirty="0"/>
              <a:t> je Ruta </a:t>
            </a:r>
            <a:r>
              <a:rPr lang="sl-SI" sz="2400" i="1" dirty="0" smtClean="0"/>
              <a:t>rodila Obéda</a:t>
            </a:r>
            <a:r>
              <a:rPr lang="sl-SI" sz="2400" i="1" dirty="0"/>
              <a:t>. Obédu se je rodil </a:t>
            </a:r>
            <a:r>
              <a:rPr lang="sl-SI" sz="2400" i="1" dirty="0" err="1"/>
              <a:t>Jese</a:t>
            </a:r>
            <a:r>
              <a:rPr lang="sl-SI" sz="2400" i="1" dirty="0"/>
              <a:t>. </a:t>
            </a:r>
            <a:r>
              <a:rPr lang="sl-SI" sz="2400" i="1" dirty="0" err="1"/>
              <a:t>Jeseju</a:t>
            </a:r>
            <a:r>
              <a:rPr lang="sl-SI" sz="2400" i="1" dirty="0"/>
              <a:t> se je rodil David, </a:t>
            </a:r>
            <a:r>
              <a:rPr lang="sl-SI" sz="2400" i="1" dirty="0" smtClean="0"/>
              <a:t>kralj. Davidu </a:t>
            </a:r>
            <a:r>
              <a:rPr lang="sl-SI" sz="2400" i="1" dirty="0"/>
              <a:t>je </a:t>
            </a:r>
            <a:r>
              <a:rPr lang="sl-SI" sz="2400" i="1" dirty="0" err="1"/>
              <a:t>Urijájeva</a:t>
            </a:r>
            <a:r>
              <a:rPr lang="sl-SI" sz="2400" i="1" dirty="0"/>
              <a:t> žena rodila Salomona. Salomonu se je rodil </a:t>
            </a:r>
            <a:r>
              <a:rPr lang="sl-SI" sz="2400" i="1" dirty="0" err="1"/>
              <a:t>Roboám</a:t>
            </a:r>
            <a:r>
              <a:rPr lang="sl-SI" sz="2400" i="1" dirty="0"/>
              <a:t>, </a:t>
            </a:r>
            <a:r>
              <a:rPr lang="sl-SI" sz="2400" i="1" dirty="0" err="1" smtClean="0"/>
              <a:t>Roboámu</a:t>
            </a:r>
            <a:r>
              <a:rPr lang="sl-SI" sz="2400" i="1" dirty="0" smtClean="0"/>
              <a:t> se </a:t>
            </a:r>
            <a:r>
              <a:rPr lang="sl-SI" sz="2400" i="1" dirty="0"/>
              <a:t>je rodil </a:t>
            </a:r>
            <a:r>
              <a:rPr lang="sl-SI" sz="2400" i="1" dirty="0" err="1"/>
              <a:t>Abíja</a:t>
            </a:r>
            <a:r>
              <a:rPr lang="sl-SI" sz="2400" i="1" dirty="0"/>
              <a:t>, </a:t>
            </a:r>
            <a:r>
              <a:rPr lang="sl-SI" sz="2400" i="1" dirty="0" err="1"/>
              <a:t>Abíju</a:t>
            </a:r>
            <a:r>
              <a:rPr lang="sl-SI" sz="2400" i="1" dirty="0"/>
              <a:t> se je rodil Asá, </a:t>
            </a:r>
            <a:r>
              <a:rPr lang="sl-SI" sz="2400" i="1" dirty="0" err="1"/>
              <a:t>Asáju</a:t>
            </a:r>
            <a:r>
              <a:rPr lang="sl-SI" sz="2400" i="1" dirty="0"/>
              <a:t> se je rodil </a:t>
            </a:r>
            <a:r>
              <a:rPr lang="sl-SI" sz="2400" i="1" dirty="0" err="1"/>
              <a:t>Józafat</a:t>
            </a:r>
            <a:r>
              <a:rPr lang="sl-SI" sz="2400" i="1" dirty="0"/>
              <a:t>, </a:t>
            </a:r>
            <a:r>
              <a:rPr lang="sl-SI" sz="2400" i="1" dirty="0" err="1"/>
              <a:t>Józafatu</a:t>
            </a:r>
            <a:r>
              <a:rPr lang="sl-SI" sz="2400" i="1" dirty="0"/>
              <a:t> se je </a:t>
            </a:r>
            <a:r>
              <a:rPr lang="sl-SI" sz="2400" i="1" dirty="0" smtClean="0"/>
              <a:t>rodil </a:t>
            </a:r>
            <a:r>
              <a:rPr lang="sl-SI" sz="2400" i="1" dirty="0" err="1" smtClean="0"/>
              <a:t>Jorám</a:t>
            </a:r>
            <a:r>
              <a:rPr lang="sl-SI" sz="2400" i="1" dirty="0"/>
              <a:t>, </a:t>
            </a:r>
            <a:r>
              <a:rPr lang="sl-SI" sz="2400" i="1" dirty="0" err="1"/>
              <a:t>Jorámu</a:t>
            </a:r>
            <a:r>
              <a:rPr lang="sl-SI" sz="2400" i="1" dirty="0"/>
              <a:t> se je rodil </a:t>
            </a:r>
            <a:r>
              <a:rPr lang="sl-SI" sz="2400" i="1" dirty="0" err="1"/>
              <a:t>Uzíja</a:t>
            </a:r>
            <a:r>
              <a:rPr lang="sl-SI" sz="2400" i="1" dirty="0"/>
              <a:t>, </a:t>
            </a:r>
            <a:r>
              <a:rPr lang="sl-SI" sz="2400" i="1" dirty="0" err="1"/>
              <a:t>Uzíju</a:t>
            </a:r>
            <a:r>
              <a:rPr lang="sl-SI" sz="2400" i="1" dirty="0"/>
              <a:t> se je rodil Jotám, </a:t>
            </a:r>
            <a:r>
              <a:rPr lang="sl-SI" sz="2400" i="1" dirty="0" err="1"/>
              <a:t>Jotámu</a:t>
            </a:r>
            <a:r>
              <a:rPr lang="sl-SI" sz="2400" i="1" dirty="0"/>
              <a:t> se je rodil </a:t>
            </a:r>
            <a:r>
              <a:rPr lang="sl-SI" sz="2400" i="1" dirty="0" err="1"/>
              <a:t>Aház</a:t>
            </a:r>
            <a:r>
              <a:rPr lang="sl-SI" sz="2400" i="1" dirty="0"/>
              <a:t>, </a:t>
            </a:r>
            <a:r>
              <a:rPr lang="sl-SI" sz="2400" i="1" dirty="0" err="1" smtClean="0"/>
              <a:t>Aházu</a:t>
            </a:r>
            <a:r>
              <a:rPr lang="sl-SI" sz="2400" i="1" dirty="0" smtClean="0"/>
              <a:t> se </a:t>
            </a:r>
            <a:r>
              <a:rPr lang="sl-SI" sz="2400" i="1" dirty="0"/>
              <a:t>je rodil </a:t>
            </a:r>
            <a:r>
              <a:rPr lang="sl-SI" sz="2400" i="1" dirty="0" err="1"/>
              <a:t>Ezekíja</a:t>
            </a:r>
            <a:r>
              <a:rPr lang="sl-SI" sz="2400" i="1" dirty="0"/>
              <a:t>, </a:t>
            </a:r>
            <a:r>
              <a:rPr lang="sl-SI" sz="2400" i="1" dirty="0" err="1"/>
              <a:t>Ezekíju</a:t>
            </a:r>
            <a:r>
              <a:rPr lang="sl-SI" sz="2400" i="1" dirty="0"/>
              <a:t> se je rodil </a:t>
            </a:r>
            <a:r>
              <a:rPr lang="sl-SI" sz="2400" i="1" dirty="0" err="1"/>
              <a:t>Manáse</a:t>
            </a:r>
            <a:r>
              <a:rPr lang="sl-SI" sz="2400" i="1" dirty="0"/>
              <a:t>, </a:t>
            </a:r>
            <a:endParaRPr lang="sl-SI" sz="2400" i="1" dirty="0"/>
          </a:p>
        </p:txBody>
      </p:sp>
    </p:spTree>
    <p:extLst>
      <p:ext uri="{BB962C8B-B14F-4D97-AF65-F5344CB8AC3E}">
        <p14:creationId xmlns:p14="http://schemas.microsoft.com/office/powerpoint/2010/main" val="1812237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5719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2400" i="1" dirty="0" err="1"/>
              <a:t>Manáseju</a:t>
            </a:r>
            <a:r>
              <a:rPr lang="sl-SI" sz="2400" i="1" dirty="0"/>
              <a:t> se je rodil </a:t>
            </a:r>
            <a:r>
              <a:rPr lang="sl-SI" sz="2400" i="1" dirty="0" err="1"/>
              <a:t>Amos</a:t>
            </a:r>
            <a:r>
              <a:rPr lang="sl-SI" sz="2400" i="1" dirty="0"/>
              <a:t>, </a:t>
            </a:r>
            <a:r>
              <a:rPr lang="sl-SI" sz="2400" i="1" dirty="0" err="1"/>
              <a:t>Amosu</a:t>
            </a:r>
            <a:r>
              <a:rPr lang="sl-SI" sz="2400" i="1" dirty="0"/>
              <a:t> se </a:t>
            </a:r>
            <a:r>
              <a:rPr lang="sl-SI" sz="2400" i="1" dirty="0" smtClean="0"/>
              <a:t>je rodil </a:t>
            </a:r>
            <a:r>
              <a:rPr lang="sl-SI" sz="2400" i="1" dirty="0" err="1"/>
              <a:t>Jošíja</a:t>
            </a:r>
            <a:r>
              <a:rPr lang="sl-SI" sz="2400" i="1" dirty="0"/>
              <a:t>, </a:t>
            </a:r>
            <a:r>
              <a:rPr lang="sl-SI" sz="2400" i="1" dirty="0" err="1"/>
              <a:t>Jošíju</a:t>
            </a:r>
            <a:r>
              <a:rPr lang="sl-SI" sz="2400" i="1" dirty="0"/>
              <a:t> pa so se rodili </a:t>
            </a:r>
            <a:r>
              <a:rPr lang="sl-SI" sz="2400" i="1" dirty="0" err="1"/>
              <a:t>Jojahín</a:t>
            </a:r>
            <a:r>
              <a:rPr lang="sl-SI" sz="2400" i="1" dirty="0"/>
              <a:t> in njegovi bratje ob preselitvi v </a:t>
            </a:r>
            <a:r>
              <a:rPr lang="sl-SI" sz="2400" i="1" dirty="0" smtClean="0"/>
              <a:t>Babilon. Po </a:t>
            </a:r>
            <a:r>
              <a:rPr lang="sl-SI" sz="2400" i="1" dirty="0"/>
              <a:t>preselitvi v Babilon se je </a:t>
            </a:r>
            <a:r>
              <a:rPr lang="sl-SI" sz="2400" i="1" dirty="0" err="1"/>
              <a:t>Jojahínu</a:t>
            </a:r>
            <a:r>
              <a:rPr lang="sl-SI" sz="2400" i="1" dirty="0"/>
              <a:t> rodil </a:t>
            </a:r>
            <a:r>
              <a:rPr lang="sl-SI" sz="2400" i="1" dirty="0" err="1"/>
              <a:t>Šealtiél</a:t>
            </a:r>
            <a:r>
              <a:rPr lang="sl-SI" sz="2400" i="1" dirty="0"/>
              <a:t>, </a:t>
            </a:r>
            <a:r>
              <a:rPr lang="sl-SI" sz="2400" i="1" dirty="0" err="1"/>
              <a:t>Šealtiélu</a:t>
            </a:r>
            <a:r>
              <a:rPr lang="sl-SI" sz="2400" i="1" dirty="0"/>
              <a:t> se je rodil </a:t>
            </a:r>
            <a:r>
              <a:rPr lang="sl-SI" sz="2400" i="1" dirty="0" err="1" smtClean="0"/>
              <a:t>Zerubabél</a:t>
            </a:r>
            <a:r>
              <a:rPr lang="sl-SI" sz="2400" i="1" dirty="0" smtClean="0"/>
              <a:t>, </a:t>
            </a:r>
            <a:r>
              <a:rPr lang="sl-SI" sz="2400" i="1" dirty="0" err="1" smtClean="0"/>
              <a:t>Zerubabélu</a:t>
            </a:r>
            <a:r>
              <a:rPr lang="sl-SI" sz="2400" i="1" dirty="0" smtClean="0"/>
              <a:t> </a:t>
            </a:r>
            <a:r>
              <a:rPr lang="sl-SI" sz="2400" i="1" dirty="0"/>
              <a:t>se je rodil </a:t>
            </a:r>
            <a:r>
              <a:rPr lang="sl-SI" sz="2400" i="1" dirty="0" err="1"/>
              <a:t>Abihúd</a:t>
            </a:r>
            <a:r>
              <a:rPr lang="sl-SI" sz="2400" i="1" dirty="0"/>
              <a:t>, </a:t>
            </a:r>
            <a:r>
              <a:rPr lang="sl-SI" sz="2400" i="1" dirty="0" err="1"/>
              <a:t>Abihúdu</a:t>
            </a:r>
            <a:r>
              <a:rPr lang="sl-SI" sz="2400" i="1" dirty="0"/>
              <a:t> se je rodil </a:t>
            </a:r>
            <a:r>
              <a:rPr lang="sl-SI" sz="2400" i="1" dirty="0" err="1"/>
              <a:t>Eljakím</a:t>
            </a:r>
            <a:r>
              <a:rPr lang="sl-SI" sz="2400" i="1" dirty="0"/>
              <a:t>, </a:t>
            </a:r>
            <a:r>
              <a:rPr lang="sl-SI" sz="2400" i="1" dirty="0" err="1"/>
              <a:t>Eljakímu</a:t>
            </a:r>
            <a:r>
              <a:rPr lang="sl-SI" sz="2400" i="1" dirty="0"/>
              <a:t> se je rodil </a:t>
            </a:r>
            <a:r>
              <a:rPr lang="sl-SI" sz="2400" i="1" dirty="0" err="1" smtClean="0"/>
              <a:t>Azór</a:t>
            </a:r>
            <a:r>
              <a:rPr lang="sl-SI" sz="2400" i="1" dirty="0" smtClean="0"/>
              <a:t>, </a:t>
            </a:r>
            <a:r>
              <a:rPr lang="sl-SI" sz="2400" i="1" dirty="0" err="1" smtClean="0"/>
              <a:t>Azórju</a:t>
            </a:r>
            <a:r>
              <a:rPr lang="sl-SI" sz="2400" i="1" dirty="0" smtClean="0"/>
              <a:t> </a:t>
            </a:r>
            <a:r>
              <a:rPr lang="sl-SI" sz="2400" i="1" dirty="0"/>
              <a:t>se je rodil </a:t>
            </a:r>
            <a:r>
              <a:rPr lang="sl-SI" sz="2400" i="1" dirty="0" err="1"/>
              <a:t>Cadók</a:t>
            </a:r>
            <a:r>
              <a:rPr lang="sl-SI" sz="2400" i="1" dirty="0"/>
              <a:t>, </a:t>
            </a:r>
            <a:r>
              <a:rPr lang="sl-SI" sz="2400" i="1" dirty="0" err="1"/>
              <a:t>Cadóku</a:t>
            </a:r>
            <a:r>
              <a:rPr lang="sl-SI" sz="2400" i="1" dirty="0"/>
              <a:t> se je rodil </a:t>
            </a:r>
            <a:r>
              <a:rPr lang="sl-SI" sz="2400" i="1" dirty="0" err="1"/>
              <a:t>Ahím</a:t>
            </a:r>
            <a:r>
              <a:rPr lang="sl-SI" sz="2400" i="1" dirty="0"/>
              <a:t>, </a:t>
            </a:r>
            <a:r>
              <a:rPr lang="sl-SI" sz="2400" i="1" dirty="0" err="1"/>
              <a:t>Ahímu</a:t>
            </a:r>
            <a:r>
              <a:rPr lang="sl-SI" sz="2400" i="1" dirty="0"/>
              <a:t> se je rodil </a:t>
            </a:r>
            <a:r>
              <a:rPr lang="sl-SI" sz="2400" i="1" dirty="0" err="1"/>
              <a:t>Eliúd</a:t>
            </a:r>
            <a:r>
              <a:rPr lang="sl-SI" sz="2400" i="1" dirty="0"/>
              <a:t>, </a:t>
            </a:r>
            <a:r>
              <a:rPr lang="sl-SI" sz="2400" i="1" dirty="0" err="1"/>
              <a:t>Eliúdu</a:t>
            </a:r>
            <a:r>
              <a:rPr lang="sl-SI" sz="2400" i="1" dirty="0"/>
              <a:t> se </a:t>
            </a:r>
            <a:r>
              <a:rPr lang="sl-SI" sz="2400" i="1" dirty="0" smtClean="0"/>
              <a:t>je rodil </a:t>
            </a:r>
            <a:r>
              <a:rPr lang="sl-SI" sz="2400" i="1" dirty="0" err="1"/>
              <a:t>Eleazar</a:t>
            </a:r>
            <a:r>
              <a:rPr lang="sl-SI" sz="2400" i="1" dirty="0"/>
              <a:t>, </a:t>
            </a:r>
            <a:r>
              <a:rPr lang="sl-SI" sz="2400" i="1" dirty="0" err="1"/>
              <a:t>Eleazarju</a:t>
            </a:r>
            <a:r>
              <a:rPr lang="sl-SI" sz="2400" i="1" dirty="0"/>
              <a:t> se je rodil </a:t>
            </a:r>
            <a:r>
              <a:rPr lang="sl-SI" sz="2400" i="1" dirty="0" err="1"/>
              <a:t>Matán</a:t>
            </a:r>
            <a:r>
              <a:rPr lang="sl-SI" sz="2400" i="1" dirty="0"/>
              <a:t>, </a:t>
            </a:r>
            <a:r>
              <a:rPr lang="sl-SI" sz="2400" i="1" dirty="0" err="1"/>
              <a:t>Matánu</a:t>
            </a:r>
            <a:r>
              <a:rPr lang="sl-SI" sz="2400" i="1" dirty="0"/>
              <a:t> se je rodil Jakob, Jakobu pa se </a:t>
            </a:r>
            <a:r>
              <a:rPr lang="sl-SI" sz="2400" i="1" dirty="0" smtClean="0"/>
              <a:t>je rodil </a:t>
            </a:r>
            <a:r>
              <a:rPr lang="sl-SI" sz="2400" i="1" dirty="0"/>
              <a:t>Jožef, mož Marije, iz katere je bil rojen Jezus, ki se imenuje </a:t>
            </a:r>
            <a:r>
              <a:rPr lang="sl-SI" sz="2400" i="1" dirty="0" smtClean="0"/>
              <a:t>Kristus. Vseh </a:t>
            </a:r>
            <a:r>
              <a:rPr lang="sl-SI" sz="2400" i="1" dirty="0"/>
              <a:t>rodov je torej: od Abrahama do Davida štirinajst rodov, od Davida </a:t>
            </a:r>
            <a:r>
              <a:rPr lang="sl-SI" sz="2400" i="1" dirty="0" smtClean="0"/>
              <a:t>do preselitve </a:t>
            </a:r>
            <a:r>
              <a:rPr lang="sl-SI" sz="2400" i="1" dirty="0"/>
              <a:t>v Babilon štirinajst rodov, od preselitve v Babilon do Kristusa </a:t>
            </a:r>
            <a:r>
              <a:rPr lang="sl-SI" sz="2400" i="1" dirty="0" smtClean="0"/>
              <a:t>štirinajst rodov.</a:t>
            </a:r>
          </a:p>
          <a:p>
            <a:pPr marL="0" indent="0" algn="just">
              <a:buNone/>
            </a:pPr>
            <a:endParaRPr lang="sl-SI" sz="2400" i="1" dirty="0"/>
          </a:p>
          <a:p>
            <a:pPr marL="0" indent="0" algn="just">
              <a:buNone/>
            </a:pPr>
            <a:r>
              <a:rPr lang="sl-SI" sz="2400" i="1" dirty="0" err="1"/>
              <a:t>Mt</a:t>
            </a:r>
            <a:r>
              <a:rPr lang="sl-SI" sz="2400" i="1" dirty="0"/>
              <a:t> 1,1-17</a:t>
            </a:r>
            <a:endParaRPr lang="sl-SI" sz="2400" i="1" dirty="0"/>
          </a:p>
        </p:txBody>
      </p:sp>
    </p:spTree>
    <p:extLst>
      <p:ext uri="{BB962C8B-B14F-4D97-AF65-F5344CB8AC3E}">
        <p14:creationId xmlns:p14="http://schemas.microsoft.com/office/powerpoint/2010/main" val="4051057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II. IZTOČNICA ZA OSEBNI RAZMISLEK IN POGOVOR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l-SI" sz="2400" b="1" i="1" dirty="0"/>
              <a:t>Oče v senci</a:t>
            </a:r>
          </a:p>
          <a:p>
            <a:pPr marL="0" indent="0" algn="just">
              <a:buNone/>
            </a:pPr>
            <a:r>
              <a:rPr lang="sl-SI" sz="2400" dirty="0"/>
              <a:t>Poljski pisatelj Jan </a:t>
            </a:r>
            <a:r>
              <a:rPr lang="sl-SI" sz="2400" dirty="0" err="1"/>
              <a:t>Dobraczyński</a:t>
            </a:r>
            <a:r>
              <a:rPr lang="sl-SI" sz="2400" dirty="0"/>
              <a:t> v svoji knjigi Očetova senca, v obliki </a:t>
            </a:r>
            <a:r>
              <a:rPr lang="sl-SI" sz="2400" dirty="0" smtClean="0"/>
              <a:t>romana pripoveduje </a:t>
            </a:r>
            <a:r>
              <a:rPr lang="sl-SI" sz="2400" dirty="0"/>
              <a:t>o življenju sv. Jožefa. S sugestivno podobo sence opredeli Jožefov lik, </a:t>
            </a:r>
            <a:r>
              <a:rPr lang="sl-SI" sz="2400" dirty="0" smtClean="0"/>
              <a:t>ki je </a:t>
            </a:r>
            <a:r>
              <a:rPr lang="sl-SI" sz="2400" dirty="0"/>
              <a:t>v odnosu do Jezusa zemeljska senca nebeškega Očeta: pazi nanj, ga varuje, se nikoli ne </a:t>
            </a:r>
            <a:r>
              <a:rPr lang="sl-SI" sz="2400" dirty="0" smtClean="0"/>
              <a:t>loči od </a:t>
            </a:r>
            <a:r>
              <a:rPr lang="sl-SI" sz="2400" dirty="0"/>
              <a:t>njega, da hodi po njegovih stopinjah. Pomislimo, na kaj Mojzes spominja Izraela: »</a:t>
            </a:r>
            <a:r>
              <a:rPr lang="sl-SI" sz="2400" dirty="0" smtClean="0"/>
              <a:t>V puščavi </a:t>
            </a:r>
            <a:r>
              <a:rPr lang="sl-SI" sz="2400" dirty="0"/>
              <a:t>[…] si videl, kako te je Gospod, tvoj Bog, nosil, </a:t>
            </a:r>
            <a:r>
              <a:rPr lang="sl-SI" sz="2400" dirty="0" smtClean="0"/>
              <a:t>kakor človek </a:t>
            </a:r>
            <a:r>
              <a:rPr lang="sl-SI" sz="2400" dirty="0"/>
              <a:t>nosi svojega sina, vso pot« (5 </a:t>
            </a:r>
            <a:r>
              <a:rPr lang="sl-SI" sz="2400" dirty="0" err="1"/>
              <a:t>Mz</a:t>
            </a:r>
            <a:r>
              <a:rPr lang="sl-SI" sz="2400" dirty="0"/>
              <a:t> 1,31). Tako je Jožef vse svoje življenje uresničeval </a:t>
            </a:r>
            <a:r>
              <a:rPr lang="sl-SI" sz="2400" dirty="0" smtClean="0"/>
              <a:t>očetovstvo. Očetje </a:t>
            </a:r>
            <a:r>
              <a:rPr lang="sl-SI" sz="2400" dirty="0"/>
              <a:t>se ne rodijo, očetje postanejo. Oče ne postaneš samo zaradi tega, ker </a:t>
            </a:r>
            <a:r>
              <a:rPr lang="sl-SI" sz="2400" dirty="0" smtClean="0"/>
              <a:t>imaš otroka</a:t>
            </a:r>
            <a:r>
              <a:rPr lang="sl-SI" sz="2400" dirty="0"/>
              <a:t>, ampak ker odgovorno prevzameš skrb zanj. 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243153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dirty="0"/>
              <a:t>Kadar koli nekdo </a:t>
            </a:r>
            <a:r>
              <a:rPr lang="sl-SI" sz="2400" dirty="0" smtClean="0"/>
              <a:t>prevzame skrb </a:t>
            </a:r>
            <a:r>
              <a:rPr lang="sl-SI" sz="2400" dirty="0"/>
              <a:t>za življenje nekoga drugega, v nekem smislu v odnosu do njega </a:t>
            </a:r>
            <a:r>
              <a:rPr lang="sl-SI" sz="2400" dirty="0" smtClean="0"/>
              <a:t>uresničuje očetovstvo</a:t>
            </a:r>
            <a:r>
              <a:rPr lang="sl-SI" sz="2400" dirty="0"/>
              <a:t>.</a:t>
            </a:r>
          </a:p>
          <a:p>
            <a:pPr marL="0" indent="0">
              <a:buNone/>
            </a:pPr>
            <a:r>
              <a:rPr lang="sl-SI" sz="2400" dirty="0"/>
              <a:t>V družbi našega časa je pogosto videti, da otroci nimajo očeta. </a:t>
            </a:r>
            <a:r>
              <a:rPr lang="sl-SI" sz="2400" dirty="0" smtClean="0"/>
              <a:t> Tudi današnja Cerkev </a:t>
            </a:r>
            <a:r>
              <a:rPr lang="sl-SI" sz="2400" dirty="0"/>
              <a:t>potrebuje očete. Opomin sv. Pavla, namenjen </a:t>
            </a:r>
            <a:r>
              <a:rPr lang="sl-SI" sz="2400" dirty="0" err="1"/>
              <a:t>Korinčanom</a:t>
            </a:r>
            <a:r>
              <a:rPr lang="sl-SI" sz="2400" dirty="0"/>
              <a:t>, je </a:t>
            </a:r>
            <a:r>
              <a:rPr lang="sl-SI" sz="2400" dirty="0" smtClean="0"/>
              <a:t>vedno aktualen</a:t>
            </a:r>
            <a:r>
              <a:rPr lang="sl-SI" sz="2400" dirty="0"/>
              <a:t>: »Čeprav bi namreč imeli deset tisoč vzgojiteljev v Kristusu, </a:t>
            </a:r>
            <a:r>
              <a:rPr lang="sl-SI" sz="2400" dirty="0" smtClean="0"/>
              <a:t>vendar nimate mnogih </a:t>
            </a:r>
            <a:r>
              <a:rPr lang="sl-SI" sz="2400" dirty="0"/>
              <a:t>očetov« (1 Kor 4,15). Potrebno bi bilo, da bi vsak duhovnik ali škof </a:t>
            </a:r>
            <a:r>
              <a:rPr lang="sl-SI" sz="2400" dirty="0" smtClean="0"/>
              <a:t>lahko dodal</a:t>
            </a:r>
            <a:r>
              <a:rPr lang="sl-SI" sz="2400" dirty="0"/>
              <a:t>, tako kakor apostol: »V Kristusu Jezusu sem vas namreč po evangeliju </a:t>
            </a:r>
            <a:r>
              <a:rPr lang="sl-SI" sz="2400" dirty="0" smtClean="0"/>
              <a:t>rodil jaz</a:t>
            </a:r>
            <a:r>
              <a:rPr lang="sl-SI" sz="2400" dirty="0"/>
              <a:t>« (prav tam). </a:t>
            </a:r>
            <a:r>
              <a:rPr lang="sl-SI" sz="2400" dirty="0" err="1"/>
              <a:t>Galačanom</a:t>
            </a:r>
            <a:r>
              <a:rPr lang="sl-SI" sz="2400" dirty="0"/>
              <a:t> pa pravi: »Otroci moji, ki vas ponovno rojevam v </a:t>
            </a:r>
            <a:r>
              <a:rPr lang="sl-SI" sz="2400" dirty="0" smtClean="0"/>
              <a:t>bolečini</a:t>
            </a:r>
            <a:r>
              <a:rPr lang="sl-SI" sz="2400" dirty="0"/>
              <a:t>, dokler ne bo v vas oblikovan Kristus« (4,19).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495413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dirty="0"/>
              <a:t>Biti oče pomeni vpeljati otroka v izkustvo življenja, resničnosti. Ne ga </a:t>
            </a:r>
            <a:r>
              <a:rPr lang="sl-SI" sz="2400" dirty="0" smtClean="0"/>
              <a:t>zadrževati, ne </a:t>
            </a:r>
            <a:r>
              <a:rPr lang="sl-SI" sz="2400" dirty="0"/>
              <a:t>ga zapirati, ne ga posedovati, ampak usposobiti ga za odločitve, za svobodo, </a:t>
            </a:r>
            <a:r>
              <a:rPr lang="sl-SI" sz="2400" dirty="0" smtClean="0"/>
              <a:t>za odhode</a:t>
            </a:r>
            <a:r>
              <a:rPr lang="sl-SI" sz="2400" dirty="0"/>
              <a:t>. Morda je izročilo zaradi tega Jožefu poleg vzdevka oče dalo še </a:t>
            </a:r>
            <a:r>
              <a:rPr lang="sl-SI" sz="2400" dirty="0" smtClean="0"/>
              <a:t>vzdevek »najčistejši</a:t>
            </a:r>
            <a:r>
              <a:rPr lang="sl-SI" sz="2400" dirty="0"/>
              <a:t>«. Ne gre za zgolj čustveno oznako, ampak za povzetek zadržanja, </a:t>
            </a:r>
            <a:r>
              <a:rPr lang="sl-SI" sz="2400" dirty="0" smtClean="0"/>
              <a:t>ki izraža </a:t>
            </a:r>
            <a:r>
              <a:rPr lang="sl-SI" sz="2400" dirty="0"/>
              <a:t>nasprotje posedovanja. Čistost je svoboda od posedovanja na </a:t>
            </a:r>
            <a:r>
              <a:rPr lang="sl-SI" sz="2400" dirty="0" smtClean="0"/>
              <a:t>vseh področjih življenja</a:t>
            </a:r>
            <a:r>
              <a:rPr lang="sl-SI" sz="2400" dirty="0"/>
              <a:t>. Šele ko je ljubezen čista, je v resnici ljubezen. Ljubezen, </a:t>
            </a:r>
            <a:r>
              <a:rPr lang="sl-SI" sz="2400" dirty="0" smtClean="0"/>
              <a:t>ki hoče </a:t>
            </a:r>
            <a:r>
              <a:rPr lang="sl-SI" sz="2400" dirty="0"/>
              <a:t>posedovati, na koncu vedno postane nevarna, zapira, duši, onesrečuje. </a:t>
            </a:r>
            <a:r>
              <a:rPr lang="sl-SI" sz="2400" dirty="0" smtClean="0"/>
              <a:t>Bog je </a:t>
            </a:r>
            <a:r>
              <a:rPr lang="sl-SI" sz="2400" dirty="0"/>
              <a:t>človeka ljubil </a:t>
            </a:r>
            <a:r>
              <a:rPr lang="sl-SI" sz="2400" dirty="0" smtClean="0"/>
              <a:t>s čisto </a:t>
            </a:r>
            <a:r>
              <a:rPr lang="sl-SI" sz="2400" dirty="0"/>
              <a:t>ljubeznijo, ko ga je pustil svobodnega tudi za to, da se zmoti in se </a:t>
            </a:r>
            <a:r>
              <a:rPr lang="sl-SI" sz="2400" dirty="0" smtClean="0"/>
              <a:t>postavi proti </a:t>
            </a:r>
            <a:r>
              <a:rPr lang="sl-SI" sz="2400" dirty="0"/>
              <a:t>Njemu. 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758673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Logika ljubezni je vedno logika svobode in Jožef je znal ljubiti na izredno svoboden način. Samega sebe ni nikoli postavljal v središče. Znal je stopiti iz središča ter postaviti v središče svojega življenja Marijo in Jezusa.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52018659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2. poglavje</Template>
  <TotalTime>11</TotalTime>
  <Words>1224</Words>
  <Application>Microsoft Office PowerPoint</Application>
  <PresentationFormat>Širokozaslonsko</PresentationFormat>
  <Paragraphs>30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Arial</vt:lpstr>
      <vt:lpstr>Gill Sans MT</vt:lpstr>
      <vt:lpstr>Impact</vt:lpstr>
      <vt:lpstr>Badge</vt:lpstr>
      <vt:lpstr>PowerPointova predstavitev</vt:lpstr>
      <vt:lpstr>Jožef, zgled  družinskim očetom</vt:lpstr>
      <vt:lpstr>PowerPointova predstavitev</vt:lpstr>
      <vt:lpstr>I. DUHOVNA POGLOBITEV</vt:lpstr>
      <vt:lpstr>PowerPointova predstavitev</vt:lpstr>
      <vt:lpstr>II. IZTOČNICA ZA OSEBNI RAZMISLEK IN POGOVOR</vt:lpstr>
      <vt:lpstr>PowerPointova predstavitev</vt:lpstr>
      <vt:lpstr>PowerPointova predstavitev</vt:lpstr>
      <vt:lpstr>PowerPointova predstavitev</vt:lpstr>
      <vt:lpstr>ZA OSEBNI RAZMISLEK</vt:lpstr>
      <vt:lpstr>ZA POGOVOR</vt:lpstr>
      <vt:lpstr>POPOTNICA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 sistema Windows</dc:creator>
  <cp:lastModifiedBy>Uporabnik sistema Windows</cp:lastModifiedBy>
  <cp:revision>3</cp:revision>
  <dcterms:created xsi:type="dcterms:W3CDTF">2021-08-24T13:16:57Z</dcterms:created>
  <dcterms:modified xsi:type="dcterms:W3CDTF">2021-08-24T13:28:42Z</dcterms:modified>
</cp:coreProperties>
</file>