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1" r:id="rId5"/>
    <p:sldId id="276" r:id="rId6"/>
    <p:sldId id="262" r:id="rId7"/>
    <p:sldId id="263" r:id="rId8"/>
    <p:sldId id="264" r:id="rId9"/>
    <p:sldId id="265" r:id="rId10"/>
    <p:sldId id="272" r:id="rId11"/>
    <p:sldId id="277" r:id="rId12"/>
    <p:sldId id="266" r:id="rId13"/>
    <p:sldId id="271" r:id="rId14"/>
    <p:sldId id="268" r:id="rId15"/>
    <p:sldId id="273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85" cy="6858000"/>
          </a:xfrm>
        </p:spPr>
      </p:pic>
    </p:spTree>
    <p:extLst>
      <p:ext uri="{BB962C8B-B14F-4D97-AF65-F5344CB8AC3E}">
        <p14:creationId xmlns:p14="http://schemas.microsoft.com/office/powerpoint/2010/main" val="276670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Evangelij ne navaja podatkov o tem, koliko časa so Marija, Jožef in Jezus ostali </a:t>
            </a:r>
            <a:r>
              <a:rPr lang="sl-SI" sz="2400" dirty="0" smtClean="0"/>
              <a:t>v Egiptu</a:t>
            </a:r>
            <a:r>
              <a:rPr lang="sl-SI" sz="2400" dirty="0"/>
              <a:t>. Zanesljivo pa so morali jesti, najti hišo, delo. Ne potrebujemo veliko </a:t>
            </a:r>
            <a:r>
              <a:rPr lang="sl-SI" sz="2400" dirty="0" smtClean="0"/>
              <a:t>domišljije</a:t>
            </a:r>
            <a:r>
              <a:rPr lang="sl-SI" sz="2400" dirty="0"/>
              <a:t>, da zapolnimo molk evangelija o tej zadevi. Sveta družina se je </a:t>
            </a:r>
            <a:r>
              <a:rPr lang="sl-SI" sz="2400" dirty="0" smtClean="0"/>
              <a:t>morala spoprijeti </a:t>
            </a:r>
            <a:r>
              <a:rPr lang="sl-SI" sz="2400" dirty="0"/>
              <a:t>s konkretnimi težavami, kakor vse druge družine, kakor številni </a:t>
            </a:r>
            <a:r>
              <a:rPr lang="sl-SI" sz="2400" dirty="0" smtClean="0"/>
              <a:t>naši bratje </a:t>
            </a:r>
            <a:r>
              <a:rPr lang="sl-SI" sz="2400" dirty="0"/>
              <a:t>migranti, ki tudi danes tvegajo življenje, prisiljeni zaradi nesreč in lakote. </a:t>
            </a:r>
            <a:r>
              <a:rPr lang="sl-SI" sz="2400" dirty="0" smtClean="0"/>
              <a:t>V tem smislu mislim</a:t>
            </a:r>
            <a:r>
              <a:rPr lang="sl-SI" sz="2400" dirty="0"/>
              <a:t>, da je sv. Jožef v resnici poseben zavetnik vseh tistih, ki morajo </a:t>
            </a:r>
            <a:r>
              <a:rPr lang="sl-SI" sz="2400" dirty="0" smtClean="0"/>
              <a:t>zapustiti svojo </a:t>
            </a:r>
            <a:r>
              <a:rPr lang="sl-SI" sz="2400" dirty="0"/>
              <a:t>zemljo zaradi vojn, sovraštva, preganjanja in bede.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5681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Na koncu vsakega dogodka, v katerem ima Jožef glavno vlogo, evangelij </a:t>
            </a:r>
            <a:r>
              <a:rPr lang="sl-SI" sz="2400" dirty="0" smtClean="0"/>
              <a:t>pripomni, da </a:t>
            </a:r>
            <a:r>
              <a:rPr lang="sl-SI" sz="2400" dirty="0"/>
              <a:t>je vstal, vzel s seboj Otroka in njegovo Mater, in naredil, kar mu je </a:t>
            </a:r>
            <a:r>
              <a:rPr lang="sl-SI" sz="2400" dirty="0" smtClean="0"/>
              <a:t>Bog naročil </a:t>
            </a:r>
            <a:r>
              <a:rPr lang="sl-SI" sz="2400" dirty="0"/>
              <a:t>(prim. </a:t>
            </a:r>
            <a:r>
              <a:rPr lang="sl-SI" sz="2400" dirty="0" err="1"/>
              <a:t>Mt</a:t>
            </a:r>
            <a:r>
              <a:rPr lang="sl-SI" sz="2400" dirty="0"/>
              <a:t> 1,24; 2,14.21). Dejansko sta Jezus in njegova mati Marija </a:t>
            </a:r>
            <a:r>
              <a:rPr lang="sl-SI" sz="2400" dirty="0" smtClean="0"/>
              <a:t>najdragocenejši zaklad </a:t>
            </a:r>
            <a:r>
              <a:rPr lang="sl-SI" sz="2400" dirty="0"/>
              <a:t>naše vere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r>
              <a:rPr lang="sl-SI" sz="2400" dirty="0"/>
              <a:t>V načrtu odrešenja ni mogoče ločiti Sina od Matere, od nje, ki je »</a:t>
            </a:r>
            <a:r>
              <a:rPr lang="sl-SI" sz="2400" dirty="0" smtClean="0"/>
              <a:t>napredovala na </a:t>
            </a:r>
            <a:r>
              <a:rPr lang="sl-SI" sz="2400" dirty="0"/>
              <a:t>romanju vere in vztrajala v svojem zedinjenju s Sinom zvesto do križa.«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8743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OSEBNI RAZMISLEK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• Znam </a:t>
            </a:r>
            <a:r>
              <a:rPr lang="sl-SI" sz="2400" dirty="0"/>
              <a:t>prisluhniti Svetemu Duhu in iskati nove poti (morda na prvi </a:t>
            </a:r>
            <a:r>
              <a:rPr lang="sl-SI" sz="2400" dirty="0" smtClean="0"/>
              <a:t>pogled neopazne</a:t>
            </a:r>
            <a:r>
              <a:rPr lang="sl-SI" sz="2400" dirty="0"/>
              <a:t>) pričevanja tega, kar verujem?</a:t>
            </a:r>
          </a:p>
          <a:p>
            <a:pPr marL="0" indent="0">
              <a:buNone/>
            </a:pPr>
            <a:r>
              <a:rPr lang="sl-SI" sz="2400" dirty="0" smtClean="0"/>
              <a:t>• Kakšni </a:t>
            </a:r>
            <a:r>
              <a:rPr lang="sl-SI" sz="2400" dirty="0"/>
              <a:t>so njihovi sadovi zame in za druge?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048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dirty="0" smtClean="0"/>
              <a:t>• Življenje </a:t>
            </a:r>
            <a:r>
              <a:rPr lang="sl-SI" sz="2400" dirty="0"/>
              <a:t>je nepredvidljivo. Tudi naše župnije so v dobršni meri </a:t>
            </a:r>
            <a:r>
              <a:rPr lang="sl-SI" sz="2400" dirty="0" smtClean="0"/>
              <a:t>zaznamovali ukrepi </a:t>
            </a:r>
            <a:r>
              <a:rPr lang="sl-SI" sz="2400" dirty="0"/>
              <a:t>ob epidemiji </a:t>
            </a:r>
            <a:r>
              <a:rPr lang="sl-SI" sz="2400" dirty="0" err="1"/>
              <a:t>koronavirusa</a:t>
            </a:r>
            <a:r>
              <a:rPr lang="sl-SI" sz="2400" dirty="0"/>
              <a:t>, za katere si verjetno nihče izmed nas </a:t>
            </a:r>
            <a:r>
              <a:rPr lang="sl-SI" sz="2400" dirty="0" smtClean="0"/>
              <a:t>ni nikoli </a:t>
            </a:r>
            <a:r>
              <a:rPr lang="sl-SI" sz="2400" dirty="0"/>
              <a:t>predstavljal, da </a:t>
            </a:r>
            <a:r>
              <a:rPr lang="sl-SI" sz="2400" dirty="0" smtClean="0"/>
              <a:t>se bomo </a:t>
            </a:r>
            <a:r>
              <a:rPr lang="sl-SI" sz="2400" dirty="0"/>
              <a:t>z njimi morali kdaj soočiti. Kako smo v župniji v tem obdobju iskali nove </a:t>
            </a:r>
            <a:r>
              <a:rPr lang="sl-SI" sz="2400" dirty="0" smtClean="0"/>
              <a:t>poti oznanjevanja </a:t>
            </a:r>
            <a:r>
              <a:rPr lang="sl-SI" sz="2400" dirty="0"/>
              <a:t>in kaj smo se ob tem naučili?</a:t>
            </a:r>
          </a:p>
          <a:p>
            <a:pPr marL="0" indent="0" algn="just">
              <a:buNone/>
            </a:pPr>
            <a:r>
              <a:rPr lang="sl-SI" sz="2400" dirty="0" smtClean="0"/>
              <a:t>• Kateri </a:t>
            </a:r>
            <a:r>
              <a:rPr lang="sl-SI" sz="2400" dirty="0"/>
              <a:t>so primeri dobrih praks iz tega obdobja iz naše župnije (morda tudi </a:t>
            </a:r>
            <a:r>
              <a:rPr lang="sl-SI" sz="2400" dirty="0" smtClean="0"/>
              <a:t>iz drugih </a:t>
            </a:r>
            <a:r>
              <a:rPr lang="sl-SI" sz="2400" dirty="0"/>
              <a:t>župnij, če jih poznamo)? Razmislimo, ali bi jih lahko uporabili tudi </a:t>
            </a:r>
            <a:r>
              <a:rPr lang="sl-SI" sz="2400" dirty="0" smtClean="0"/>
              <a:t>na drugih </a:t>
            </a:r>
            <a:r>
              <a:rPr lang="sl-SI" sz="2400" dirty="0"/>
              <a:t>področjih dela (v drugih skupinah) v naši župniji? Zapišimo konkretne sklepe </a:t>
            </a:r>
            <a:r>
              <a:rPr lang="sl-SI" sz="2400" dirty="0" smtClean="0"/>
              <a:t>in poskrbimo </a:t>
            </a:r>
            <a:r>
              <a:rPr lang="sl-SI" sz="2400" dirty="0"/>
              <a:t>za njihovo uresničevanje.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381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POPOTNICA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Vse, celotno Jožefovo življenje in pričakovanje, ostane skrito v tišini. To življenje </a:t>
            </a:r>
            <a:r>
              <a:rPr lang="sl-SI" sz="2400" i="1" dirty="0" smtClean="0"/>
              <a:t>ni uresničevanje </a:t>
            </a:r>
            <a:r>
              <a:rPr lang="sl-SI" sz="2400" i="1" dirty="0"/>
              <a:t>sebe, ko človek spravi iz sebe vse, kar more najti, in poskuša </a:t>
            </a:r>
            <a:r>
              <a:rPr lang="sl-SI" sz="2400" i="1" dirty="0" smtClean="0"/>
              <a:t>napraviti iz </a:t>
            </a:r>
            <a:r>
              <a:rPr lang="sl-SI" sz="2400" i="1" dirty="0"/>
              <a:t>sebe vse, kar meni, da more narediti v svojem življenju. Jožefovo življenje </a:t>
            </a:r>
            <a:r>
              <a:rPr lang="sl-SI" sz="2400" i="1" dirty="0" smtClean="0"/>
              <a:t>ni uresničevanje </a:t>
            </a:r>
            <a:r>
              <a:rPr lang="sl-SI" sz="2400" i="1" dirty="0"/>
              <a:t>sebe, ampak zatajevanje sebe: »odveden si, kamor nočeš.« </a:t>
            </a:r>
            <a:r>
              <a:rPr lang="sl-SI" sz="2400" i="1" dirty="0" smtClean="0"/>
              <a:t>Svojega življenja </a:t>
            </a:r>
            <a:r>
              <a:rPr lang="sl-SI" sz="2400" i="1" dirty="0"/>
              <a:t>se ne polašča, ampak ga daje. Ne izpelje svojega načrta, ki si ga je </a:t>
            </a:r>
            <a:r>
              <a:rPr lang="sl-SI" sz="2400" i="1" dirty="0" smtClean="0"/>
              <a:t>izmislil in </a:t>
            </a:r>
            <a:r>
              <a:rPr lang="sl-SI" sz="2400" i="1" dirty="0"/>
              <a:t>ga oblikuje po svoji volji, ampak se prepušča navodilom Boga: svojo voljo </a:t>
            </a:r>
            <a:r>
              <a:rPr lang="sl-SI" sz="2400" i="1" dirty="0" smtClean="0"/>
              <a:t>izroča v voljo Drugega</a:t>
            </a:r>
            <a:r>
              <a:rPr lang="sl-SI" sz="2400" i="1" dirty="0"/>
              <a:t>, v večjo voljo, v voljo Boga. Toda ravno tam, kjer se to zgodi, </a:t>
            </a:r>
            <a:r>
              <a:rPr lang="sl-SI" sz="2400" i="1" dirty="0" smtClean="0"/>
              <a:t>kjer človek zares izgubi </a:t>
            </a:r>
            <a:r>
              <a:rPr lang="sl-SI" sz="2400" i="1" dirty="0"/>
              <a:t>sebe, tam se najde. Da, samo, kjer sebe izgubimo, kjer se </a:t>
            </a:r>
            <a:r>
              <a:rPr lang="sl-SI" sz="2400" i="1" dirty="0" smtClean="0"/>
              <a:t>damo, tam </a:t>
            </a:r>
            <a:r>
              <a:rPr lang="sl-SI" sz="2400" i="1" dirty="0"/>
              <a:t>moremo prejeti.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265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In kjer se to zgodi, ne gospoduje lastna volja, ampak </a:t>
            </a:r>
            <a:r>
              <a:rPr lang="sl-SI" sz="2400" i="1" dirty="0" smtClean="0"/>
              <a:t>volja Boga</a:t>
            </a:r>
            <a:r>
              <a:rPr lang="sl-SI" sz="2400" i="1" dirty="0"/>
              <a:t>. »Ne moja volja, ampak tvoja naj se zgodi« (</a:t>
            </a:r>
            <a:r>
              <a:rPr lang="sl-SI" sz="2400" i="1" dirty="0" err="1"/>
              <a:t>Lk</a:t>
            </a:r>
            <a:r>
              <a:rPr lang="sl-SI" sz="2400" i="1" dirty="0"/>
              <a:t> 22,42). Kjer se dogaja to, za </a:t>
            </a:r>
            <a:r>
              <a:rPr lang="sl-SI" sz="2400" i="1" dirty="0" smtClean="0"/>
              <a:t>kar prosimo </a:t>
            </a:r>
            <a:r>
              <a:rPr lang="sl-SI" sz="2400" i="1" dirty="0"/>
              <a:t>– »Zgodi se tvoja volja, kakor v nebesih tako na zemlji (</a:t>
            </a:r>
            <a:r>
              <a:rPr lang="sl-SI" sz="2400" i="1" dirty="0" err="1"/>
              <a:t>Mt</a:t>
            </a:r>
            <a:r>
              <a:rPr lang="sl-SI" sz="2400" i="1" dirty="0"/>
              <a:t> 6,10), tam je </a:t>
            </a:r>
            <a:r>
              <a:rPr lang="sl-SI" sz="2400" i="1" dirty="0" smtClean="0"/>
              <a:t>na zemlji </a:t>
            </a:r>
            <a:r>
              <a:rPr lang="sl-SI" sz="2400" i="1" dirty="0"/>
              <a:t>košček nebes, ker je </a:t>
            </a:r>
            <a:r>
              <a:rPr lang="sl-SI" sz="2400" i="1" dirty="0" smtClean="0"/>
              <a:t>na zemlji </a:t>
            </a:r>
            <a:r>
              <a:rPr lang="sl-SI" sz="2400" i="1" dirty="0"/>
              <a:t>kakor v nebesih. Jožef, ki sebe izgubi in se </a:t>
            </a:r>
            <a:r>
              <a:rPr lang="sl-SI" sz="2400" i="1" dirty="0" smtClean="0"/>
              <a:t>sebi odpove</a:t>
            </a:r>
            <a:r>
              <a:rPr lang="sl-SI" sz="2400" i="1" dirty="0"/>
              <a:t>, Jožef, ki nekako vnaprej hodi za Križanim, nam torej kaže pot </a:t>
            </a:r>
            <a:r>
              <a:rPr lang="sl-SI" sz="2400" i="1" dirty="0" smtClean="0"/>
              <a:t>zvestobe, pot </a:t>
            </a:r>
            <a:r>
              <a:rPr lang="sl-SI" sz="2400" i="1" dirty="0"/>
              <a:t>vstajenja in življenja.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747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907596"/>
            <a:ext cx="10178322" cy="95040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Pripravila: dr. Mojca </a:t>
            </a:r>
            <a:r>
              <a:rPr lang="sl-SI" dirty="0" err="1" smtClean="0"/>
              <a:t>Bertoncel</a:t>
            </a:r>
            <a:r>
              <a:rPr lang="sl-SI" dirty="0" smtClean="0"/>
              <a:t>, Škofijski urad za laike Nadškofije Ljubljana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825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2200" dirty="0" smtClean="0"/>
              <a:t>Jožefov </a:t>
            </a:r>
            <a:br>
              <a:rPr lang="sl-SI" sz="2200" dirty="0" smtClean="0"/>
            </a:br>
            <a:r>
              <a:rPr lang="sl-SI" sz="2200" dirty="0" smtClean="0"/>
              <a:t>USTVARJALNI POGUM</a:t>
            </a:r>
            <a:endParaRPr lang="sl-SI" sz="2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VIi1</a:t>
            </a:r>
            <a:r>
              <a:rPr lang="sl-SI" dirty="0"/>
              <a:t>. Poglavje</a:t>
            </a:r>
          </a:p>
        </p:txBody>
      </p:sp>
    </p:spTree>
    <p:extLst>
      <p:ext uri="{BB962C8B-B14F-4D97-AF65-F5344CB8AC3E}">
        <p14:creationId xmlns:p14="http://schemas.microsoft.com/office/powerpoint/2010/main" val="23980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i="1" dirty="0"/>
              <a:t>Če se včasih zdi, da nam Bog ne pomaga, to ne pomeni, da nas je zapustil, ampak</a:t>
            </a:r>
          </a:p>
          <a:p>
            <a:pPr marL="0" indent="0" algn="ctr">
              <a:buNone/>
            </a:pPr>
            <a:r>
              <a:rPr lang="sl-SI" sz="2400" i="1" dirty="0"/>
              <a:t>da se zanese na nas, na to, kar lahko načrtujemo, odkrijemo, najdemo, dosežemo.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351485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I. DUHOVNA POGLOBITEV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Nekega dne je učil, zraven pa so sedeli farizeji in učitelji postave, ki so prišli iz </a:t>
            </a:r>
            <a:r>
              <a:rPr lang="sl-SI" sz="2400" i="1" dirty="0" smtClean="0"/>
              <a:t>vseh galilejskih </a:t>
            </a:r>
            <a:r>
              <a:rPr lang="sl-SI" sz="2400" i="1" dirty="0"/>
              <a:t>in judejskih vasi ter iz Jeruzalema. In Gospodova moč je bila, da </a:t>
            </a:r>
            <a:r>
              <a:rPr lang="sl-SI" sz="2400" i="1" dirty="0" smtClean="0"/>
              <a:t>je ozdravljal. Prav </a:t>
            </a:r>
            <a:r>
              <a:rPr lang="sl-SI" sz="2400" i="1" dirty="0"/>
              <a:t>tedaj so možje prinesli na postelji človeka, ki je bil hrom. Skušali </a:t>
            </a:r>
            <a:r>
              <a:rPr lang="sl-SI" sz="2400" i="1" dirty="0" smtClean="0"/>
              <a:t>so ga </a:t>
            </a:r>
            <a:r>
              <a:rPr lang="sl-SI" sz="2400" i="1" dirty="0"/>
              <a:t>prinesti noter in položiti predenj. Ker pa zaradi množice niso našli poti, kjer bi </a:t>
            </a:r>
            <a:r>
              <a:rPr lang="sl-SI" sz="2400" i="1" dirty="0" smtClean="0"/>
              <a:t>ga nesli </a:t>
            </a:r>
            <a:r>
              <a:rPr lang="sl-SI" sz="2400" i="1" dirty="0"/>
              <a:t>noter, so se z njim povzpeli na streho in ga skoz opeko spustili s posteljo </a:t>
            </a:r>
            <a:r>
              <a:rPr lang="sl-SI" sz="2400" i="1" dirty="0" smtClean="0"/>
              <a:t>vred ravno </a:t>
            </a:r>
            <a:r>
              <a:rPr lang="sl-SI" sz="2400" i="1" dirty="0"/>
              <a:t>pred </a:t>
            </a:r>
            <a:r>
              <a:rPr lang="sl-SI" sz="2400" i="1" dirty="0" smtClean="0"/>
              <a:t>Jezusa. Ko </a:t>
            </a:r>
            <a:r>
              <a:rPr lang="sl-SI" sz="2400" i="1" dirty="0"/>
              <a:t>je videl njihovo vero, je rekel: »Človek, odpuščeni so ti </a:t>
            </a:r>
            <a:r>
              <a:rPr lang="sl-SI" sz="2400" i="1" dirty="0" smtClean="0"/>
              <a:t>tvoji grehi</a:t>
            </a:r>
            <a:r>
              <a:rPr lang="sl-SI" sz="2400" i="1" dirty="0"/>
              <a:t>!« 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181223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576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2400" i="1" dirty="0"/>
              <a:t>Pismouki in farizeji pa so začeli premišljevati in govoriti: »Kdo je ta, ki </a:t>
            </a:r>
            <a:r>
              <a:rPr lang="sl-SI" sz="2400" i="1" dirty="0" smtClean="0"/>
              <a:t>govori bogokletja</a:t>
            </a:r>
            <a:r>
              <a:rPr lang="sl-SI" sz="2400" i="1" dirty="0"/>
              <a:t>? Kdo more odpuščati grehe razen Boga samega?« Jezus pa je </a:t>
            </a:r>
            <a:r>
              <a:rPr lang="sl-SI" sz="2400" i="1" dirty="0" smtClean="0"/>
              <a:t>spoznal njihove </a:t>
            </a:r>
            <a:r>
              <a:rPr lang="sl-SI" sz="2400" i="1" dirty="0"/>
              <a:t>misli in jim je odgovoril: »Kaj premišljujete v svojih srcih? Kaj je laže: reči</a:t>
            </a:r>
            <a:r>
              <a:rPr lang="sl-SI" sz="2400" i="1" dirty="0" smtClean="0"/>
              <a:t>: ›</a:t>
            </a:r>
            <a:r>
              <a:rPr lang="sl-SI" sz="2400" i="1" dirty="0"/>
              <a:t>Odpuščeni so ti grehi‹ ali reči: ›Vstani in hôdi‹? Ampak da boste vedeli, da ima </a:t>
            </a:r>
            <a:r>
              <a:rPr lang="sl-SI" sz="2400" i="1" dirty="0" smtClean="0"/>
              <a:t>Sin človekov </a:t>
            </a:r>
            <a:r>
              <a:rPr lang="sl-SI" sz="2400" i="1" dirty="0"/>
              <a:t>oblast na zemlji odpuščati grehe,« je dejal hromemu: »Rečem ti: </a:t>
            </a:r>
            <a:r>
              <a:rPr lang="sl-SI" sz="2400" i="1" dirty="0" smtClean="0"/>
              <a:t>Vstani, vzemi </a:t>
            </a:r>
            <a:r>
              <a:rPr lang="sl-SI" sz="2400" i="1" dirty="0"/>
              <a:t>svojo posteljo in pojdi domov!« In takoj je vpričo njih vstal, vzel to, na </a:t>
            </a:r>
            <a:r>
              <a:rPr lang="sl-SI" sz="2400" i="1" dirty="0" smtClean="0"/>
              <a:t>čemer je </a:t>
            </a:r>
            <a:r>
              <a:rPr lang="sl-SI" sz="2400" i="1" dirty="0"/>
              <a:t>ležal, šel domov in slavil </a:t>
            </a:r>
            <a:r>
              <a:rPr lang="sl-SI" sz="2400" i="1" dirty="0" smtClean="0"/>
              <a:t>Boga. Vsi </a:t>
            </a:r>
            <a:r>
              <a:rPr lang="sl-SI" sz="2400" i="1" dirty="0"/>
              <a:t>so bili iz sebe in so slavili Boga. Prevzel jih </a:t>
            </a:r>
            <a:r>
              <a:rPr lang="sl-SI" sz="2400" i="1" dirty="0" smtClean="0"/>
              <a:t>je strah </a:t>
            </a:r>
            <a:r>
              <a:rPr lang="sl-SI" sz="2400" i="1" dirty="0"/>
              <a:t>in so govorili: »Danes smo videli čudne reči.«</a:t>
            </a:r>
          </a:p>
          <a:p>
            <a:pPr marL="0" indent="0" algn="just">
              <a:buNone/>
            </a:pPr>
            <a:endParaRPr lang="sl-SI" sz="2400" i="1" dirty="0" smtClean="0"/>
          </a:p>
          <a:p>
            <a:pPr marL="0" indent="0" algn="just">
              <a:buNone/>
            </a:pPr>
            <a:r>
              <a:rPr lang="sl-SI" sz="2400" i="1" dirty="0" err="1" smtClean="0"/>
              <a:t>Lk</a:t>
            </a:r>
            <a:r>
              <a:rPr lang="sl-SI" sz="2400" i="1" dirty="0" smtClean="0"/>
              <a:t> </a:t>
            </a:r>
            <a:r>
              <a:rPr lang="sl-SI" sz="2400" i="1" dirty="0"/>
              <a:t>5,17-26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382675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II. IZTOČNICA ZA OSEBNI RAZMISLEK IN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l-SI" sz="2400" b="1" i="1" dirty="0"/>
              <a:t>Oče ustvarjalnega poguma</a:t>
            </a:r>
          </a:p>
          <a:p>
            <a:pPr marL="0" indent="0" algn="just">
              <a:buNone/>
            </a:pPr>
            <a:r>
              <a:rPr lang="sl-SI" sz="2400" dirty="0"/>
              <a:t>Če je prvi korak vsakega resničnega notranjega ozdravljenja sprejeti </a:t>
            </a:r>
            <a:r>
              <a:rPr lang="sl-SI" sz="2400" dirty="0" smtClean="0"/>
              <a:t>svojo zgodovino </a:t>
            </a:r>
            <a:r>
              <a:rPr lang="sl-SI" sz="2400" dirty="0"/>
              <a:t>oziroma v sebi narediti prostor tudi za tisto, kar si v življenju </a:t>
            </a:r>
            <a:r>
              <a:rPr lang="sl-SI" sz="2400" dirty="0" smtClean="0"/>
              <a:t>nismo izbrali, pa </a:t>
            </a:r>
            <a:r>
              <a:rPr lang="sl-SI" sz="2400" dirty="0"/>
              <a:t>moramo dodati še eno pomembno značilnost: ustvarjalni pogum. Pojavi </a:t>
            </a:r>
            <a:r>
              <a:rPr lang="sl-SI" sz="2400" dirty="0" smtClean="0"/>
              <a:t>se predvsem </a:t>
            </a:r>
            <a:r>
              <a:rPr lang="sl-SI" sz="2400" dirty="0"/>
              <a:t>takrat, kadar naletimo na težave. Pravzaprav se pred neko težavo </a:t>
            </a:r>
            <a:r>
              <a:rPr lang="sl-SI" sz="2400" dirty="0" smtClean="0"/>
              <a:t>lahko ustavimo </a:t>
            </a:r>
            <a:r>
              <a:rPr lang="sl-SI" sz="2400" dirty="0"/>
              <a:t>in se umaknemo, ali pa se na nek način znajdemo. Včasih ravno </a:t>
            </a:r>
            <a:r>
              <a:rPr lang="sl-SI" sz="2400" dirty="0" smtClean="0"/>
              <a:t>težave potegnejo </a:t>
            </a:r>
            <a:r>
              <a:rPr lang="sl-SI" sz="2400" dirty="0"/>
              <a:t>iz nas rezerve, za katere sploh nismo mislili, da jih imamo</a:t>
            </a:r>
            <a:r>
              <a:rPr lang="sl-SI" sz="2400" dirty="0" smtClean="0"/>
              <a:t>.</a:t>
            </a:r>
          </a:p>
          <a:p>
            <a:pPr marL="0" indent="0" algn="just">
              <a:buNone/>
            </a:pPr>
            <a:r>
              <a:rPr lang="sl-SI" sz="2400" dirty="0"/>
              <a:t>Ko beremo »evangelije otroštva« se velikokrat sprašujemo, zakaj Bog ni </a:t>
            </a:r>
            <a:r>
              <a:rPr lang="sl-SI" sz="2400" dirty="0" smtClean="0"/>
              <a:t>posegel neposredno </a:t>
            </a:r>
            <a:r>
              <a:rPr lang="sl-SI" sz="2400" dirty="0"/>
              <a:t>in jasno. Toda Bog posreduje po dogodkih in ljudeh. Jožef je človek, </a:t>
            </a:r>
            <a:r>
              <a:rPr lang="sl-SI" sz="2400" dirty="0" smtClean="0"/>
              <a:t>po katerem </a:t>
            </a:r>
            <a:r>
              <a:rPr lang="sl-SI" sz="2400" dirty="0"/>
              <a:t>je Bog poskrbel za začetek zgodovine odrešenja.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4315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On je pravi »čudež«, </a:t>
            </a:r>
            <a:r>
              <a:rPr lang="sl-SI" sz="2400" dirty="0" smtClean="0"/>
              <a:t>po katerem </a:t>
            </a:r>
            <a:r>
              <a:rPr lang="sl-SI" sz="2400" dirty="0"/>
              <a:t>je Bog rešil otroka in njegovo mater. Nebesa posredujejo tako, da </a:t>
            </a:r>
            <a:r>
              <a:rPr lang="sl-SI" sz="2400" dirty="0" smtClean="0"/>
              <a:t>zaupajo v </a:t>
            </a:r>
            <a:r>
              <a:rPr lang="sl-SI" sz="2400" dirty="0"/>
              <a:t>ustvarjalni pogum tega moža, ki je, ko je prišel v Betlehem in ni našel </a:t>
            </a:r>
            <a:r>
              <a:rPr lang="sl-SI" sz="2400" dirty="0" smtClean="0"/>
              <a:t>prebivališča, kjer </a:t>
            </a:r>
            <a:r>
              <a:rPr lang="sl-SI" sz="2400" dirty="0"/>
              <a:t>bi Marija lahko rodila, pospravil hlev in ga uredil, da je postal čim bolj </a:t>
            </a:r>
            <a:r>
              <a:rPr lang="sl-SI" sz="2400" dirty="0" smtClean="0"/>
              <a:t>prijeten prostor </a:t>
            </a:r>
            <a:r>
              <a:rPr lang="sl-SI" sz="2400" dirty="0"/>
              <a:t>za Božjega Sina, ki prihaja na </a:t>
            </a:r>
            <a:r>
              <a:rPr lang="sl-SI" sz="2400" dirty="0" smtClean="0"/>
              <a:t>svet (prim</a:t>
            </a:r>
            <a:r>
              <a:rPr lang="sl-SI" sz="2400" dirty="0"/>
              <a:t>. </a:t>
            </a:r>
            <a:r>
              <a:rPr lang="sl-SI" sz="2400" dirty="0" err="1"/>
              <a:t>Lk</a:t>
            </a:r>
            <a:r>
              <a:rPr lang="sl-SI" sz="2400" dirty="0"/>
              <a:t> 2,6-7). Zaradi preteče Herodove grožnje, ki je hotel umoriti Otroka, </a:t>
            </a:r>
            <a:r>
              <a:rPr lang="sl-SI" sz="2400" dirty="0" smtClean="0"/>
              <a:t>je bil </a:t>
            </a:r>
            <a:r>
              <a:rPr lang="sl-SI" sz="2400" dirty="0"/>
              <a:t>Jožef še enkrat v spanju opozorjen, </a:t>
            </a:r>
            <a:r>
              <a:rPr lang="sl-SI" sz="2400" dirty="0" smtClean="0"/>
              <a:t>naj varuje </a:t>
            </a:r>
            <a:r>
              <a:rPr lang="sl-SI" sz="2400" dirty="0"/>
              <a:t>Otroka, zato je sredi noči organiziral beg v Egipt (prim. </a:t>
            </a:r>
            <a:r>
              <a:rPr lang="sl-SI" sz="2400" dirty="0" err="1"/>
              <a:t>Mt</a:t>
            </a:r>
            <a:r>
              <a:rPr lang="sl-SI" sz="2400" dirty="0"/>
              <a:t> 2,13-14).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9541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Ob površnem branju teh pripovedi imamo vedno vtis, da je svet na milost </a:t>
            </a:r>
            <a:r>
              <a:rPr lang="sl-SI" sz="2400" dirty="0" smtClean="0"/>
              <a:t>in nemilost </a:t>
            </a:r>
            <a:r>
              <a:rPr lang="sl-SI" sz="2400" dirty="0"/>
              <a:t>izročen močnim in mogočnim, »vesela novica« evangelija pa je v tem, </a:t>
            </a:r>
            <a:r>
              <a:rPr lang="sl-SI" sz="2400" dirty="0" smtClean="0"/>
              <a:t>da nam </a:t>
            </a:r>
            <a:r>
              <a:rPr lang="sl-SI" sz="2400" dirty="0"/>
              <a:t>pokaže, kako Bog kljub oblastnosti in nasilnosti zemeljskih vladarjev </a:t>
            </a:r>
            <a:r>
              <a:rPr lang="sl-SI" sz="2400" dirty="0" smtClean="0"/>
              <a:t>vedno najde </a:t>
            </a:r>
            <a:r>
              <a:rPr lang="sl-SI" sz="2400" dirty="0"/>
              <a:t>način za uresničitev svojega načrta odrešenja. Včasih se zdi, da je tudi </a:t>
            </a:r>
            <a:r>
              <a:rPr lang="sl-SI" sz="2400" dirty="0" smtClean="0"/>
              <a:t>naše življenje </a:t>
            </a:r>
            <a:r>
              <a:rPr lang="sl-SI" sz="2400" dirty="0"/>
              <a:t>na milost in nemilost izročeno močni oblasti, evangelij pa nam pravi, </a:t>
            </a:r>
            <a:r>
              <a:rPr lang="sl-SI" sz="2400" dirty="0" smtClean="0"/>
              <a:t>da Bogu </a:t>
            </a:r>
            <a:r>
              <a:rPr lang="sl-SI" sz="2400" dirty="0"/>
              <a:t>vedno uspe rešiti tisto, kar je pomembno, pod pogojem, da </a:t>
            </a:r>
            <a:r>
              <a:rPr lang="sl-SI" sz="2400" dirty="0" smtClean="0"/>
              <a:t>uporabljamo ustvarjalni </a:t>
            </a:r>
            <a:r>
              <a:rPr lang="sl-SI" sz="2400" dirty="0"/>
              <a:t>pogum tesarja iz Nazareta, ki je nek problem znal spremeniti v </a:t>
            </a:r>
            <a:r>
              <a:rPr lang="sl-SI" sz="2400" dirty="0" smtClean="0"/>
              <a:t>priložnost</a:t>
            </a:r>
            <a:r>
              <a:rPr lang="sl-SI" sz="2400" dirty="0"/>
              <a:t>, tako da je vedno dajal prednost zaupanju v Božjo previdnost.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5867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2400" dirty="0"/>
              <a:t>Če se včasih zdi, da nam Bog ne pomaga, to ne pomeni, da nas je zapustil, </a:t>
            </a:r>
            <a:r>
              <a:rPr lang="sl-SI" sz="2400" dirty="0" smtClean="0"/>
              <a:t>ampak da </a:t>
            </a:r>
            <a:r>
              <a:rPr lang="sl-SI" sz="2400" dirty="0"/>
              <a:t>se zanese na nas, na to, kar lahko načrtujemo, odkrijemo, najdemo, dosežemo.</a:t>
            </a:r>
          </a:p>
          <a:p>
            <a:pPr marL="0" indent="0">
              <a:buNone/>
            </a:pPr>
            <a:r>
              <a:rPr lang="sl-SI" sz="2400" dirty="0"/>
              <a:t>Gre za tisti ustvarjalni pogum, ki so ga pokazali prijatelji </a:t>
            </a:r>
            <a:r>
              <a:rPr lang="sl-SI" sz="2400" dirty="0" err="1"/>
              <a:t>mrtvoudnega</a:t>
            </a:r>
            <a:r>
              <a:rPr lang="sl-SI" sz="2400" dirty="0"/>
              <a:t>, ki so </a:t>
            </a:r>
            <a:r>
              <a:rPr lang="sl-SI" sz="2400" dirty="0" smtClean="0"/>
              <a:t>ga spustili </a:t>
            </a:r>
            <a:r>
              <a:rPr lang="sl-SI" sz="2400" dirty="0"/>
              <a:t>s strehe, da so ga predstavili Jezusu (prim. </a:t>
            </a:r>
            <a:r>
              <a:rPr lang="sl-SI" sz="2400" dirty="0" err="1"/>
              <a:t>Lk</a:t>
            </a:r>
            <a:r>
              <a:rPr lang="sl-SI" sz="2400" dirty="0"/>
              <a:t> 5,17-26). Težava ni zadržala drznosti </a:t>
            </a:r>
            <a:r>
              <a:rPr lang="sl-SI" sz="2400" dirty="0" smtClean="0"/>
              <a:t>in vztrajnosti </a:t>
            </a:r>
            <a:r>
              <a:rPr lang="sl-SI" sz="2400" dirty="0"/>
              <a:t>teh prijateljev. Bili so prepričani, da Jezus lahko ozdravi bolnika </a:t>
            </a:r>
            <a:r>
              <a:rPr lang="sl-SI" sz="2400" dirty="0" smtClean="0"/>
              <a:t>in ker </a:t>
            </a:r>
            <a:r>
              <a:rPr lang="sl-SI" sz="2400" dirty="0"/>
              <a:t>»zaradi množice niso našli poti, kjer bi ga nesli noter, so se z njim povzpeli na streho in ga </a:t>
            </a:r>
            <a:r>
              <a:rPr lang="sl-SI" sz="2400" dirty="0" smtClean="0"/>
              <a:t>skozi opeko </a:t>
            </a:r>
            <a:r>
              <a:rPr lang="sl-SI" sz="2400" dirty="0"/>
              <a:t>spustili s posteljo vred ravno pred Jezusa. Ko je videl njihovo </a:t>
            </a:r>
            <a:r>
              <a:rPr lang="sl-SI" sz="2400" dirty="0" smtClean="0"/>
              <a:t>vero, je </a:t>
            </a:r>
            <a:r>
              <a:rPr lang="sl-SI" sz="2400" dirty="0"/>
              <a:t>rekel: ‘Človek, odpuščeni so ti tvoji grehi!’« (v. 19-20). Jezus je prepoznal </a:t>
            </a:r>
            <a:r>
              <a:rPr lang="sl-SI" sz="2400" dirty="0" smtClean="0"/>
              <a:t>ustvarjalno vero</a:t>
            </a:r>
            <a:r>
              <a:rPr lang="sl-SI" sz="2400" dirty="0"/>
              <a:t>, s katero so ti možje skušali predenj prinesti svojega bolnega prijatelja.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2018659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poglavje</Template>
  <TotalTime>16</TotalTime>
  <Words>1433</Words>
  <Application>Microsoft Office PowerPoint</Application>
  <PresentationFormat>Širokozaslonsko</PresentationFormat>
  <Paragraphs>30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Impact</vt:lpstr>
      <vt:lpstr>Badge</vt:lpstr>
      <vt:lpstr>PowerPointova predstavitev</vt:lpstr>
      <vt:lpstr>Jožefov  USTVARJALNI POGUM</vt:lpstr>
      <vt:lpstr>PowerPointova predstavitev</vt:lpstr>
      <vt:lpstr>I. DUHOVNA POGLOBITEV</vt:lpstr>
      <vt:lpstr>PowerPointova predstavitev</vt:lpstr>
      <vt:lpstr>II. IZTOČNICA ZA OSEBNI RAZMISLEK IN POGOVOR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 OSEBNI RAZMISLEK</vt:lpstr>
      <vt:lpstr>ZA POGOVOR</vt:lpstr>
      <vt:lpstr>POPOTNICA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Uporabnik sistema Windows</cp:lastModifiedBy>
  <cp:revision>2</cp:revision>
  <dcterms:created xsi:type="dcterms:W3CDTF">2021-08-25T08:25:16Z</dcterms:created>
  <dcterms:modified xsi:type="dcterms:W3CDTF">2021-08-25T08:41:50Z</dcterms:modified>
</cp:coreProperties>
</file>