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3" r:id="rId7"/>
    <p:sldId id="264" r:id="rId8"/>
    <p:sldId id="266" r:id="rId9"/>
    <p:sldId id="271" r:id="rId10"/>
    <p:sldId id="268" r:id="rId11"/>
    <p:sldId id="27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85" cy="6858000"/>
          </a:xfrm>
        </p:spPr>
      </p:pic>
    </p:spTree>
    <p:extLst>
      <p:ext uri="{BB962C8B-B14F-4D97-AF65-F5344CB8AC3E}">
        <p14:creationId xmlns:p14="http://schemas.microsoft.com/office/powerpoint/2010/main" val="276670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POPOTNICA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i="1" dirty="0"/>
              <a:t>Delo je eden vsakdanjih izrazov te ljubezni v življenju nazareške </a:t>
            </a:r>
            <a:r>
              <a:rPr lang="sl-SI" sz="2400" i="1" dirty="0" smtClean="0"/>
              <a:t>družine. Evangeljsko </a:t>
            </a:r>
            <a:r>
              <a:rPr lang="sl-SI" sz="2400" i="1" dirty="0"/>
              <a:t>besedilo natančno pove, s kakšnim delom je Jožef svoji družini zagotavljal življenjska sredstva: bil je tesar. Ta preprosta beseda označuje vsa </a:t>
            </a:r>
            <a:r>
              <a:rPr lang="sl-SI" sz="2400" i="1" dirty="0" smtClean="0"/>
              <a:t>leta Jožefovega </a:t>
            </a:r>
            <a:r>
              <a:rPr lang="sl-SI" sz="2400" i="1" dirty="0"/>
              <a:t>življenja. Za Jezusa so to leta njegovega skritega življenja, o </a:t>
            </a:r>
            <a:r>
              <a:rPr lang="sl-SI" sz="2400" i="1" dirty="0" smtClean="0"/>
              <a:t>katerem govori </a:t>
            </a:r>
            <a:r>
              <a:rPr lang="sl-SI" sz="2400" i="1" dirty="0"/>
              <a:t>evangelist po dogodku v templju: ‚In vrnil se je z njima ter prišel v Nazaret </a:t>
            </a:r>
            <a:r>
              <a:rPr lang="sl-SI" sz="2400" i="1" dirty="0" smtClean="0"/>
              <a:t>in jima </a:t>
            </a:r>
            <a:r>
              <a:rPr lang="sl-SI" sz="2400" i="1" dirty="0"/>
              <a:t>je bil pokoren‘ (</a:t>
            </a:r>
            <a:r>
              <a:rPr lang="sl-SI" sz="2400" i="1" dirty="0" err="1"/>
              <a:t>Lk</a:t>
            </a:r>
            <a:r>
              <a:rPr lang="sl-SI" sz="2400" i="1" dirty="0"/>
              <a:t> 2,51). </a:t>
            </a:r>
            <a:r>
              <a:rPr lang="sl-SI" sz="2400" i="1" dirty="0" smtClean="0"/>
              <a:t>Ta podreditev</a:t>
            </a:r>
            <a:r>
              <a:rPr lang="sl-SI" sz="2400" i="1" dirty="0"/>
              <a:t>, se pravi Jezusova pokorščina </a:t>
            </a:r>
            <a:r>
              <a:rPr lang="sl-SI" sz="2400" i="1" dirty="0" smtClean="0"/>
              <a:t>v nazareški </a:t>
            </a:r>
            <a:r>
              <a:rPr lang="sl-SI" sz="2400" i="1" dirty="0"/>
              <a:t>hiši, se razume tudi kot </a:t>
            </a:r>
            <a:r>
              <a:rPr lang="sl-SI" sz="2400" i="1" dirty="0" smtClean="0"/>
              <a:t>udeležba pri </a:t>
            </a:r>
            <a:r>
              <a:rPr lang="sl-SI" sz="2400" i="1" dirty="0"/>
              <a:t>Jožefovem delu. Človeško </a:t>
            </a:r>
            <a:r>
              <a:rPr lang="sl-SI" sz="2400" i="1" dirty="0" smtClean="0"/>
              <a:t>delo, posebno </a:t>
            </a:r>
            <a:r>
              <a:rPr lang="sl-SI" sz="2400" i="1" dirty="0"/>
              <a:t>ročno, ima v evangeliju izjemen poudarek. Vključeno je v </a:t>
            </a:r>
            <a:r>
              <a:rPr lang="sl-SI" sz="2400" i="1" dirty="0" smtClean="0"/>
              <a:t>skrivnost učlovečenja </a:t>
            </a:r>
            <a:r>
              <a:rPr lang="sl-SI" sz="2400" i="1" dirty="0"/>
              <a:t>hkrati s človeško naravo Božjega Sina, prav tako </a:t>
            </a:r>
            <a:r>
              <a:rPr lang="sl-SI" sz="2400" i="1" dirty="0" smtClean="0"/>
              <a:t>pa je </a:t>
            </a:r>
            <a:r>
              <a:rPr lang="sl-SI" sz="2400" i="1" dirty="0"/>
              <a:t>bilo </a:t>
            </a:r>
            <a:r>
              <a:rPr lang="sl-SI" sz="2400" i="1" dirty="0" smtClean="0"/>
              <a:t>tudi odrešeno </a:t>
            </a:r>
            <a:r>
              <a:rPr lang="sl-SI" sz="2400" i="1" dirty="0"/>
              <a:t>na poseben način. Zaradi delavnice, kjer je izvrševal svoj poklic </a:t>
            </a:r>
            <a:r>
              <a:rPr lang="sl-SI" sz="2400" i="1" dirty="0" smtClean="0"/>
              <a:t>z Jezusom</a:t>
            </a:r>
            <a:r>
              <a:rPr lang="sl-SI" sz="2400" i="1" dirty="0"/>
              <a:t>, je Jožef človeško delo približal skrivnosti odrešenja.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265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i="1" dirty="0"/>
              <a:t>Pomembnost dela v človekovem življenju zahteva, da v njem spoznamo </a:t>
            </a:r>
            <a:r>
              <a:rPr lang="sl-SI" sz="2400" i="1" dirty="0" smtClean="0"/>
              <a:t>in sprejmemo </a:t>
            </a:r>
            <a:r>
              <a:rPr lang="sl-SI" sz="2400" i="1" dirty="0"/>
              <a:t>prvine, da bi vsem ljudem pomagali, da se z delom bližajo </a:t>
            </a:r>
            <a:r>
              <a:rPr lang="sl-SI" sz="2400" i="1" dirty="0" smtClean="0"/>
              <a:t>Bogu, Stvarniku </a:t>
            </a:r>
            <a:r>
              <a:rPr lang="sl-SI" sz="2400" i="1" dirty="0"/>
              <a:t>in Odrešeniku, da sodelujejo pri njegovem zveličavnem načrtu </a:t>
            </a:r>
            <a:r>
              <a:rPr lang="sl-SI" sz="2400" i="1" dirty="0" smtClean="0"/>
              <a:t>glede človeka </a:t>
            </a:r>
            <a:r>
              <a:rPr lang="sl-SI" sz="2400" i="1" dirty="0"/>
              <a:t>in sveta in v svojem življenju poglabljajo prijateljstvo s Kristusom, ko </a:t>
            </a:r>
            <a:r>
              <a:rPr lang="sl-SI" sz="2400" i="1" dirty="0" smtClean="0"/>
              <a:t>po veri </a:t>
            </a:r>
            <a:r>
              <a:rPr lang="sl-SI" sz="2400" i="1" dirty="0"/>
              <a:t>živo uveljavljajo svoj delež pri njegovem trojnem poslanstvu </a:t>
            </a:r>
            <a:r>
              <a:rPr lang="sl-SI" sz="2400" i="1" dirty="0" smtClean="0"/>
              <a:t>duhovnika, preroka </a:t>
            </a:r>
            <a:r>
              <a:rPr lang="sl-SI" sz="2400" i="1" dirty="0"/>
              <a:t>in kralja.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747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5907596"/>
            <a:ext cx="10178322" cy="95040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Pripravila: dr. Mojca </a:t>
            </a:r>
            <a:r>
              <a:rPr lang="sl-SI" dirty="0" err="1" smtClean="0"/>
              <a:t>Bertoncel</a:t>
            </a:r>
            <a:r>
              <a:rPr lang="sl-SI" dirty="0" smtClean="0"/>
              <a:t>, Škofijski urad za laike Nadškofije Ljubljana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825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2200" dirty="0" smtClean="0"/>
              <a:t>Sveti </a:t>
            </a:r>
            <a:r>
              <a:rPr lang="sl-SI" sz="2200" dirty="0" smtClean="0"/>
              <a:t>Jožef,</a:t>
            </a: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>delavec</a:t>
            </a:r>
            <a:endParaRPr lang="sl-SI" sz="2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ix</a:t>
            </a:r>
            <a:r>
              <a:rPr lang="sl-SI" dirty="0" smtClean="0"/>
              <a:t>. </a:t>
            </a:r>
            <a:r>
              <a:rPr lang="sl-SI" dirty="0"/>
              <a:t>Poglavje</a:t>
            </a:r>
          </a:p>
        </p:txBody>
      </p:sp>
    </p:spTree>
    <p:extLst>
      <p:ext uri="{BB962C8B-B14F-4D97-AF65-F5344CB8AC3E}">
        <p14:creationId xmlns:p14="http://schemas.microsoft.com/office/powerpoint/2010/main" val="239804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i="1" dirty="0"/>
              <a:t>Sveti Jožef naj varuje delavce z vsega sveta, da bodo lahko z njihovimi različnimi</a:t>
            </a:r>
          </a:p>
          <a:p>
            <a:pPr marL="0" indent="0" algn="ctr">
              <a:buNone/>
            </a:pPr>
            <a:r>
              <a:rPr lang="sl-SI" sz="2400" i="1" dirty="0"/>
              <a:t>poklici prispevali k večjemu napredku vsega človeštva. In naj pomaga vsakemu</a:t>
            </a:r>
          </a:p>
          <a:p>
            <a:pPr marL="0" indent="0" algn="ctr">
              <a:buNone/>
            </a:pPr>
            <a:r>
              <a:rPr lang="sl-SI" sz="2400" i="1" dirty="0"/>
              <a:t>kristjanu, da bo z zaupanjem in ljubeznijo uresničeval Božjo voljo ter tako</a:t>
            </a:r>
          </a:p>
          <a:p>
            <a:pPr marL="0" indent="0" algn="ctr">
              <a:buNone/>
            </a:pPr>
            <a:r>
              <a:rPr lang="sl-SI" sz="2400" i="1" dirty="0"/>
              <a:t>sodeloval pri izpolnitvi dela zveličanja.</a:t>
            </a:r>
            <a:endParaRPr lang="sl-SI" sz="2400" i="1" dirty="0"/>
          </a:p>
        </p:txBody>
      </p:sp>
    </p:spTree>
    <p:extLst>
      <p:ext uri="{BB962C8B-B14F-4D97-AF65-F5344CB8AC3E}">
        <p14:creationId xmlns:p14="http://schemas.microsoft.com/office/powerpoint/2010/main" val="351485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I. DUHOVNA POGLOBITEV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i="1" dirty="0"/>
              <a:t>Ko je Jezus končal te prilike, je šel od tam. Prišel je v domači kraj in jih učil v </a:t>
            </a:r>
            <a:r>
              <a:rPr lang="sl-SI" sz="2400" i="1" dirty="0" smtClean="0"/>
              <a:t>njihovi shodnici</a:t>
            </a:r>
            <a:r>
              <a:rPr lang="sl-SI" sz="2400" i="1" dirty="0"/>
              <a:t>, tako da so se zelo čudili in govorili: »Od kod temu ta modrost in </a:t>
            </a:r>
            <a:r>
              <a:rPr lang="sl-SI" sz="2400" i="1" dirty="0" smtClean="0"/>
              <a:t>ta mogočna </a:t>
            </a:r>
            <a:r>
              <a:rPr lang="sl-SI" sz="2400" i="1" dirty="0"/>
              <a:t>dela? Ali ni to tesarjev sin? Ali ni njegovi materi ime Marija, </a:t>
            </a:r>
            <a:r>
              <a:rPr lang="sl-SI" sz="2400" i="1" dirty="0" smtClean="0"/>
              <a:t>njegovim bratom </a:t>
            </a:r>
            <a:r>
              <a:rPr lang="sl-SI" sz="2400" i="1" dirty="0"/>
              <a:t>pa Jakob, Jožef, Simon in Juda? In njegove sestre, ali niso vse pri nas? </a:t>
            </a:r>
            <a:r>
              <a:rPr lang="sl-SI" sz="2400" i="1" dirty="0" smtClean="0"/>
              <a:t>Od kod </a:t>
            </a:r>
            <a:r>
              <a:rPr lang="sl-SI" sz="2400" i="1" dirty="0"/>
              <a:t>torej njemu vse to</a:t>
            </a:r>
            <a:r>
              <a:rPr lang="sl-SI" sz="2400" i="1" dirty="0" smtClean="0"/>
              <a:t>?« In </a:t>
            </a:r>
            <a:r>
              <a:rPr lang="sl-SI" sz="2400" i="1" dirty="0"/>
              <a:t>spotikali so se nad njim. Jezus pa jim je rekel: »Prerok </a:t>
            </a:r>
            <a:r>
              <a:rPr lang="sl-SI" sz="2400" i="1" dirty="0" smtClean="0"/>
              <a:t>ni brez </a:t>
            </a:r>
            <a:r>
              <a:rPr lang="sl-SI" sz="2400" i="1" dirty="0"/>
              <a:t>časti, razen v </a:t>
            </a:r>
            <a:r>
              <a:rPr lang="sl-SI" sz="2400" i="1" dirty="0" smtClean="0"/>
              <a:t>domačem kraju </a:t>
            </a:r>
            <a:r>
              <a:rPr lang="sl-SI" sz="2400" i="1" dirty="0"/>
              <a:t>in v svoji hiši.« In zaradi njihove nevere tam </a:t>
            </a:r>
            <a:r>
              <a:rPr lang="sl-SI" sz="2400" i="1" dirty="0" smtClean="0"/>
              <a:t>ni storil </a:t>
            </a:r>
            <a:r>
              <a:rPr lang="sl-SI" sz="2400" i="1" dirty="0"/>
              <a:t>veliko mogočnih del.</a:t>
            </a:r>
          </a:p>
          <a:p>
            <a:pPr marL="0" indent="0" algn="just">
              <a:buNone/>
            </a:pPr>
            <a:endParaRPr lang="sl-SI" sz="2400" i="1" dirty="0" smtClean="0"/>
          </a:p>
          <a:p>
            <a:pPr marL="0" indent="0" algn="just">
              <a:buNone/>
            </a:pPr>
            <a:r>
              <a:rPr lang="sl-SI" sz="2400" i="1" dirty="0" err="1" smtClean="0"/>
              <a:t>Mt</a:t>
            </a:r>
            <a:r>
              <a:rPr lang="sl-SI" sz="2400" i="1" dirty="0" smtClean="0"/>
              <a:t> </a:t>
            </a:r>
            <a:r>
              <a:rPr lang="sl-SI" sz="2400" i="1" dirty="0"/>
              <a:t>13, 53-58</a:t>
            </a:r>
            <a:endParaRPr lang="sl-SI" sz="2400" i="1" dirty="0"/>
          </a:p>
        </p:txBody>
      </p:sp>
    </p:spTree>
    <p:extLst>
      <p:ext uri="{BB962C8B-B14F-4D97-AF65-F5344CB8AC3E}">
        <p14:creationId xmlns:p14="http://schemas.microsoft.com/office/powerpoint/2010/main" val="181223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II. IZTOČNICA ZA OSEBNI RAZMISLEK IN POGOVOR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l-SI" sz="2400" b="1" i="1" dirty="0"/>
              <a:t>Oče, ki dela</a:t>
            </a:r>
          </a:p>
          <a:p>
            <a:pPr marL="0" indent="0" algn="just">
              <a:buNone/>
            </a:pPr>
            <a:r>
              <a:rPr lang="sl-SI" sz="2400" dirty="0"/>
              <a:t>Eden od vidikov, ki je značilen za sv. Jožefa in je bil poudarjen že v času </a:t>
            </a:r>
            <a:r>
              <a:rPr lang="sl-SI" sz="2400" dirty="0" smtClean="0"/>
              <a:t>prve socialne </a:t>
            </a:r>
            <a:r>
              <a:rPr lang="sl-SI" sz="2400" dirty="0"/>
              <a:t>okrožnice </a:t>
            </a:r>
            <a:r>
              <a:rPr lang="sl-SI" sz="2400" dirty="0" err="1"/>
              <a:t>Rerum</a:t>
            </a:r>
            <a:r>
              <a:rPr lang="sl-SI" sz="2400" dirty="0"/>
              <a:t> </a:t>
            </a:r>
            <a:r>
              <a:rPr lang="sl-SI" sz="2400" dirty="0" err="1"/>
              <a:t>novarum</a:t>
            </a:r>
            <a:r>
              <a:rPr lang="sl-SI" sz="2400" dirty="0"/>
              <a:t> Leona XIII., je njegov odnos do dela. Sv. </a:t>
            </a:r>
            <a:r>
              <a:rPr lang="sl-SI" sz="2400" dirty="0" smtClean="0"/>
              <a:t>Jožef je </a:t>
            </a:r>
            <a:r>
              <a:rPr lang="sl-SI" sz="2400" dirty="0"/>
              <a:t>bil tesar, ki </a:t>
            </a:r>
            <a:r>
              <a:rPr lang="sl-SI" sz="2400" dirty="0" smtClean="0"/>
              <a:t>je pošteno </a:t>
            </a:r>
            <a:r>
              <a:rPr lang="sl-SI" sz="2400" dirty="0"/>
              <a:t>delal, da je zagotovil vzdrževanje za svojo družino. Od njega se je Jezus </a:t>
            </a:r>
            <a:r>
              <a:rPr lang="sl-SI" sz="2400" dirty="0" smtClean="0"/>
              <a:t>naučil vrednosti</a:t>
            </a:r>
            <a:r>
              <a:rPr lang="sl-SI" sz="2400" dirty="0"/>
              <a:t>, dostojanstva in veselja tega, kaj pomeni jesti kruh, </a:t>
            </a:r>
            <a:r>
              <a:rPr lang="sl-SI" sz="2400" dirty="0" smtClean="0"/>
              <a:t>ki je </a:t>
            </a:r>
            <a:r>
              <a:rPr lang="sl-SI" sz="2400" dirty="0"/>
              <a:t>sad dela lastnih rok.</a:t>
            </a:r>
          </a:p>
          <a:p>
            <a:pPr marL="0" indent="0" algn="just">
              <a:buNone/>
            </a:pPr>
            <a:r>
              <a:rPr lang="sl-SI" sz="2400" dirty="0"/>
              <a:t>V našem času, v katerem se zdi, da je delo spet postalo nujno socialno </a:t>
            </a:r>
            <a:r>
              <a:rPr lang="sl-SI" sz="2400" dirty="0" smtClean="0"/>
              <a:t>vprašanje in </a:t>
            </a:r>
            <a:r>
              <a:rPr lang="sl-SI" sz="2400" dirty="0"/>
              <a:t>brezposelnost včasih dosega vznemirljive ravni tudi med tistimi narodi, v </a:t>
            </a:r>
            <a:r>
              <a:rPr lang="sl-SI" sz="2400" dirty="0" smtClean="0"/>
              <a:t>katerih so </a:t>
            </a:r>
            <a:r>
              <a:rPr lang="sl-SI" sz="2400" dirty="0"/>
              <a:t>desetletja živeli v določenem blagostanju, je potrebno z obnovljeno zavestjo </a:t>
            </a:r>
            <a:r>
              <a:rPr lang="sl-SI" sz="2400" dirty="0" smtClean="0"/>
              <a:t>razumeti pomen </a:t>
            </a:r>
            <a:r>
              <a:rPr lang="sl-SI" sz="2400" dirty="0"/>
              <a:t>dela, ki daje dostojanstvo, naš svetnik pa je vzorni varuh tega.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24315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/>
              <a:t>Delo postane sodelovanje pri delu odrešenja, priložnost, da pospešimo </a:t>
            </a:r>
            <a:r>
              <a:rPr lang="sl-SI" sz="2400" dirty="0" smtClean="0"/>
              <a:t>prihod Kraljestva</a:t>
            </a:r>
            <a:r>
              <a:rPr lang="sl-SI" sz="2400" dirty="0"/>
              <a:t>, da razvijamo svoje možnosti in dobre lastnosti, s tem da jih postavimo </a:t>
            </a:r>
            <a:r>
              <a:rPr lang="sl-SI" sz="2400" dirty="0" smtClean="0"/>
              <a:t>v službo </a:t>
            </a:r>
            <a:r>
              <a:rPr lang="sl-SI" sz="2400" dirty="0"/>
              <a:t>družbe in občestva. Delo postane priložnost za uresničevanje ne le za </a:t>
            </a:r>
            <a:r>
              <a:rPr lang="sl-SI" sz="2400" dirty="0" smtClean="0"/>
              <a:t>nas same</a:t>
            </a:r>
            <a:r>
              <a:rPr lang="sl-SI" sz="2400" dirty="0"/>
              <a:t>, ampak predvsem za tisto izvorno jedro družbe, ki je družina. Družina, </a:t>
            </a:r>
            <a:r>
              <a:rPr lang="sl-SI" sz="2400" dirty="0" smtClean="0"/>
              <a:t>v kateri </a:t>
            </a:r>
            <a:r>
              <a:rPr lang="sl-SI" sz="2400" dirty="0"/>
              <a:t>je pomanjkanje dela, je v večji meri izpostavljena težavam, </a:t>
            </a:r>
            <a:r>
              <a:rPr lang="sl-SI" sz="2400" dirty="0" smtClean="0"/>
              <a:t>napetostim, zlomom in </a:t>
            </a:r>
            <a:r>
              <a:rPr lang="sl-SI" sz="2400" dirty="0"/>
              <a:t>celo obupni in obupujoči skušnjavi razpada. Kako bi mogli govoriti </a:t>
            </a:r>
            <a:r>
              <a:rPr lang="sl-SI" sz="2400" dirty="0" smtClean="0"/>
              <a:t>o človeškem dostojanstvu</a:t>
            </a:r>
            <a:r>
              <a:rPr lang="sl-SI" sz="2400" dirty="0"/>
              <a:t>, ne da bi se zavzemali za to, da bi vsi imeli </a:t>
            </a:r>
            <a:r>
              <a:rPr lang="sl-SI" sz="2400" dirty="0" smtClean="0"/>
              <a:t>možnost dostojnega vzdrževanja</a:t>
            </a:r>
            <a:r>
              <a:rPr lang="sl-SI" sz="2400" dirty="0"/>
              <a:t>?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9541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/>
              <a:t>Človek, ki dela, ne glede na to, kakšna je njegova naloga, sodeluje s samim </a:t>
            </a:r>
            <a:r>
              <a:rPr lang="sl-SI" sz="2400" dirty="0" smtClean="0"/>
              <a:t>Bogom, postane </a:t>
            </a:r>
            <a:r>
              <a:rPr lang="sl-SI" sz="2400" dirty="0"/>
              <a:t>nekoliko stvarnik sveta, ki nas obdaja. Kriza našega časa, ki je </a:t>
            </a:r>
            <a:r>
              <a:rPr lang="sl-SI" sz="2400" dirty="0" smtClean="0"/>
              <a:t>ekonomska, socialna</a:t>
            </a:r>
            <a:r>
              <a:rPr lang="sl-SI" sz="2400" dirty="0"/>
              <a:t>, kulturna in duhovna kriza, lahko za vse predstavlja klic k </a:t>
            </a:r>
            <a:r>
              <a:rPr lang="sl-SI" sz="2400" dirty="0" smtClean="0"/>
              <a:t>ponovnemu odkritju </a:t>
            </a:r>
            <a:r>
              <a:rPr lang="sl-SI" sz="2400" dirty="0"/>
              <a:t>vrednote, pomembnosti in nujnosti dela za začetek </a:t>
            </a:r>
            <a:r>
              <a:rPr lang="sl-SI" sz="2400" dirty="0" smtClean="0"/>
              <a:t>nove »normalnosti«, v </a:t>
            </a:r>
            <a:r>
              <a:rPr lang="sl-SI" sz="2400" dirty="0"/>
              <a:t>kateri nihče ne bo izključen. Delo sv. Jožefa nas spominja, da </a:t>
            </a:r>
            <a:r>
              <a:rPr lang="sl-SI" sz="2400" dirty="0" smtClean="0"/>
              <a:t>sam Bog</a:t>
            </a:r>
            <a:r>
              <a:rPr lang="sl-SI" sz="2400" dirty="0"/>
              <a:t>, ki je postal človek, ni zaničeval dela. Izguba dela, ki prizadeva toliko bratov </a:t>
            </a:r>
            <a:r>
              <a:rPr lang="sl-SI" sz="2400" dirty="0" smtClean="0"/>
              <a:t>in sester</a:t>
            </a:r>
            <a:r>
              <a:rPr lang="sl-SI" sz="2400" dirty="0"/>
              <a:t>, in ki v zadnjem času narašča zaradi pandemije covid-19, mora biti klic, </a:t>
            </a:r>
            <a:r>
              <a:rPr lang="sl-SI" sz="2400" dirty="0" smtClean="0"/>
              <a:t>da ponovno preverimo </a:t>
            </a:r>
            <a:r>
              <a:rPr lang="sl-SI" sz="2400" dirty="0"/>
              <a:t>svoje prednostne naloge. Prosimo sv. Jožefa delavca, da bi mogli </a:t>
            </a:r>
            <a:r>
              <a:rPr lang="sl-SI" sz="2400" dirty="0" smtClean="0"/>
              <a:t>najti poti</a:t>
            </a:r>
            <a:r>
              <a:rPr lang="sl-SI" sz="2400" dirty="0"/>
              <a:t>, ki nas bodo obvezale, da bomo rekli: »Noben mlad človek, sploh </a:t>
            </a:r>
            <a:r>
              <a:rPr lang="sl-SI" sz="2400" dirty="0" smtClean="0"/>
              <a:t>noben človek </a:t>
            </a:r>
            <a:r>
              <a:rPr lang="sl-SI" sz="2400" dirty="0"/>
              <a:t>in nobena družina brez dela.«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75867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OSEBNI RAZMISLEK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• Kakšna </a:t>
            </a:r>
            <a:r>
              <a:rPr lang="sl-SI" sz="2400" dirty="0"/>
              <a:t>vrednota je zame delo?</a:t>
            </a:r>
          </a:p>
          <a:p>
            <a:pPr marL="0" indent="0">
              <a:buNone/>
            </a:pPr>
            <a:r>
              <a:rPr lang="sl-SI" sz="2400" dirty="0" smtClean="0"/>
              <a:t>• Sem </a:t>
            </a:r>
            <a:r>
              <a:rPr lang="sl-SI" sz="2400" dirty="0"/>
              <a:t>hvaležen za zdravje in možnost, da lahko delam?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048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POGOVOR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l-SI" sz="2400" dirty="0" smtClean="0"/>
              <a:t>• Se </a:t>
            </a:r>
            <a:r>
              <a:rPr lang="sl-SI" sz="2400" dirty="0"/>
              <a:t>člani ŽPS v naši župniji zavedamo, da je naše poslanstvo tudi </a:t>
            </a:r>
            <a:r>
              <a:rPr lang="sl-SI" sz="2400" dirty="0" smtClean="0"/>
              <a:t>dejavno sodelovanje </a:t>
            </a:r>
            <a:r>
              <a:rPr lang="sl-SI" sz="2400" dirty="0"/>
              <a:t>v življenju župnije? Na katerem področju vsak izmed nas </a:t>
            </a:r>
            <a:r>
              <a:rPr lang="sl-SI" sz="2400" dirty="0" smtClean="0"/>
              <a:t>dejavno sodeluje</a:t>
            </a:r>
            <a:r>
              <a:rPr lang="sl-SI" sz="2400" dirty="0"/>
              <a:t>?</a:t>
            </a:r>
          </a:p>
          <a:p>
            <a:pPr marL="0" indent="0" algn="just">
              <a:buNone/>
            </a:pPr>
            <a:r>
              <a:rPr lang="sl-SI" sz="2400" dirty="0" smtClean="0"/>
              <a:t>• Znamo </a:t>
            </a:r>
            <a:r>
              <a:rPr lang="sl-SI" sz="2400" dirty="0"/>
              <a:t>s svojim zgledom k delu v župniji privabiti tudi druge župljane in </a:t>
            </a:r>
            <a:r>
              <a:rPr lang="sl-SI" sz="2400" dirty="0" smtClean="0"/>
              <a:t>s tem </a:t>
            </a:r>
            <a:r>
              <a:rPr lang="sl-SI" sz="2400" dirty="0"/>
              <a:t>povezovati župljane v skupni skrbi za župnijo? Kaj lahko storimo, </a:t>
            </a:r>
            <a:r>
              <a:rPr lang="sl-SI" sz="2400" dirty="0" smtClean="0"/>
              <a:t>da bomo </a:t>
            </a:r>
            <a:r>
              <a:rPr lang="sl-SI" sz="2400" dirty="0"/>
              <a:t>pri tem še bolj uspešni? Zapišimo konkretne sklepe in poskrbimo </a:t>
            </a:r>
            <a:r>
              <a:rPr lang="sl-SI" sz="2400" dirty="0" smtClean="0"/>
              <a:t>za njihovo uresničevanje.</a:t>
            </a:r>
          </a:p>
          <a:p>
            <a:pPr marL="0" indent="0" algn="just">
              <a:buNone/>
            </a:pP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381415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 poglavje</Template>
  <TotalTime>6</TotalTime>
  <Words>928</Words>
  <Application>Microsoft Office PowerPoint</Application>
  <PresentationFormat>Širokozaslonsko</PresentationFormat>
  <Paragraphs>27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PowerPointova predstavitev</vt:lpstr>
      <vt:lpstr>Sveti Jožef, delavec</vt:lpstr>
      <vt:lpstr>PowerPointova predstavitev</vt:lpstr>
      <vt:lpstr>I. DUHOVNA POGLOBITEV</vt:lpstr>
      <vt:lpstr>II. IZTOČNICA ZA OSEBNI RAZMISLEK IN POGOVOR</vt:lpstr>
      <vt:lpstr>PowerPointova predstavitev</vt:lpstr>
      <vt:lpstr>PowerPointova predstavitev</vt:lpstr>
      <vt:lpstr>ZA OSEBNI RAZMISLEK</vt:lpstr>
      <vt:lpstr>ZA POGOVOR</vt:lpstr>
      <vt:lpstr>POPOTNICA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Uporabnik sistema Windows</cp:lastModifiedBy>
  <cp:revision>1</cp:revision>
  <dcterms:created xsi:type="dcterms:W3CDTF">2021-08-25T08:42:04Z</dcterms:created>
  <dcterms:modified xsi:type="dcterms:W3CDTF">2021-08-25T08:48:50Z</dcterms:modified>
</cp:coreProperties>
</file>