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verpass Light" charset="1" panose="00000400000000000000"/>
      <p:regular r:id="rId10"/>
    </p:embeddedFont>
    <p:embeddedFont>
      <p:font typeface="Overpass Light Bold" charset="1" panose="00000500000000000000"/>
      <p:regular r:id="rId11"/>
    </p:embeddedFont>
    <p:embeddedFont>
      <p:font typeface="Overpass Light Italics" charset="1" panose="00000400000000000000"/>
      <p:regular r:id="rId12"/>
    </p:embeddedFont>
    <p:embeddedFont>
      <p:font typeface="Overpass Light Bold Italics" charset="1" panose="00000500000000000000"/>
      <p:regular r:id="rId13"/>
    </p:embeddedFont>
    <p:embeddedFont>
      <p:font typeface="Marcellus" charset="1" panose="020E0602050203020307"/>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AutoShape 2" id="2"/>
          <p:cNvSpPr/>
          <p:nvPr/>
        </p:nvSpPr>
        <p:spPr>
          <a:xfrm rot="0">
            <a:off x="1028700" y="4116427"/>
            <a:ext cx="717811" cy="28540"/>
          </a:xfrm>
          <a:prstGeom prst="rect">
            <a:avLst/>
          </a:prstGeom>
          <a:solidFill>
            <a:srgbClr val="745E4D"/>
          </a:solidFill>
        </p:spPr>
      </p:sp>
      <p:sp>
        <p:nvSpPr>
          <p:cNvPr name="Freeform 3" id="3"/>
          <p:cNvSpPr/>
          <p:nvPr/>
        </p:nvSpPr>
        <p:spPr>
          <a:xfrm flipH="false" flipV="false" rot="-5400000">
            <a:off x="6737927" y="-1251583"/>
            <a:ext cx="3804279" cy="4819585"/>
          </a:xfrm>
          <a:custGeom>
            <a:avLst/>
            <a:gdLst/>
            <a:ahLst/>
            <a:cxnLst/>
            <a:rect r="r" b="b" t="t" l="l"/>
            <a:pathLst>
              <a:path h="4819585" w="3804279">
                <a:moveTo>
                  <a:pt x="0" y="0"/>
                </a:moveTo>
                <a:lnTo>
                  <a:pt x="3804278" y="0"/>
                </a:lnTo>
                <a:lnTo>
                  <a:pt x="3804278" y="4819585"/>
                </a:lnTo>
                <a:lnTo>
                  <a:pt x="0" y="48195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3699295" y="8284358"/>
            <a:ext cx="10889410" cy="695325"/>
          </a:xfrm>
          <a:prstGeom prst="rect">
            <a:avLst/>
          </a:prstGeom>
        </p:spPr>
        <p:txBody>
          <a:bodyPr anchor="t" rtlCol="false" tIns="0" lIns="0" bIns="0" rIns="0">
            <a:spAutoFit/>
          </a:bodyPr>
          <a:lstStyle/>
          <a:p>
            <a:pPr algn="ctr">
              <a:lnSpc>
                <a:spcPts val="2999"/>
              </a:lnSpc>
            </a:pPr>
            <a:r>
              <a:rPr lang="en-US" sz="2499" spc="49">
                <a:solidFill>
                  <a:srgbClr val="433831"/>
                </a:solidFill>
                <a:latin typeface="Overpass Light Bold"/>
              </a:rPr>
              <a:t>Lepota bogoslužja, ogledalo župnijskega občestva</a:t>
            </a:r>
          </a:p>
          <a:p>
            <a:pPr algn="ctr">
              <a:lnSpc>
                <a:spcPts val="2160"/>
              </a:lnSpc>
            </a:pPr>
            <a:r>
              <a:rPr lang="en-US" sz="1800" spc="36">
                <a:solidFill>
                  <a:srgbClr val="433831"/>
                </a:solidFill>
                <a:latin typeface="Overpass Light"/>
              </a:rPr>
              <a:t>Priročnik za člane župnijskega pastoralnega sveta</a:t>
            </a:r>
          </a:p>
        </p:txBody>
      </p:sp>
      <p:sp>
        <p:nvSpPr>
          <p:cNvPr name="TextBox 5" id="5"/>
          <p:cNvSpPr txBox="true"/>
          <p:nvPr/>
        </p:nvSpPr>
        <p:spPr>
          <a:xfrm rot="5400000">
            <a:off x="15300303" y="7305160"/>
            <a:ext cx="3662505" cy="243775"/>
          </a:xfrm>
          <a:prstGeom prst="rect">
            <a:avLst/>
          </a:prstGeom>
        </p:spPr>
        <p:txBody>
          <a:bodyPr anchor="t" rtlCol="false" tIns="0" lIns="0" bIns="0" rIns="0">
            <a:spAutoFit/>
          </a:bodyPr>
          <a:lstStyle/>
          <a:p>
            <a:pPr algn="r">
              <a:lnSpc>
                <a:spcPts val="1650"/>
              </a:lnSpc>
            </a:pPr>
            <a:r>
              <a:rPr lang="en-US" sz="1500" spc="150">
                <a:solidFill>
                  <a:srgbClr val="433831"/>
                </a:solidFill>
                <a:latin typeface="Overpass Light Bold"/>
              </a:rPr>
              <a:t>LJUBLJANA 2023</a:t>
            </a:r>
          </a:p>
        </p:txBody>
      </p:sp>
      <p:sp>
        <p:nvSpPr>
          <p:cNvPr name="TextBox 6" id="6"/>
          <p:cNvSpPr txBox="true"/>
          <p:nvPr/>
        </p:nvSpPr>
        <p:spPr>
          <a:xfrm rot="-5400000">
            <a:off x="-72173" y="7897885"/>
            <a:ext cx="2477055" cy="243775"/>
          </a:xfrm>
          <a:prstGeom prst="rect">
            <a:avLst/>
          </a:prstGeom>
        </p:spPr>
        <p:txBody>
          <a:bodyPr anchor="t" rtlCol="false" tIns="0" lIns="0" bIns="0" rIns="0">
            <a:spAutoFit/>
          </a:bodyPr>
          <a:lstStyle/>
          <a:p>
            <a:pPr>
              <a:lnSpc>
                <a:spcPts val="1650"/>
              </a:lnSpc>
            </a:pPr>
            <a:r>
              <a:rPr lang="en-US" sz="1500" spc="150">
                <a:solidFill>
                  <a:srgbClr val="433831"/>
                </a:solidFill>
                <a:latin typeface="Overpass Light Bold"/>
              </a:rPr>
              <a:t>NAŠE POSLANSTVO 55</a:t>
            </a:r>
          </a:p>
        </p:txBody>
      </p:sp>
      <p:sp>
        <p:nvSpPr>
          <p:cNvPr name="AutoShape 7" id="7"/>
          <p:cNvSpPr/>
          <p:nvPr/>
        </p:nvSpPr>
        <p:spPr>
          <a:xfrm rot="0">
            <a:off x="16541489" y="4116427"/>
            <a:ext cx="717811" cy="28540"/>
          </a:xfrm>
          <a:prstGeom prst="rect">
            <a:avLst/>
          </a:prstGeom>
          <a:solidFill>
            <a:srgbClr val="745E4D"/>
          </a:solidFill>
        </p:spPr>
      </p:sp>
      <p:sp>
        <p:nvSpPr>
          <p:cNvPr name="TextBox 8" id="8"/>
          <p:cNvSpPr txBox="true"/>
          <p:nvPr/>
        </p:nvSpPr>
        <p:spPr>
          <a:xfrm rot="0">
            <a:off x="3699295" y="2977129"/>
            <a:ext cx="10889410" cy="4006858"/>
          </a:xfrm>
          <a:prstGeom prst="rect">
            <a:avLst/>
          </a:prstGeom>
        </p:spPr>
        <p:txBody>
          <a:bodyPr anchor="t" rtlCol="false" tIns="0" lIns="0" bIns="0" rIns="0">
            <a:spAutoFit/>
          </a:bodyPr>
          <a:lstStyle/>
          <a:p>
            <a:pPr algn="ctr">
              <a:lnSpc>
                <a:spcPts val="10450"/>
              </a:lnSpc>
              <a:spcBef>
                <a:spcPct val="0"/>
              </a:spcBef>
            </a:pPr>
            <a:r>
              <a:rPr lang="en-US" sz="9500">
                <a:solidFill>
                  <a:srgbClr val="484D45"/>
                </a:solidFill>
                <a:latin typeface="Marcellus Bold"/>
              </a:rPr>
              <a:t>1. Pomen in vloga bogoslužja v življenju vernika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DFCFB"/>
        </a:solidFill>
      </p:bgPr>
    </p:bg>
    <p:spTree>
      <p:nvGrpSpPr>
        <p:cNvPr id="1" name=""/>
        <p:cNvGrpSpPr/>
        <p:nvPr/>
      </p:nvGrpSpPr>
      <p:grpSpPr>
        <a:xfrm>
          <a:off x="0" y="0"/>
          <a:ext cx="0" cy="0"/>
          <a:chOff x="0" y="0"/>
          <a:chExt cx="0" cy="0"/>
        </a:xfrm>
      </p:grpSpPr>
      <p:sp>
        <p:nvSpPr>
          <p:cNvPr name="AutoShape 2" id="2"/>
          <p:cNvSpPr/>
          <p:nvPr/>
        </p:nvSpPr>
        <p:spPr>
          <a:xfrm rot="0">
            <a:off x="1028700" y="5129195"/>
            <a:ext cx="717811" cy="0"/>
          </a:xfrm>
          <a:prstGeom prst="line">
            <a:avLst/>
          </a:prstGeom>
          <a:ln cap="flat" w="28575">
            <a:solidFill>
              <a:srgbClr val="484D45"/>
            </a:solidFill>
            <a:prstDash val="solid"/>
            <a:headEnd type="none" len="sm" w="sm"/>
            <a:tailEnd type="none" len="sm" w="sm"/>
          </a:ln>
        </p:spPr>
      </p:sp>
      <p:sp>
        <p:nvSpPr>
          <p:cNvPr name="AutoShape 3" id="3"/>
          <p:cNvSpPr/>
          <p:nvPr/>
        </p:nvSpPr>
        <p:spPr>
          <a:xfrm rot="0">
            <a:off x="16541489" y="5129195"/>
            <a:ext cx="717811" cy="0"/>
          </a:xfrm>
          <a:prstGeom prst="line">
            <a:avLst/>
          </a:prstGeom>
          <a:ln cap="flat" w="28575">
            <a:solidFill>
              <a:srgbClr val="484D45"/>
            </a:solidFill>
            <a:prstDash val="solid"/>
            <a:headEnd type="none" len="sm" w="sm"/>
            <a:tailEnd type="none" len="sm" w="sm"/>
          </a:ln>
        </p:spPr>
      </p:sp>
      <p:sp>
        <p:nvSpPr>
          <p:cNvPr name="Freeform 4" id="4"/>
          <p:cNvSpPr/>
          <p:nvPr/>
        </p:nvSpPr>
        <p:spPr>
          <a:xfrm flipH="false" flipV="false" rot="0">
            <a:off x="5681450" y="1702636"/>
            <a:ext cx="6925099" cy="6881727"/>
          </a:xfrm>
          <a:custGeom>
            <a:avLst/>
            <a:gdLst/>
            <a:ahLst/>
            <a:cxnLst/>
            <a:rect r="r" b="b" t="t" l="l"/>
            <a:pathLst>
              <a:path h="6881727" w="6925099">
                <a:moveTo>
                  <a:pt x="0" y="0"/>
                </a:moveTo>
                <a:lnTo>
                  <a:pt x="6925100" y="0"/>
                </a:lnTo>
                <a:lnTo>
                  <a:pt x="6925100" y="6881728"/>
                </a:lnTo>
                <a:lnTo>
                  <a:pt x="0" y="6881728"/>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020367" y="1857809"/>
            <a:ext cx="12247265" cy="6677025"/>
          </a:xfrm>
          <a:prstGeom prst="rect">
            <a:avLst/>
          </a:prstGeom>
        </p:spPr>
        <p:txBody>
          <a:bodyPr anchor="t" rtlCol="false" tIns="0" lIns="0" bIns="0" rIns="0">
            <a:spAutoFit/>
          </a:bodyPr>
          <a:lstStyle/>
          <a:p>
            <a:pPr algn="ctr">
              <a:lnSpc>
                <a:spcPts val="5850"/>
              </a:lnSpc>
            </a:pPr>
            <a:r>
              <a:rPr lang="en-US" sz="4500">
                <a:solidFill>
                  <a:srgbClr val="484D45"/>
                </a:solidFill>
                <a:latin typeface="Marcellus Bold"/>
              </a:rPr>
              <a:t>Gospod, hvala ti za ta čas, ki smo ga preživeli skupaj v razmišljanju o pomenu bogo</a:t>
            </a:r>
            <a:r>
              <a:rPr lang="en-US" sz="4500">
                <a:solidFill>
                  <a:srgbClr val="484D45"/>
                </a:solidFill>
                <a:latin typeface="Marcellus Bold"/>
              </a:rPr>
              <a:t>služja za našo vero in skupnost. Prosimo te, da nas spremljaš na naši poti vere in nas obogatiš s svojo milostjo. Daj nam pogum, da bomo vedno bolj iskreni in pošteni v svojih molitvah in da bomo s svojim zgledom spodbujali druge k zbližanju s teboj in tvojo Cerkvijo. </a:t>
            </a:r>
          </a:p>
          <a:p>
            <a:pPr algn="ctr">
              <a:lnSpc>
                <a:spcPts val="5850"/>
              </a:lnSpc>
            </a:pPr>
            <a:r>
              <a:rPr lang="en-US" sz="4500">
                <a:solidFill>
                  <a:srgbClr val="484D45"/>
                </a:solidFill>
                <a:latin typeface="Marcellus Bold"/>
              </a:rPr>
              <a:t>Po Kristusu našem Gospodu. Amen.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1356714" y="1439661"/>
            <a:ext cx="4802292" cy="7379138"/>
          </a:xfrm>
          <a:custGeom>
            <a:avLst/>
            <a:gdLst/>
            <a:ahLst/>
            <a:cxnLst/>
            <a:rect r="r" b="b" t="t" l="l"/>
            <a:pathLst>
              <a:path h="7379138" w="4802292">
                <a:moveTo>
                  <a:pt x="0" y="0"/>
                </a:moveTo>
                <a:lnTo>
                  <a:pt x="4802292" y="0"/>
                </a:lnTo>
                <a:lnTo>
                  <a:pt x="4802292" y="7379138"/>
                </a:lnTo>
                <a:lnTo>
                  <a:pt x="0" y="7379138"/>
                </a:lnTo>
                <a:lnTo>
                  <a:pt x="0" y="0"/>
                </a:lnTo>
                <a:close/>
              </a:path>
            </a:pathLst>
          </a:custGeom>
          <a:blipFill>
            <a:blip r:embed="rId2"/>
            <a:stretch>
              <a:fillRect l="-7619" t="-2528" r="0" b="-2528"/>
            </a:stretch>
          </a:blipFill>
        </p:spPr>
      </p:sp>
      <p:sp>
        <p:nvSpPr>
          <p:cNvPr name="AutoShape 3" id="3"/>
          <p:cNvSpPr/>
          <p:nvPr/>
        </p:nvSpPr>
        <p:spPr>
          <a:xfrm rot="0">
            <a:off x="16541489" y="5129230"/>
            <a:ext cx="717811" cy="28540"/>
          </a:xfrm>
          <a:prstGeom prst="rect">
            <a:avLst/>
          </a:prstGeom>
          <a:solidFill>
            <a:srgbClr val="5B4F47"/>
          </a:solidFill>
        </p:spPr>
      </p:sp>
      <p:grpSp>
        <p:nvGrpSpPr>
          <p:cNvPr name="Group 4" id="4"/>
          <p:cNvGrpSpPr/>
          <p:nvPr/>
        </p:nvGrpSpPr>
        <p:grpSpPr>
          <a:xfrm rot="0">
            <a:off x="1590603" y="1127233"/>
            <a:ext cx="9385112" cy="7691566"/>
            <a:chOff x="0" y="0"/>
            <a:chExt cx="12513482" cy="10255421"/>
          </a:xfrm>
        </p:grpSpPr>
        <p:sp>
          <p:nvSpPr>
            <p:cNvPr name="TextBox 5" id="5"/>
            <p:cNvSpPr txBox="true"/>
            <p:nvPr/>
          </p:nvSpPr>
          <p:spPr>
            <a:xfrm rot="0">
              <a:off x="0" y="47625"/>
              <a:ext cx="12513482" cy="1171579"/>
            </a:xfrm>
            <a:prstGeom prst="rect">
              <a:avLst/>
            </a:prstGeom>
          </p:spPr>
          <p:txBody>
            <a:bodyPr anchor="t" rtlCol="false" tIns="0" lIns="0" bIns="0" rIns="0">
              <a:spAutoFit/>
            </a:bodyPr>
            <a:lstStyle/>
            <a:p>
              <a:pPr>
                <a:lnSpc>
                  <a:spcPts val="6600"/>
                </a:lnSpc>
                <a:spcBef>
                  <a:spcPct val="0"/>
                </a:spcBef>
              </a:pPr>
              <a:r>
                <a:rPr lang="en-US" sz="6000">
                  <a:solidFill>
                    <a:srgbClr val="5B4F47"/>
                  </a:solidFill>
                  <a:latin typeface="Marcellus Bold"/>
                </a:rPr>
                <a:t>Uvodna molitev</a:t>
              </a:r>
            </a:p>
          </p:txBody>
        </p:sp>
        <p:sp>
          <p:nvSpPr>
            <p:cNvPr name="TextBox 6" id="6"/>
            <p:cNvSpPr txBox="true"/>
            <p:nvPr/>
          </p:nvSpPr>
          <p:spPr>
            <a:xfrm rot="0">
              <a:off x="0" y="1616458"/>
              <a:ext cx="12513482" cy="8638963"/>
            </a:xfrm>
            <a:prstGeom prst="rect">
              <a:avLst/>
            </a:prstGeom>
          </p:spPr>
          <p:txBody>
            <a:bodyPr anchor="t" rtlCol="false" tIns="0" lIns="0" bIns="0" rIns="0">
              <a:spAutoFit/>
            </a:bodyPr>
            <a:lstStyle/>
            <a:p>
              <a:pPr>
                <a:lnSpc>
                  <a:spcPts val="4340"/>
                </a:lnSpc>
              </a:pPr>
              <a:r>
                <a:rPr lang="en-US" sz="3100" spc="31">
                  <a:solidFill>
                    <a:srgbClr val="5B4F47"/>
                  </a:solidFill>
                  <a:latin typeface="Marcellus"/>
                </a:rPr>
                <a:t>Vsemogočni Bog, </a:t>
              </a:r>
            </a:p>
            <a:p>
              <a:pPr>
                <a:lnSpc>
                  <a:spcPts val="4340"/>
                </a:lnSpc>
              </a:pPr>
              <a:r>
                <a:rPr lang="en-US" sz="3100" spc="31">
                  <a:solidFill>
                    <a:srgbClr val="5B4F47"/>
                  </a:solidFill>
                  <a:latin typeface="Marcellus"/>
                </a:rPr>
                <a:t>hvala Ti za to priložnost srečanja s člani župnijskega pastoralnega sveta, da bi se pogovorili o pomenu in vlogi bogoslužja v našem življenju. Vedno znova nas spominjaj, da bogoslužje ni zgolj zunanje dejanje, temveč globoko duhovno doživetje, ki preobrazi naše srce in nas vodi k svetosti. </a:t>
              </a:r>
            </a:p>
            <a:p>
              <a:pPr>
                <a:lnSpc>
                  <a:spcPts val="4340"/>
                </a:lnSpc>
              </a:pPr>
              <a:r>
                <a:rPr lang="en-US" sz="3100" spc="31">
                  <a:solidFill>
                    <a:srgbClr val="5B4F47"/>
                  </a:solidFill>
                  <a:latin typeface="Marcellus"/>
                </a:rPr>
                <a:t>Naj nas to srečanje navdihne za sodelovanje v bogoslužju in poglobi ter okrepi našo vero. Naj bo to srečanje plodno, polno ljubezni in medsebojnega spoštovanja. Vse to te prosimo po Jezusu Kristusu, našem Gospodu. Amen.</a:t>
              </a:r>
            </a:p>
          </p:txBody>
        </p:sp>
      </p:grpSp>
      <p:sp>
        <p:nvSpPr>
          <p:cNvPr name="Freeform 7" id="7"/>
          <p:cNvSpPr/>
          <p:nvPr/>
        </p:nvSpPr>
        <p:spPr>
          <a:xfrm flipH="true" flipV="false" rot="0">
            <a:off x="3199062" y="2296558"/>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5681450" y="1702636"/>
            <a:ext cx="6925099" cy="6881727"/>
          </a:xfrm>
          <a:custGeom>
            <a:avLst/>
            <a:gdLst/>
            <a:ahLst/>
            <a:cxnLst/>
            <a:rect r="r" b="b" t="t" l="l"/>
            <a:pathLst>
              <a:path h="6881727" w="6925099">
                <a:moveTo>
                  <a:pt x="0" y="0"/>
                </a:moveTo>
                <a:lnTo>
                  <a:pt x="6925100" y="0"/>
                </a:lnTo>
                <a:lnTo>
                  <a:pt x="6925100" y="6881728"/>
                </a:lnTo>
                <a:lnTo>
                  <a:pt x="0" y="6881728"/>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174185" y="1759786"/>
            <a:ext cx="11939630" cy="6534357"/>
          </a:xfrm>
          <a:prstGeom prst="rect">
            <a:avLst/>
          </a:prstGeom>
        </p:spPr>
        <p:txBody>
          <a:bodyPr anchor="t" rtlCol="false" tIns="0" lIns="0" bIns="0" rIns="0">
            <a:spAutoFit/>
          </a:bodyPr>
          <a:lstStyle/>
          <a:p>
            <a:pPr algn="ctr">
              <a:lnSpc>
                <a:spcPts val="7328"/>
              </a:lnSpc>
              <a:spcBef>
                <a:spcPct val="0"/>
              </a:spcBef>
            </a:pPr>
            <a:r>
              <a:rPr lang="en-US" sz="6662">
                <a:solidFill>
                  <a:srgbClr val="5B4F47"/>
                </a:solidFill>
                <a:latin typeface="Marcellus Bold"/>
              </a:rPr>
              <a:t>Pride pa ura in je že zdaj, ko bodo pravi častilci častili Očeta v duhu in resnici. Prav takih častilcev si namreč želi Oče. Bog je duh, in kateri ga častijo, ga morajo častiti v duhu in resnici.</a:t>
            </a:r>
          </a:p>
        </p:txBody>
      </p:sp>
      <p:sp>
        <p:nvSpPr>
          <p:cNvPr name="TextBox 4" id="4"/>
          <p:cNvSpPr txBox="true"/>
          <p:nvPr/>
        </p:nvSpPr>
        <p:spPr>
          <a:xfrm rot="0">
            <a:off x="11151418" y="8774674"/>
            <a:ext cx="5390071" cy="342900"/>
          </a:xfrm>
          <a:prstGeom prst="rect">
            <a:avLst/>
          </a:prstGeom>
        </p:spPr>
        <p:txBody>
          <a:bodyPr anchor="t" rtlCol="false" tIns="0" lIns="0" bIns="0" rIns="0">
            <a:spAutoFit/>
          </a:bodyPr>
          <a:lstStyle/>
          <a:p>
            <a:pPr algn="r">
              <a:lnSpc>
                <a:spcPts val="2760"/>
              </a:lnSpc>
            </a:pPr>
            <a:r>
              <a:rPr lang="en-US" sz="2300" spc="114">
                <a:solidFill>
                  <a:srgbClr val="5B4F47"/>
                </a:solidFill>
                <a:latin typeface="Marcellus"/>
              </a:rPr>
              <a:t>-  JN 4,23-24</a:t>
            </a:r>
          </a:p>
        </p:txBody>
      </p:sp>
      <p:sp>
        <p:nvSpPr>
          <p:cNvPr name="AutoShape 5" id="5"/>
          <p:cNvSpPr/>
          <p:nvPr/>
        </p:nvSpPr>
        <p:spPr>
          <a:xfrm rot="0">
            <a:off x="1028700" y="5129230"/>
            <a:ext cx="717811" cy="28540"/>
          </a:xfrm>
          <a:prstGeom prst="rect">
            <a:avLst/>
          </a:prstGeom>
          <a:solidFill>
            <a:srgbClr val="DDC1A7"/>
          </a:solidFill>
        </p:spPr>
      </p:sp>
      <p:sp>
        <p:nvSpPr>
          <p:cNvPr name="AutoShape 6" id="6"/>
          <p:cNvSpPr/>
          <p:nvPr/>
        </p:nvSpPr>
        <p:spPr>
          <a:xfrm rot="0">
            <a:off x="16541489" y="5129230"/>
            <a:ext cx="717811" cy="28540"/>
          </a:xfrm>
          <a:prstGeom prst="rect">
            <a:avLst/>
          </a:prstGeom>
          <a:solidFill>
            <a:srgbClr val="DDC1A7"/>
          </a:solid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329641" cy="7379138"/>
          </a:xfrm>
          <a:custGeom>
            <a:avLst/>
            <a:gdLst/>
            <a:ahLst/>
            <a:cxnLst/>
            <a:rect r="r" b="b" t="t" l="l"/>
            <a:pathLst>
              <a:path h="7379138" w="5329641">
                <a:moveTo>
                  <a:pt x="0" y="0"/>
                </a:moveTo>
                <a:lnTo>
                  <a:pt x="5329641" y="0"/>
                </a:lnTo>
                <a:lnTo>
                  <a:pt x="5329641" y="7379138"/>
                </a:lnTo>
                <a:lnTo>
                  <a:pt x="0" y="7379138"/>
                </a:lnTo>
                <a:lnTo>
                  <a:pt x="0" y="0"/>
                </a:lnTo>
                <a:close/>
              </a:path>
            </a:pathLst>
          </a:custGeom>
          <a:blipFill>
            <a:blip r:embed="rId2"/>
            <a:stretch>
              <a:fillRect l="-16" t="0" r="-16" b="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027539" y="1459944"/>
            <a:ext cx="9429514" cy="7395653"/>
            <a:chOff x="0" y="0"/>
            <a:chExt cx="12572685" cy="9860871"/>
          </a:xfrm>
        </p:grpSpPr>
        <p:sp>
          <p:nvSpPr>
            <p:cNvPr name="TextBox 5" id="5"/>
            <p:cNvSpPr txBox="true"/>
            <p:nvPr/>
          </p:nvSpPr>
          <p:spPr>
            <a:xfrm rot="0">
              <a:off x="0" y="66675"/>
              <a:ext cx="12572685" cy="1249892"/>
            </a:xfrm>
            <a:prstGeom prst="rect">
              <a:avLst/>
            </a:prstGeom>
          </p:spPr>
          <p:txBody>
            <a:bodyPr anchor="t" rtlCol="false" tIns="0" lIns="0" bIns="0" rIns="0">
              <a:spAutoFit/>
            </a:bodyPr>
            <a:lstStyle/>
            <a:p>
              <a:pPr>
                <a:lnSpc>
                  <a:spcPts val="7150"/>
                </a:lnSpc>
                <a:spcBef>
                  <a:spcPct val="0"/>
                </a:spcBef>
              </a:pPr>
              <a:r>
                <a:rPr lang="en-US" sz="6500">
                  <a:solidFill>
                    <a:srgbClr val="5B4F47"/>
                  </a:solidFill>
                  <a:latin typeface="Marcellus Bold"/>
                </a:rPr>
                <a:t>Primer iz življenja Cerkve</a:t>
              </a:r>
            </a:p>
          </p:txBody>
        </p:sp>
        <p:sp>
          <p:nvSpPr>
            <p:cNvPr name="TextBox 6" id="6"/>
            <p:cNvSpPr txBox="true"/>
            <p:nvPr/>
          </p:nvSpPr>
          <p:spPr>
            <a:xfrm rot="0">
              <a:off x="0" y="1770971"/>
              <a:ext cx="12572685" cy="8089900"/>
            </a:xfrm>
            <a:prstGeom prst="rect">
              <a:avLst/>
            </a:prstGeom>
          </p:spPr>
          <p:txBody>
            <a:bodyPr anchor="t" rtlCol="false" tIns="0" lIns="0" bIns="0" rIns="0">
              <a:spAutoFit/>
            </a:bodyPr>
            <a:lstStyle/>
            <a:p>
              <a:pPr>
                <a:lnSpc>
                  <a:spcPts val="3719"/>
                </a:lnSpc>
              </a:pPr>
              <a:r>
                <a:rPr lang="en-US" sz="3099" spc="30">
                  <a:solidFill>
                    <a:srgbClr val="5B4F47"/>
                  </a:solidFill>
                  <a:latin typeface="Marcellus"/>
                </a:rPr>
                <a:t>Bogoslužje ima v življenju Cerkve ključno vlogo. Je srečanje vernikov z Bogom, kjer slavimo in častimo Boga. Cerkev je skozi zgodovino razvijala in oblikovala bogoslužje ter ga prilagaja sodobnemu času. Poleg tega bogoslužje </a:t>
              </a:r>
              <a:r>
                <a:rPr lang="en-US" sz="3099" spc="30" u="sng">
                  <a:solidFill>
                    <a:srgbClr val="5B4F47"/>
                  </a:solidFill>
                  <a:latin typeface="Marcellus"/>
                </a:rPr>
                <a:t>krepi občestvo vernikov</a:t>
              </a:r>
              <a:r>
                <a:rPr lang="en-US" sz="3099" spc="30">
                  <a:solidFill>
                    <a:srgbClr val="5B4F47"/>
                  </a:solidFill>
                  <a:latin typeface="Marcellus"/>
                </a:rPr>
                <a:t> in jim </a:t>
              </a:r>
              <a:r>
                <a:rPr lang="en-US" sz="3099" spc="30" u="sng">
                  <a:solidFill>
                    <a:srgbClr val="5B4F47"/>
                  </a:solidFill>
                  <a:latin typeface="Marcellus"/>
                </a:rPr>
                <a:t>pomaga pri duhovni rasti</a:t>
              </a:r>
              <a:r>
                <a:rPr lang="en-US" sz="3099" spc="30">
                  <a:solidFill>
                    <a:srgbClr val="5B4F47"/>
                  </a:solidFill>
                  <a:latin typeface="Marcellus"/>
                </a:rPr>
                <a:t>.</a:t>
              </a:r>
            </a:p>
            <a:p>
              <a:pPr>
                <a:lnSpc>
                  <a:spcPts val="3719"/>
                </a:lnSpc>
              </a:pPr>
            </a:p>
            <a:p>
              <a:pPr>
                <a:lnSpc>
                  <a:spcPts val="3719"/>
                </a:lnSpc>
              </a:pPr>
              <a:r>
                <a:rPr lang="en-US" sz="3099" spc="30">
                  <a:solidFill>
                    <a:srgbClr val="5B4F47"/>
                  </a:solidFill>
                  <a:latin typeface="Marcellus"/>
                </a:rPr>
                <a:t>II. vatikanski koncil je poudaril, da je cerkveno bogoslužje </a:t>
              </a:r>
              <a:r>
                <a:rPr lang="en-US" sz="3099" spc="30" u="sng">
                  <a:solidFill>
                    <a:srgbClr val="5B4F47"/>
                  </a:solidFill>
                  <a:latin typeface="Marcellus"/>
                </a:rPr>
                <a:t>dejanje Kristusa in Cerkve</a:t>
              </a:r>
              <a:r>
                <a:rPr lang="en-US" sz="3099" spc="30">
                  <a:solidFill>
                    <a:srgbClr val="5B4F47"/>
                  </a:solidFill>
                  <a:latin typeface="Marcellus"/>
                </a:rPr>
                <a:t>, s katerim se Bogu daje čast in verniki dosežejo svetost. Cerkev tako spodbuja, da se </a:t>
              </a:r>
              <a:r>
                <a:rPr lang="en-US" sz="3099" spc="30" u="sng">
                  <a:solidFill>
                    <a:srgbClr val="5B4F47"/>
                  </a:solidFill>
                  <a:latin typeface="Marcellus"/>
                </a:rPr>
                <a:t>verniki aktivno vključujejo v bogoslužje</a:t>
              </a:r>
              <a:r>
                <a:rPr lang="en-US" sz="3099" spc="30">
                  <a:solidFill>
                    <a:srgbClr val="5B4F47"/>
                  </a:solidFill>
                  <a:latin typeface="Marcellus"/>
                </a:rPr>
                <a:t> in se ga udeležujejo, saj je to ključno za njihovo duhovno življenje.</a:t>
              </a:r>
            </a:p>
          </p:txBody>
        </p:sp>
      </p:grpSp>
      <p:sp>
        <p:nvSpPr>
          <p:cNvPr name="AutoShape 7" id="7"/>
          <p:cNvSpPr/>
          <p:nvPr/>
        </p:nvSpPr>
        <p:spPr>
          <a:xfrm rot="0">
            <a:off x="16541489" y="5129230"/>
            <a:ext cx="717811" cy="28540"/>
          </a:xfrm>
          <a:prstGeom prst="rect">
            <a:avLst/>
          </a:prstGeom>
          <a:solidFill>
            <a:srgbClr val="DDC1A7"/>
          </a:solid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260798"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9050" t="0" r="-9050" b="0"/>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715774" y="1499316"/>
            <a:ext cx="9891725" cy="6810818"/>
            <a:chOff x="0" y="0"/>
            <a:chExt cx="13188967" cy="9081091"/>
          </a:xfrm>
        </p:grpSpPr>
        <p:sp>
          <p:nvSpPr>
            <p:cNvPr name="TextBox 6" id="6"/>
            <p:cNvSpPr txBox="true"/>
            <p:nvPr/>
          </p:nvSpPr>
          <p:spPr>
            <a:xfrm rot="0">
              <a:off x="0" y="57150"/>
              <a:ext cx="13188967" cy="1217930"/>
            </a:xfrm>
            <a:prstGeom prst="rect">
              <a:avLst/>
            </a:prstGeom>
          </p:spPr>
          <p:txBody>
            <a:bodyPr anchor="t" rtlCol="false" tIns="0" lIns="0" bIns="0" rIns="0">
              <a:spAutoFit/>
            </a:bodyPr>
            <a:lstStyle/>
            <a:p>
              <a:pPr>
                <a:lnSpc>
                  <a:spcPts val="6930"/>
                </a:lnSpc>
                <a:spcBef>
                  <a:spcPct val="0"/>
                </a:spcBef>
              </a:pPr>
              <a:r>
                <a:rPr lang="en-US" sz="6300">
                  <a:solidFill>
                    <a:srgbClr val="5B4F47"/>
                  </a:solidFill>
                  <a:latin typeface="Marcellus Bold"/>
                </a:rPr>
                <a:t>Iz učiteljstva Cerkve - 1.</a:t>
              </a:r>
            </a:p>
          </p:txBody>
        </p:sp>
        <p:sp>
          <p:nvSpPr>
            <p:cNvPr name="TextBox 7" id="7"/>
            <p:cNvSpPr txBox="true"/>
            <p:nvPr/>
          </p:nvSpPr>
          <p:spPr>
            <a:xfrm rot="0">
              <a:off x="0" y="1700909"/>
              <a:ext cx="13188967" cy="7380182"/>
            </a:xfrm>
            <a:prstGeom prst="rect">
              <a:avLst/>
            </a:prstGeom>
          </p:spPr>
          <p:txBody>
            <a:bodyPr anchor="t" rtlCol="false" tIns="0" lIns="0" bIns="0" rIns="0">
              <a:spAutoFit/>
            </a:bodyPr>
            <a:lstStyle/>
            <a:p>
              <a:pPr>
                <a:lnSpc>
                  <a:spcPts val="4029"/>
                </a:lnSpc>
              </a:pPr>
              <a:r>
                <a:rPr lang="en-US" sz="3099" spc="30">
                  <a:solidFill>
                    <a:srgbClr val="5B4F47"/>
                  </a:solidFill>
                  <a:latin typeface="Marcellus"/>
                </a:rPr>
                <a:t>Liturgija, ki »izvršuje delo našega odrešenja«, posebno s sveto evharistično daritvijo, namreč najbolj pomaga, da življenje vernikov predstavlja in drugim razodeva Kristusovo skrivnost ter pristno naravo prave Cerkve. Kajti njej je lastno, da je človeška in božja hkrati; vidna, pa polna nevidnega; goreča za delo in premišljevanju predana; v svetu doma, pa vendar popotnica; vse pa tako, da je človeško usmerjeno v božje in božjemu podrejeno, vidno k nevidnemu, dejavnost k premišljevanju, sedanje pa k prihodnjemu mestu, ki ga iščemo. </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260798"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9050" t="0" r="-9050" b="0"/>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729846" y="1468201"/>
            <a:ext cx="9568055" cy="6305993"/>
            <a:chOff x="0" y="0"/>
            <a:chExt cx="12757407" cy="8407991"/>
          </a:xfrm>
        </p:grpSpPr>
        <p:sp>
          <p:nvSpPr>
            <p:cNvPr name="TextBox 6" id="6"/>
            <p:cNvSpPr txBox="true"/>
            <p:nvPr/>
          </p:nvSpPr>
          <p:spPr>
            <a:xfrm rot="0">
              <a:off x="0" y="57150"/>
              <a:ext cx="12757407" cy="1217930"/>
            </a:xfrm>
            <a:prstGeom prst="rect">
              <a:avLst/>
            </a:prstGeom>
          </p:spPr>
          <p:txBody>
            <a:bodyPr anchor="t" rtlCol="false" tIns="0" lIns="0" bIns="0" rIns="0">
              <a:spAutoFit/>
            </a:bodyPr>
            <a:lstStyle/>
            <a:p>
              <a:pPr>
                <a:lnSpc>
                  <a:spcPts val="6930"/>
                </a:lnSpc>
                <a:spcBef>
                  <a:spcPct val="0"/>
                </a:spcBef>
              </a:pPr>
              <a:r>
                <a:rPr lang="en-US" sz="6300">
                  <a:solidFill>
                    <a:srgbClr val="5B4F47"/>
                  </a:solidFill>
                  <a:latin typeface="Marcellus Bold"/>
                </a:rPr>
                <a:t>Iz učiteljstva Cerkve - 2.</a:t>
              </a:r>
            </a:p>
          </p:txBody>
        </p:sp>
        <p:sp>
          <p:nvSpPr>
            <p:cNvPr name="TextBox 7" id="7"/>
            <p:cNvSpPr txBox="true"/>
            <p:nvPr/>
          </p:nvSpPr>
          <p:spPr>
            <a:xfrm rot="0">
              <a:off x="0" y="1700909"/>
              <a:ext cx="12757407" cy="6707082"/>
            </a:xfrm>
            <a:prstGeom prst="rect">
              <a:avLst/>
            </a:prstGeom>
          </p:spPr>
          <p:txBody>
            <a:bodyPr anchor="t" rtlCol="false" tIns="0" lIns="0" bIns="0" rIns="0">
              <a:spAutoFit/>
            </a:bodyPr>
            <a:lstStyle/>
            <a:p>
              <a:pPr>
                <a:lnSpc>
                  <a:spcPts val="4029"/>
                </a:lnSpc>
              </a:pPr>
              <a:r>
                <a:rPr lang="en-US" sz="3099" spc="30">
                  <a:solidFill>
                    <a:srgbClr val="5B4F47"/>
                  </a:solidFill>
                  <a:latin typeface="Marcellus"/>
                </a:rPr>
                <a:t>Ko torej sveto bogoslužje tiste, ki so znotraj, vsak dan vzidava v sveti tempelj v Gospodu, za bivališče božje v Duhu, do mere polne starosti Kristusove obenem na čudovit način krepi njihove sile za oznanjevanje Kristusa in tako tem, ki so zunaj, kaže Cerkev kot znamenje, dvignjeno med narodi pod katerim se zbirajo razkropljeni božji otroci da bo ena čreda in en pastir.</a:t>
              </a:r>
            </a:p>
            <a:p>
              <a:pPr>
                <a:lnSpc>
                  <a:spcPts val="4029"/>
                </a:lnSpc>
              </a:pPr>
            </a:p>
            <a:p>
              <a:pPr>
                <a:lnSpc>
                  <a:spcPts val="4029"/>
                </a:lnSpc>
              </a:pPr>
              <a:r>
                <a:rPr lang="en-US" sz="3099" spc="30">
                  <a:solidFill>
                    <a:srgbClr val="5B4F47"/>
                  </a:solidFill>
                  <a:latin typeface="Marcellus"/>
                </a:rPr>
                <a:t>(Konstitucija o svetem Bogoslužju, SC 2)</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018870" cy="7379138"/>
          </a:xfrm>
          <a:custGeom>
            <a:avLst/>
            <a:gdLst/>
            <a:ahLst/>
            <a:cxnLst/>
            <a:rect r="r" b="b" t="t" l="l"/>
            <a:pathLst>
              <a:path h="7379138" w="5018870">
                <a:moveTo>
                  <a:pt x="0" y="0"/>
                </a:moveTo>
                <a:lnTo>
                  <a:pt x="5018870" y="0"/>
                </a:lnTo>
                <a:lnTo>
                  <a:pt x="5018870" y="7379138"/>
                </a:lnTo>
                <a:lnTo>
                  <a:pt x="0" y="7379138"/>
                </a:lnTo>
                <a:lnTo>
                  <a:pt x="0" y="0"/>
                </a:lnTo>
                <a:close/>
              </a:path>
            </a:pathLst>
          </a:custGeom>
          <a:blipFill>
            <a:blip r:embed="rId2"/>
            <a:stretch>
              <a:fillRect l="0" t="-4629" r="0" b="-4629"/>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6959711" y="1453931"/>
            <a:ext cx="9426979" cy="6305993"/>
            <a:chOff x="0" y="0"/>
            <a:chExt cx="12569305" cy="8407990"/>
          </a:xfrm>
        </p:grpSpPr>
        <p:sp>
          <p:nvSpPr>
            <p:cNvPr name="TextBox 5" id="5"/>
            <p:cNvSpPr txBox="true"/>
            <p:nvPr/>
          </p:nvSpPr>
          <p:spPr>
            <a:xfrm rot="0">
              <a:off x="0" y="57150"/>
              <a:ext cx="12569305" cy="1217930"/>
            </a:xfrm>
            <a:prstGeom prst="rect">
              <a:avLst/>
            </a:prstGeom>
          </p:spPr>
          <p:txBody>
            <a:bodyPr anchor="t" rtlCol="false" tIns="0" lIns="0" bIns="0" rIns="0">
              <a:spAutoFit/>
            </a:bodyPr>
            <a:lstStyle/>
            <a:p>
              <a:pPr>
                <a:lnSpc>
                  <a:spcPts val="6930"/>
                </a:lnSpc>
                <a:spcBef>
                  <a:spcPct val="0"/>
                </a:spcBef>
              </a:pPr>
              <a:r>
                <a:rPr lang="en-US" sz="6300">
                  <a:solidFill>
                    <a:srgbClr val="745E4D"/>
                  </a:solidFill>
                  <a:latin typeface="Marcellus Bold"/>
                </a:rPr>
                <a:t>Primer iz življenja svetnika</a:t>
              </a:r>
            </a:p>
          </p:txBody>
        </p:sp>
        <p:sp>
          <p:nvSpPr>
            <p:cNvPr name="TextBox 6" id="6"/>
            <p:cNvSpPr txBox="true"/>
            <p:nvPr/>
          </p:nvSpPr>
          <p:spPr>
            <a:xfrm rot="0">
              <a:off x="0" y="1700909"/>
              <a:ext cx="12569305" cy="6707082"/>
            </a:xfrm>
            <a:prstGeom prst="rect">
              <a:avLst/>
            </a:prstGeom>
          </p:spPr>
          <p:txBody>
            <a:bodyPr anchor="t" rtlCol="false" tIns="0" lIns="0" bIns="0" rIns="0">
              <a:spAutoFit/>
            </a:bodyPr>
            <a:lstStyle/>
            <a:p>
              <a:pPr>
                <a:lnSpc>
                  <a:spcPts val="4029"/>
                </a:lnSpc>
              </a:pPr>
              <a:r>
                <a:rPr lang="en-US" sz="3099" spc="30">
                  <a:solidFill>
                    <a:srgbClr val="5B4F47"/>
                  </a:solidFill>
                  <a:latin typeface="Marcellus"/>
                </a:rPr>
                <a:t>Eden izmed svetnikov, ki je močno poudarjal pomen bogoslužja, je bil sv. Janez </a:t>
              </a:r>
              <a:r>
                <a:rPr lang="en-US" sz="3099" spc="30">
                  <a:solidFill>
                    <a:srgbClr val="5B4F47"/>
                  </a:solidFill>
                  <a:latin typeface="Marcellus"/>
                </a:rPr>
                <a:t>Pavel II. Kot papež je pogosto poudarjal, da je bogoslužje srečanje med Bogom in ljudmi ter priložnost, da verniki globlje spoznajo Boga. </a:t>
              </a:r>
            </a:p>
            <a:p>
              <a:pPr>
                <a:lnSpc>
                  <a:spcPts val="4029"/>
                </a:lnSpc>
              </a:pPr>
              <a:r>
                <a:rPr lang="en-US" sz="3099" spc="30">
                  <a:solidFill>
                    <a:srgbClr val="5B4F47"/>
                  </a:solidFill>
                  <a:latin typeface="Marcellus"/>
                </a:rPr>
                <a:t>Prav tako je poudarjal, da bogoslužje ni samo izraz vere, ampak tudi vir vere. S svojim zgledom je spodbujal vernike, naj se aktivno vključujejo v bogoslužje ter ga izkoristijo kot priložnost za rast v veri in duhovnosti. </a:t>
              </a:r>
            </a:p>
          </p:txBody>
        </p:sp>
      </p:grpSp>
      <p:sp>
        <p:nvSpPr>
          <p:cNvPr name="AutoShape 7" id="7"/>
          <p:cNvSpPr/>
          <p:nvPr/>
        </p:nvSpPr>
        <p:spPr>
          <a:xfrm rot="0">
            <a:off x="16541489" y="5129230"/>
            <a:ext cx="717811" cy="28540"/>
          </a:xfrm>
          <a:prstGeom prst="rect">
            <a:avLst/>
          </a:prstGeom>
          <a:solidFill>
            <a:srgbClr val="5B4F47"/>
          </a:solid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1002256"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0" t="-4554" r="0" b="-4554"/>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7000"/>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371029" y="1468201"/>
            <a:ext cx="9088302" cy="5135056"/>
            <a:chOff x="0" y="0"/>
            <a:chExt cx="12117736" cy="6846741"/>
          </a:xfrm>
        </p:grpSpPr>
        <p:sp>
          <p:nvSpPr>
            <p:cNvPr name="TextBox 6" id="6"/>
            <p:cNvSpPr txBox="true"/>
            <p:nvPr/>
          </p:nvSpPr>
          <p:spPr>
            <a:xfrm rot="0">
              <a:off x="0" y="66675"/>
              <a:ext cx="12117736" cy="1347262"/>
            </a:xfrm>
            <a:prstGeom prst="rect">
              <a:avLst/>
            </a:prstGeom>
          </p:spPr>
          <p:txBody>
            <a:bodyPr anchor="t" rtlCol="false" tIns="0" lIns="0" bIns="0" rIns="0">
              <a:spAutoFit/>
            </a:bodyPr>
            <a:lstStyle/>
            <a:p>
              <a:pPr>
                <a:lnSpc>
                  <a:spcPts val="7700"/>
                </a:lnSpc>
                <a:spcBef>
                  <a:spcPct val="0"/>
                </a:spcBef>
              </a:pPr>
              <a:r>
                <a:rPr lang="en-US" sz="7000">
                  <a:solidFill>
                    <a:srgbClr val="5B4F47"/>
                  </a:solidFill>
                  <a:latin typeface="Marcellus Bold"/>
                </a:rPr>
                <a:t>Pastoralni poudarek</a:t>
              </a:r>
            </a:p>
          </p:txBody>
        </p:sp>
        <p:sp>
          <p:nvSpPr>
            <p:cNvPr name="TextBox 7" id="7"/>
            <p:cNvSpPr txBox="true"/>
            <p:nvPr/>
          </p:nvSpPr>
          <p:spPr>
            <a:xfrm rot="0">
              <a:off x="0" y="1868341"/>
              <a:ext cx="12117736" cy="4978400"/>
            </a:xfrm>
            <a:prstGeom prst="rect">
              <a:avLst/>
            </a:prstGeom>
          </p:spPr>
          <p:txBody>
            <a:bodyPr anchor="t" rtlCol="false" tIns="0" lIns="0" bIns="0" rIns="0">
              <a:spAutoFit/>
            </a:bodyPr>
            <a:lstStyle/>
            <a:p>
              <a:pPr>
                <a:lnSpc>
                  <a:spcPts val="3719"/>
                </a:lnSpc>
              </a:pPr>
              <a:r>
                <a:rPr lang="en-US" sz="3099" spc="30">
                  <a:solidFill>
                    <a:srgbClr val="5B4F47"/>
                  </a:solidFill>
                  <a:latin typeface="Marcellus"/>
                </a:rPr>
                <a:t>Bogoslužje je pomemben pastoralni vidik župnijskega življenja, saj gre za s</a:t>
              </a:r>
              <a:r>
                <a:rPr lang="en-US" sz="3099" spc="30" u="sng">
                  <a:solidFill>
                    <a:srgbClr val="5B4F47"/>
                  </a:solidFill>
                  <a:latin typeface="Marcellus"/>
                </a:rPr>
                <a:t>kupno izkušnjo molitve in čaščenja Boga</a:t>
              </a:r>
              <a:r>
                <a:rPr lang="en-US" sz="3099" spc="30">
                  <a:solidFill>
                    <a:srgbClr val="5B4F47"/>
                  </a:solidFill>
                  <a:latin typeface="Marcellus"/>
                </a:rPr>
                <a:t>, ki krepi skupnost vernikov in pripomore k njihovi duhovni rasti. Zato je pomembno, da se bogoslužje organizira in oblikuje na način, ki bo vernikom krepil odnos z Bogom, krepil osebno vero in jo pomagal tudi živeti.</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018870" cy="7379138"/>
          </a:xfrm>
          <a:custGeom>
            <a:avLst/>
            <a:gdLst/>
            <a:ahLst/>
            <a:cxnLst/>
            <a:rect r="r" b="b" t="t" l="l"/>
            <a:pathLst>
              <a:path h="7379138" w="5018870">
                <a:moveTo>
                  <a:pt x="0" y="0"/>
                </a:moveTo>
                <a:lnTo>
                  <a:pt x="5018870" y="0"/>
                </a:lnTo>
                <a:lnTo>
                  <a:pt x="5018870" y="7379138"/>
                </a:lnTo>
                <a:lnTo>
                  <a:pt x="0" y="7379138"/>
                </a:lnTo>
                <a:lnTo>
                  <a:pt x="0" y="0"/>
                </a:lnTo>
                <a:close/>
              </a:path>
            </a:pathLst>
          </a:custGeom>
          <a:blipFill>
            <a:blip r:embed="rId2"/>
            <a:stretch>
              <a:fillRect l="-60270" t="0" r="-60270" b="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100437" y="1960544"/>
            <a:ext cx="9145527" cy="4905818"/>
            <a:chOff x="0" y="0"/>
            <a:chExt cx="12194036" cy="6541090"/>
          </a:xfrm>
        </p:grpSpPr>
        <p:sp>
          <p:nvSpPr>
            <p:cNvPr name="TextBox 5" id="5"/>
            <p:cNvSpPr txBox="true"/>
            <p:nvPr/>
          </p:nvSpPr>
          <p:spPr>
            <a:xfrm rot="0">
              <a:off x="0" y="57150"/>
              <a:ext cx="12194036" cy="1217930"/>
            </a:xfrm>
            <a:prstGeom prst="rect">
              <a:avLst/>
            </a:prstGeom>
          </p:spPr>
          <p:txBody>
            <a:bodyPr anchor="t" rtlCol="false" tIns="0" lIns="0" bIns="0" rIns="0">
              <a:spAutoFit/>
            </a:bodyPr>
            <a:lstStyle/>
            <a:p>
              <a:pPr>
                <a:lnSpc>
                  <a:spcPts val="6930"/>
                </a:lnSpc>
                <a:spcBef>
                  <a:spcPct val="0"/>
                </a:spcBef>
              </a:pPr>
              <a:r>
                <a:rPr lang="en-US" sz="6300">
                  <a:solidFill>
                    <a:srgbClr val="745E4D"/>
                  </a:solidFill>
                  <a:latin typeface="Marcellus Bold"/>
                </a:rPr>
                <a:t>Iztočnice za pogovor</a:t>
              </a:r>
            </a:p>
          </p:txBody>
        </p:sp>
        <p:sp>
          <p:nvSpPr>
            <p:cNvPr name="TextBox 6" id="6"/>
            <p:cNvSpPr txBox="true"/>
            <p:nvPr/>
          </p:nvSpPr>
          <p:spPr>
            <a:xfrm rot="0">
              <a:off x="0" y="1672334"/>
              <a:ext cx="12194036" cy="4868757"/>
            </a:xfrm>
            <a:prstGeom prst="rect">
              <a:avLst/>
            </a:prstGeom>
          </p:spPr>
          <p:txBody>
            <a:bodyPr anchor="t" rtlCol="false" tIns="0" lIns="0" bIns="0" rIns="0">
              <a:spAutoFit/>
            </a:bodyPr>
            <a:lstStyle/>
            <a:p>
              <a:pPr marL="669288" indent="-334644" lvl="1">
                <a:lnSpc>
                  <a:spcPts val="4339"/>
                </a:lnSpc>
                <a:buFont typeface="Arial"/>
                <a:buChar char="•"/>
              </a:pPr>
              <a:r>
                <a:rPr lang="en-US" sz="3099" spc="30">
                  <a:solidFill>
                    <a:srgbClr val="5B4F47"/>
                  </a:solidFill>
                  <a:latin typeface="Marcellus"/>
                </a:rPr>
                <a:t>Kakšen je pomen bogoslužja v tvojem osebnem življenju?</a:t>
              </a:r>
            </a:p>
            <a:p>
              <a:pPr marL="669288" indent="-334644" lvl="1">
                <a:lnSpc>
                  <a:spcPts val="4339"/>
                </a:lnSpc>
                <a:buFont typeface="Arial"/>
                <a:buChar char="•"/>
              </a:pPr>
              <a:r>
                <a:rPr lang="en-US" sz="3099" spc="30">
                  <a:solidFill>
                    <a:srgbClr val="5B4F47"/>
                  </a:solidFill>
                  <a:latin typeface="Marcellus"/>
                </a:rPr>
                <a:t>Kako bogoslužje vpliva na rast tvoje vere?</a:t>
              </a:r>
            </a:p>
            <a:p>
              <a:pPr marL="669288" indent="-334644" lvl="1">
                <a:lnSpc>
                  <a:spcPts val="4339"/>
                </a:lnSpc>
                <a:buFont typeface="Arial"/>
                <a:buChar char="•"/>
              </a:pPr>
              <a:r>
                <a:rPr lang="en-US" sz="3099" spc="30">
                  <a:solidFill>
                    <a:srgbClr val="5B4F47"/>
                  </a:solidFill>
                  <a:latin typeface="Marcellus"/>
                </a:rPr>
                <a:t>Kaj odmeva v meni, ko pomislim na bogoslužje v naši župniji?</a:t>
              </a:r>
            </a:p>
            <a:p>
              <a:pPr marL="669288" indent="-334644" lvl="1">
                <a:lnSpc>
                  <a:spcPts val="3719"/>
                </a:lnSpc>
                <a:buFont typeface="Arial"/>
                <a:buChar char="•"/>
              </a:pPr>
              <a:r>
                <a:rPr lang="en-US" sz="3099" spc="30">
                  <a:solidFill>
                    <a:srgbClr val="5B4F47"/>
                  </a:solidFill>
                  <a:latin typeface="Marcellus"/>
                </a:rPr>
                <a:t>Kam nas vodi Sveti Duh ob tem razmisleku v naši župniji?</a:t>
              </a:r>
            </a:p>
          </p:txBody>
        </p:sp>
      </p:grpSp>
      <p:sp>
        <p:nvSpPr>
          <p:cNvPr name="AutoShape 7" id="7"/>
          <p:cNvSpPr/>
          <p:nvPr/>
        </p:nvSpPr>
        <p:spPr>
          <a:xfrm rot="0">
            <a:off x="16541489" y="5129230"/>
            <a:ext cx="717811" cy="28540"/>
          </a:xfrm>
          <a:prstGeom prst="rect">
            <a:avLst/>
          </a:prstGeom>
          <a:solidFill>
            <a:srgbClr val="5B4F47"/>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DAFtwSesOlE</dc:identifier>
  <dcterms:modified xsi:type="dcterms:W3CDTF">2011-08-01T06:04:30Z</dcterms:modified>
  <cp:revision>1</cp:revision>
  <dc:title>1. pomen in vloga bogoslužja</dc:title>
</cp:coreProperties>
</file>