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verpass Light" charset="1" panose="00000400000000000000"/>
      <p:regular r:id="rId10"/>
    </p:embeddedFont>
    <p:embeddedFont>
      <p:font typeface="Overpass Light Bold" charset="1" panose="00000500000000000000"/>
      <p:regular r:id="rId11"/>
    </p:embeddedFont>
    <p:embeddedFont>
      <p:font typeface="Overpass Light Italics" charset="1" panose="00000400000000000000"/>
      <p:regular r:id="rId12"/>
    </p:embeddedFont>
    <p:embeddedFont>
      <p:font typeface="Overpass Light Bold Italics" charset="1" panose="00000500000000000000"/>
      <p:regular r:id="rId13"/>
    </p:embeddedFont>
    <p:embeddedFont>
      <p:font typeface="Marcellus" charset="1" panose="020E060205020302030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4116427"/>
            <a:ext cx="717811" cy="28540"/>
          </a:xfrm>
          <a:prstGeom prst="rect">
            <a:avLst/>
          </a:prstGeom>
          <a:solidFill>
            <a:srgbClr val="745E4D"/>
          </a:solid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6737927" y="-1251583"/>
            <a:ext cx="3804279" cy="4819585"/>
          </a:xfrm>
          <a:custGeom>
            <a:avLst/>
            <a:gdLst/>
            <a:ahLst/>
            <a:cxnLst/>
            <a:rect r="r" b="b" t="t" l="l"/>
            <a:pathLst>
              <a:path h="4819585" w="3804279">
                <a:moveTo>
                  <a:pt x="0" y="0"/>
                </a:moveTo>
                <a:lnTo>
                  <a:pt x="3804278" y="0"/>
                </a:lnTo>
                <a:lnTo>
                  <a:pt x="3804278" y="4819585"/>
                </a:lnTo>
                <a:lnTo>
                  <a:pt x="0" y="4819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99295" y="8284358"/>
            <a:ext cx="10889410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spc="49">
                <a:solidFill>
                  <a:srgbClr val="433831"/>
                </a:solidFill>
                <a:latin typeface="Overpass Light Bold"/>
              </a:rPr>
              <a:t>Lepota bogoslužja, ogledalo župnijskega občestva</a:t>
            </a:r>
          </a:p>
          <a:p>
            <a:pPr algn="ctr">
              <a:lnSpc>
                <a:spcPts val="2160"/>
              </a:lnSpc>
            </a:pPr>
            <a:r>
              <a:rPr lang="en-US" sz="1800" spc="36">
                <a:solidFill>
                  <a:srgbClr val="433831"/>
                </a:solidFill>
                <a:latin typeface="Overpass Light"/>
              </a:rPr>
              <a:t>Priročnik za člane župnijskega pastoralnega sveta</a:t>
            </a:r>
          </a:p>
        </p:txBody>
      </p:sp>
      <p:sp>
        <p:nvSpPr>
          <p:cNvPr name="TextBox 5" id="5"/>
          <p:cNvSpPr txBox="true"/>
          <p:nvPr/>
        </p:nvSpPr>
        <p:spPr>
          <a:xfrm rot="5400000">
            <a:off x="15300303" y="7305160"/>
            <a:ext cx="3662505" cy="24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50"/>
              </a:lnSpc>
            </a:pPr>
            <a:r>
              <a:rPr lang="en-US" sz="1500" spc="150">
                <a:solidFill>
                  <a:srgbClr val="433831"/>
                </a:solidFill>
                <a:latin typeface="Overpass Light Bold"/>
              </a:rPr>
              <a:t>LJUBLJANA 2023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72173" y="7897885"/>
            <a:ext cx="2477055" cy="24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50"/>
              </a:lnSpc>
            </a:pPr>
            <a:r>
              <a:rPr lang="en-US" sz="1500" spc="150">
                <a:solidFill>
                  <a:srgbClr val="433831"/>
                </a:solidFill>
                <a:latin typeface="Overpass Light Bold"/>
              </a:rPr>
              <a:t>NAŠE POSLANSTVO 55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16541489" y="4116427"/>
            <a:ext cx="717811" cy="28540"/>
          </a:xfrm>
          <a:prstGeom prst="rect">
            <a:avLst/>
          </a:prstGeom>
          <a:solidFill>
            <a:srgbClr val="745E4D"/>
          </a:solidFill>
        </p:spPr>
      </p:sp>
      <p:sp>
        <p:nvSpPr>
          <p:cNvPr name="TextBox 8" id="8"/>
          <p:cNvSpPr txBox="true"/>
          <p:nvPr/>
        </p:nvSpPr>
        <p:spPr>
          <a:xfrm rot="0">
            <a:off x="3537460" y="2979043"/>
            <a:ext cx="11213080" cy="3918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30"/>
              </a:lnSpc>
              <a:spcBef>
                <a:spcPct val="0"/>
              </a:spcBef>
            </a:pPr>
            <a:r>
              <a:rPr lang="en-US" sz="9300">
                <a:solidFill>
                  <a:srgbClr val="484D45"/>
                </a:solidFill>
                <a:latin typeface="Marcellus Bold"/>
              </a:rPr>
              <a:t>2. Bogoslužni prostor - kraj srečanja vernika z Bogom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C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5129195"/>
            <a:ext cx="717811" cy="0"/>
          </a:xfrm>
          <a:prstGeom prst="line">
            <a:avLst/>
          </a:prstGeom>
          <a:ln cap="flat" w="28575">
            <a:solidFill>
              <a:srgbClr val="484D4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16541489" y="5129195"/>
            <a:ext cx="717811" cy="0"/>
          </a:xfrm>
          <a:prstGeom prst="line">
            <a:avLst/>
          </a:prstGeom>
          <a:ln cap="flat" w="28575">
            <a:solidFill>
              <a:srgbClr val="484D4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681450" y="1702636"/>
            <a:ext cx="6925099" cy="6881727"/>
          </a:xfrm>
          <a:custGeom>
            <a:avLst/>
            <a:gdLst/>
            <a:ahLst/>
            <a:cxnLst/>
            <a:rect r="r" b="b" t="t" l="l"/>
            <a:pathLst>
              <a:path h="6881727" w="6925099">
                <a:moveTo>
                  <a:pt x="0" y="0"/>
                </a:moveTo>
                <a:lnTo>
                  <a:pt x="6925100" y="0"/>
                </a:lnTo>
                <a:lnTo>
                  <a:pt x="6925100" y="6881728"/>
                </a:lnTo>
                <a:lnTo>
                  <a:pt x="0" y="688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87324" y="2052620"/>
            <a:ext cx="10713352" cy="616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>
                <a:solidFill>
                  <a:srgbClr val="484D45"/>
                </a:solidFill>
                <a:latin typeface="Marcellus Bold"/>
              </a:rPr>
              <a:t>Gospod, zahvaljujemo se ti za to srečanje, ki je v nas poglobilo pomen in odnos do </a:t>
            </a:r>
            <a:r>
              <a:rPr lang="en-US" sz="4500">
                <a:solidFill>
                  <a:srgbClr val="484D45"/>
                </a:solidFill>
                <a:latin typeface="Marcellus Bold"/>
              </a:rPr>
              <a:t>svetega bogoslužnega prostora. 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484D45"/>
                </a:solidFill>
                <a:latin typeface="Marcellus Bold"/>
              </a:rPr>
              <a:t>Vodi nas, da bomo skrbeli za urejenost naših cerkva. Naj nas Sveti Duh navdihuje, da bomo s svojim delovanjem slavili Tebe in koristili naši župniji. </a:t>
            </a:r>
          </a:p>
          <a:p>
            <a:pPr algn="ctr">
              <a:lnSpc>
                <a:spcPts val="5850"/>
              </a:lnSpc>
            </a:pPr>
            <a:r>
              <a:rPr lang="en-US" sz="4500">
                <a:solidFill>
                  <a:srgbClr val="484D45"/>
                </a:solidFill>
                <a:latin typeface="Marcellus Bold"/>
              </a:rPr>
              <a:t>Po Kristusu, našem Gospodu. Amen.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77073" y="1439661"/>
            <a:ext cx="4802292" cy="7379138"/>
          </a:xfrm>
          <a:custGeom>
            <a:avLst/>
            <a:gdLst/>
            <a:ahLst/>
            <a:cxnLst/>
            <a:rect r="r" b="b" t="t" l="l"/>
            <a:pathLst>
              <a:path h="7379138" w="4802292">
                <a:moveTo>
                  <a:pt x="0" y="0"/>
                </a:moveTo>
                <a:lnTo>
                  <a:pt x="4802292" y="0"/>
                </a:lnTo>
                <a:lnTo>
                  <a:pt x="4802292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93" t="0" r="-79461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5B4F47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566049" y="1283447"/>
            <a:ext cx="9174023" cy="7691566"/>
            <a:chOff x="0" y="0"/>
            <a:chExt cx="12232030" cy="1025542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12232030" cy="1171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5B4F47"/>
                  </a:solidFill>
                  <a:latin typeface="Marcellus Bold"/>
                </a:rPr>
                <a:t>Uvodna molitev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16458"/>
              <a:ext cx="12232030" cy="8638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40"/>
                </a:lnSpc>
              </a:pPr>
              <a:r>
                <a:rPr lang="en-US" sz="3100" spc="31">
                  <a:solidFill>
                    <a:srgbClr val="5B4F47"/>
                  </a:solidFill>
                  <a:latin typeface="Marcellus"/>
                </a:rPr>
                <a:t>Vsemogočni Bog, </a:t>
              </a:r>
            </a:p>
            <a:p>
              <a:pPr>
                <a:lnSpc>
                  <a:spcPts val="4340"/>
                </a:lnSpc>
              </a:pPr>
              <a:r>
                <a:rPr lang="en-US" sz="3100" spc="31">
                  <a:solidFill>
                    <a:srgbClr val="5B4F47"/>
                  </a:solidFill>
                  <a:latin typeface="Marcellus"/>
                </a:rPr>
                <a:t>Oče ljubezni in usmiljenja, zahvaljujemo se ti za ta trenutek sre</a:t>
              </a:r>
              <a:r>
                <a:rPr lang="en-US" sz="3100" spc="31">
                  <a:solidFill>
                    <a:srgbClr val="5B4F47"/>
                  </a:solidFill>
                  <a:latin typeface="Marcellus"/>
                </a:rPr>
                <a:t>čanja in te prosimo, razsvetli nam um in srce, da bomo lahko v svojem pastoralnem delu vedno bolj poglobili naš odnos s teboj in s svojimi brati in sestrami v veri. </a:t>
              </a:r>
            </a:p>
            <a:p>
              <a:pPr>
                <a:lnSpc>
                  <a:spcPts val="4340"/>
                </a:lnSpc>
              </a:pPr>
              <a:r>
                <a:rPr lang="en-US" sz="3100" spc="31">
                  <a:solidFill>
                    <a:srgbClr val="5B4F47"/>
                  </a:solidFill>
                  <a:latin typeface="Marcellus"/>
                </a:rPr>
                <a:t>Naj nam Sveti Duh pomaga razumeti pomen bogoslužnega prostora kot prostora srečanja s Teboj ter s sestrami in brati. Naj nam ta spoznanja pomagajo pri našem pastoralnem delu, da bomo vernikom pomagali pri njihovi rasti v veri. V imenu Jezusa Kristusa, našega Gospoda. Amen.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0">
            <a:off x="3199062" y="2296558"/>
            <a:ext cx="5907997" cy="6961742"/>
          </a:xfrm>
          <a:custGeom>
            <a:avLst/>
            <a:gdLst/>
            <a:ahLst/>
            <a:cxnLst/>
            <a:rect r="r" b="b" t="t" l="l"/>
            <a:pathLst>
              <a:path h="6961742" w="5907997">
                <a:moveTo>
                  <a:pt x="5907997" y="0"/>
                </a:moveTo>
                <a:lnTo>
                  <a:pt x="0" y="0"/>
                </a:lnTo>
                <a:lnTo>
                  <a:pt x="0" y="6961742"/>
                </a:lnTo>
                <a:lnTo>
                  <a:pt x="5907997" y="6961742"/>
                </a:lnTo>
                <a:lnTo>
                  <a:pt x="5907997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81450" y="1702636"/>
            <a:ext cx="6925099" cy="6881727"/>
          </a:xfrm>
          <a:custGeom>
            <a:avLst/>
            <a:gdLst/>
            <a:ahLst/>
            <a:cxnLst/>
            <a:rect r="r" b="b" t="t" l="l"/>
            <a:pathLst>
              <a:path h="6881727" w="6925099">
                <a:moveTo>
                  <a:pt x="0" y="0"/>
                </a:moveTo>
                <a:lnTo>
                  <a:pt x="6925100" y="0"/>
                </a:lnTo>
                <a:lnTo>
                  <a:pt x="6925100" y="6881728"/>
                </a:lnTo>
                <a:lnTo>
                  <a:pt x="0" y="688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87412" y="3097830"/>
            <a:ext cx="9913176" cy="3745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8"/>
              </a:lnSpc>
              <a:spcBef>
                <a:spcPct val="0"/>
              </a:spcBef>
            </a:pPr>
            <a:r>
              <a:rPr lang="en-US" sz="6662">
                <a:solidFill>
                  <a:srgbClr val="5B4F47"/>
                </a:solidFill>
                <a:latin typeface="Marcellus Bold"/>
              </a:rPr>
              <a:t>Kako strah vzbujajoč je ta kraj! To ni nič drugega kakor hiša Božja in vrata nebeška!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841821" y="6843519"/>
            <a:ext cx="539007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0"/>
              </a:lnSpc>
            </a:pPr>
            <a:r>
              <a:rPr lang="en-US" sz="2300" spc="114">
                <a:solidFill>
                  <a:srgbClr val="5B4F47"/>
                </a:solidFill>
                <a:latin typeface="Marcellus"/>
              </a:rPr>
              <a:t>- 1 MZ 28,17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1028700" y="5129230"/>
            <a:ext cx="717811" cy="28540"/>
          </a:xfrm>
          <a:prstGeom prst="rect">
            <a:avLst/>
          </a:prstGeom>
          <a:solidFill>
            <a:srgbClr val="DDC1A7"/>
          </a:solidFill>
        </p:spPr>
      </p:sp>
      <p:sp>
        <p:nvSpPr>
          <p:cNvPr name="AutoShape 6" id="6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DDC1A7"/>
          </a:solid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3268" y="1453931"/>
            <a:ext cx="5329641" cy="7379138"/>
          </a:xfrm>
          <a:custGeom>
            <a:avLst/>
            <a:gdLst/>
            <a:ahLst/>
            <a:cxnLst/>
            <a:rect r="r" b="b" t="t" l="l"/>
            <a:pathLst>
              <a:path h="7379138" w="5329641">
                <a:moveTo>
                  <a:pt x="0" y="0"/>
                </a:moveTo>
                <a:lnTo>
                  <a:pt x="5329641" y="0"/>
                </a:lnTo>
                <a:lnTo>
                  <a:pt x="5329641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69" r="0" b="-416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8161630" y="1676899"/>
            <a:ext cx="5907997" cy="6961742"/>
          </a:xfrm>
          <a:custGeom>
            <a:avLst/>
            <a:gdLst/>
            <a:ahLst/>
            <a:cxnLst/>
            <a:rect r="r" b="b" t="t" l="l"/>
            <a:pathLst>
              <a:path h="6961742" w="5907997">
                <a:moveTo>
                  <a:pt x="5907997" y="0"/>
                </a:moveTo>
                <a:lnTo>
                  <a:pt x="0" y="0"/>
                </a:lnTo>
                <a:lnTo>
                  <a:pt x="0" y="6961742"/>
                </a:lnTo>
                <a:lnTo>
                  <a:pt x="5907997" y="6961742"/>
                </a:lnTo>
                <a:lnTo>
                  <a:pt x="5907997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111975" y="1453931"/>
            <a:ext cx="9429514" cy="6526338"/>
            <a:chOff x="0" y="0"/>
            <a:chExt cx="12572685" cy="870178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66675"/>
              <a:ext cx="12572685" cy="12498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150"/>
                </a:lnSpc>
                <a:spcBef>
                  <a:spcPct val="0"/>
                </a:spcBef>
              </a:pPr>
              <a:r>
                <a:rPr lang="en-US" sz="6500">
                  <a:solidFill>
                    <a:srgbClr val="5B4F47"/>
                  </a:solidFill>
                  <a:latin typeface="Marcellus Bold"/>
                </a:rPr>
                <a:t>Primer iz življenja Cerkve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742396"/>
              <a:ext cx="12572685" cy="69593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Cerkev je od svojih začetkov veliko pozornosti posvečala prostoru, v katerem se opravljajo bogoslužja. Ta prostor je bil vedno namenjen </a:t>
              </a:r>
              <a:r>
                <a:rPr lang="en-US" sz="3199" spc="31" u="sng">
                  <a:solidFill>
                    <a:srgbClr val="5B4F47"/>
                  </a:solidFill>
                  <a:latin typeface="Marcellus"/>
                </a:rPr>
                <a:t>srečanju z Bogom in verniki</a:t>
              </a: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. Že od začetka so verniki postavljali kapelice in cerkve, da bi lahko ob njih častili Boga. </a:t>
              </a:r>
            </a:p>
            <a:p>
              <a:pPr>
                <a:lnSpc>
                  <a:spcPts val="415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Pomembno je, da so ti prostori urejeni tako, da v bogoslužju </a:t>
              </a:r>
              <a:r>
                <a:rPr lang="en-US" sz="3199" spc="31" u="sng">
                  <a:solidFill>
                    <a:srgbClr val="5B4F47"/>
                  </a:solidFill>
                  <a:latin typeface="Marcellus"/>
                </a:rPr>
                <a:t>usmerjajo pogled vernikov k Bogu</a:t>
              </a: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, ki je v daritvi njegovega edinorojenega Sina uresničil svoj načrt, da bi vse ljudi pritegnil k sebi.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DDC1A7"/>
          </a:solid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60798" y="1468201"/>
            <a:ext cx="4998502" cy="7379138"/>
          </a:xfrm>
          <a:custGeom>
            <a:avLst/>
            <a:gdLst/>
            <a:ahLst/>
            <a:cxnLst/>
            <a:rect r="r" b="b" t="t" l="l"/>
            <a:pathLst>
              <a:path h="7379138" w="4998502">
                <a:moveTo>
                  <a:pt x="0" y="0"/>
                </a:moveTo>
                <a:lnTo>
                  <a:pt x="4998502" y="0"/>
                </a:lnTo>
                <a:lnTo>
                  <a:pt x="4998502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50" t="0" r="-90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776495">
            <a:off x="528645" y="-628512"/>
            <a:ext cx="3470270" cy="5830054"/>
          </a:xfrm>
          <a:custGeom>
            <a:avLst/>
            <a:gdLst/>
            <a:ahLst/>
            <a:cxnLst/>
            <a:rect r="r" b="b" t="t" l="l"/>
            <a:pathLst>
              <a:path h="5830054" w="3470270">
                <a:moveTo>
                  <a:pt x="0" y="0"/>
                </a:moveTo>
                <a:lnTo>
                  <a:pt x="3470271" y="0"/>
                </a:lnTo>
                <a:lnTo>
                  <a:pt x="3470271" y="5830054"/>
                </a:lnTo>
                <a:lnTo>
                  <a:pt x="0" y="583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BD9479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715774" y="912576"/>
            <a:ext cx="9891725" cy="7397558"/>
            <a:chOff x="0" y="0"/>
            <a:chExt cx="13188967" cy="986341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57150"/>
              <a:ext cx="13188967" cy="1217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30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5B4F47"/>
                  </a:solidFill>
                  <a:latin typeface="Marcellus Bold"/>
                </a:rPr>
                <a:t>Iz učiteljstva Cerkve - 1.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672334"/>
              <a:ext cx="13188967" cy="8191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Bogoslužni prostor karakterizira edinstvena arhitektura »spomina«, saj tekom </a:t>
              </a: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časa, tudi tekom stoletij, predlaga in ponovno oživlja sporočilo, povezano z obrednim svetom in kulturo, ki ga je izražala. </a:t>
              </a:r>
            </a:p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Cerkve so dejansko zgodovinske resničnosti; zgrajene so bile ne toliko kot spomenik Bogu ali človeku, temveč kot kraj zakramentalnega srečanja, znamenje odnosa Boga z občestvom v določeni kulturi in v točno določenem zgodovinskem trenutku.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60798" y="1468201"/>
            <a:ext cx="4998502" cy="7379138"/>
          </a:xfrm>
          <a:custGeom>
            <a:avLst/>
            <a:gdLst/>
            <a:ahLst/>
            <a:cxnLst/>
            <a:rect r="r" b="b" t="t" l="l"/>
            <a:pathLst>
              <a:path h="7379138" w="4998502">
                <a:moveTo>
                  <a:pt x="0" y="0"/>
                </a:moveTo>
                <a:lnTo>
                  <a:pt x="4998502" y="0"/>
                </a:lnTo>
                <a:lnTo>
                  <a:pt x="4998502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20" t="0" r="-6072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776495">
            <a:off x="528645" y="-628512"/>
            <a:ext cx="3470270" cy="5830054"/>
          </a:xfrm>
          <a:custGeom>
            <a:avLst/>
            <a:gdLst/>
            <a:ahLst/>
            <a:cxnLst/>
            <a:rect r="r" b="b" t="t" l="l"/>
            <a:pathLst>
              <a:path h="5830054" w="3470270">
                <a:moveTo>
                  <a:pt x="0" y="0"/>
                </a:moveTo>
                <a:lnTo>
                  <a:pt x="3470271" y="0"/>
                </a:lnTo>
                <a:lnTo>
                  <a:pt x="3470271" y="5830054"/>
                </a:lnTo>
                <a:lnTo>
                  <a:pt x="0" y="583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BD9479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805959" y="736792"/>
            <a:ext cx="10082163" cy="8521508"/>
            <a:chOff x="0" y="0"/>
            <a:chExt cx="13442884" cy="1136201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57150"/>
              <a:ext cx="13442884" cy="1217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30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5B4F47"/>
                  </a:solidFill>
                  <a:latin typeface="Marcellus Bold"/>
                </a:rPr>
                <a:t>Iz učiteljstva Cerkve - 2.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672334"/>
              <a:ext cx="13442884" cy="96896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Zato so na svoj način posebno orodje izročila in cerkvenega občestva. Stalna in trajna danost krščanskega izročila kaže, da je sveti zbor »ecclesìa« – razpoznavna matrica prostorske opredelitve, ki omogoča in združuje vlogo prostora z vidika kultnega delovanja. </a:t>
              </a:r>
            </a:p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Stavba ali prostor, kjer se ga neguje, je glasno znamenje žive skupnosti v njeni zgodovinski razsežnosti in trdna vizualna referenca tudi za nevernike.</a:t>
              </a:r>
            </a:p>
            <a:p>
              <a:pPr>
                <a:lnSpc>
                  <a:spcPts val="4479"/>
                </a:lnSpc>
              </a:pPr>
            </a:p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(Pastoralna nota o prenovi Cerkva, italijanska škofovska konferenca)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3994" y="1453931"/>
            <a:ext cx="4793708" cy="6830307"/>
          </a:xfrm>
          <a:custGeom>
            <a:avLst/>
            <a:gdLst/>
            <a:ahLst/>
            <a:cxnLst/>
            <a:rect r="r" b="b" t="t" l="l"/>
            <a:pathLst>
              <a:path h="6830307" w="4793708">
                <a:moveTo>
                  <a:pt x="0" y="0"/>
                </a:moveTo>
                <a:lnTo>
                  <a:pt x="4793708" y="0"/>
                </a:lnTo>
                <a:lnTo>
                  <a:pt x="4793708" y="6830307"/>
                </a:lnTo>
                <a:lnTo>
                  <a:pt x="0" y="6830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2" t="0" r="-10169" b="-8035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8161630" y="1676899"/>
            <a:ext cx="5907997" cy="6961742"/>
          </a:xfrm>
          <a:custGeom>
            <a:avLst/>
            <a:gdLst/>
            <a:ahLst/>
            <a:cxnLst/>
            <a:rect r="r" b="b" t="t" l="l"/>
            <a:pathLst>
              <a:path h="6961742" w="5907997">
                <a:moveTo>
                  <a:pt x="5907997" y="0"/>
                </a:moveTo>
                <a:lnTo>
                  <a:pt x="0" y="0"/>
                </a:lnTo>
                <a:lnTo>
                  <a:pt x="0" y="6961742"/>
                </a:lnTo>
                <a:lnTo>
                  <a:pt x="5907997" y="6961742"/>
                </a:lnTo>
                <a:lnTo>
                  <a:pt x="5907997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889348" y="1415831"/>
            <a:ext cx="9426979" cy="6723823"/>
            <a:chOff x="0" y="0"/>
            <a:chExt cx="12569305" cy="896509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57150"/>
              <a:ext cx="12569305" cy="1217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30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745E4D"/>
                  </a:solidFill>
                  <a:latin typeface="Marcellus Bold"/>
                </a:rPr>
                <a:t>Primer iz življenja svetnika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72334"/>
              <a:ext cx="12569305" cy="72927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39"/>
                </a:lnSpc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Sv. Terezija Avilska, španska mistikinja in ustanoviteljica redovnih skupnosti, je da</a:t>
              </a: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jala poseben poudarek pomenu svetišča. </a:t>
              </a:r>
            </a:p>
            <a:p>
              <a:pPr>
                <a:lnSpc>
                  <a:spcPts val="4479"/>
                </a:lnSpc>
              </a:pPr>
              <a:r>
                <a:rPr lang="en-US" sz="3199" spc="31">
                  <a:solidFill>
                    <a:srgbClr val="5B4F47"/>
                  </a:solidFill>
                  <a:latin typeface="Marcellus"/>
                </a:rPr>
                <a:t>Pravila njenih redovnih skupnosti so navajala, da naj bi bile cerkve zgrajene na najlepših in najbolj prijetnih krajih, da bi lahko verniki občudovali Božjo lepoto in častili Boga v najlepših okoljih. </a:t>
              </a:r>
            </a:p>
            <a:p>
              <a:pPr>
                <a:lnSpc>
                  <a:spcPts val="4339"/>
                </a:lnSpc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Sv. Terezija je verjela, da lepi prostori pomagajo ljudem, da se osredotočijo na Boga in se povežejo z njim.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5B4F47"/>
          </a:solid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02256" y="1468201"/>
            <a:ext cx="4998502" cy="7379138"/>
          </a:xfrm>
          <a:custGeom>
            <a:avLst/>
            <a:gdLst/>
            <a:ahLst/>
            <a:cxnLst/>
            <a:rect r="r" b="b" t="t" l="l"/>
            <a:pathLst>
              <a:path h="7379138" w="4998502">
                <a:moveTo>
                  <a:pt x="0" y="0"/>
                </a:moveTo>
                <a:lnTo>
                  <a:pt x="4998502" y="0"/>
                </a:lnTo>
                <a:lnTo>
                  <a:pt x="4998502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50" t="0" r="-90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776495">
            <a:off x="528645" y="-628512"/>
            <a:ext cx="3470270" cy="5830054"/>
          </a:xfrm>
          <a:custGeom>
            <a:avLst/>
            <a:gdLst/>
            <a:ahLst/>
            <a:cxnLst/>
            <a:rect r="r" b="b" t="t" l="l"/>
            <a:pathLst>
              <a:path h="5830054" w="3470270">
                <a:moveTo>
                  <a:pt x="0" y="0"/>
                </a:moveTo>
                <a:lnTo>
                  <a:pt x="3470271" y="0"/>
                </a:lnTo>
                <a:lnTo>
                  <a:pt x="3470271" y="5830054"/>
                </a:lnTo>
                <a:lnTo>
                  <a:pt x="0" y="583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BD9479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283719" y="667497"/>
            <a:ext cx="9313464" cy="8923466"/>
            <a:chOff x="0" y="0"/>
            <a:chExt cx="12417951" cy="1189795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66675"/>
              <a:ext cx="12417951" cy="13472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700"/>
                </a:lnSpc>
                <a:spcBef>
                  <a:spcPct val="0"/>
                </a:spcBef>
              </a:pPr>
              <a:r>
                <a:rPr lang="en-US" sz="7000">
                  <a:solidFill>
                    <a:srgbClr val="5B4F47"/>
                  </a:solidFill>
                  <a:latin typeface="Marcellus Bold"/>
                </a:rPr>
                <a:t>Pastoralni poudarek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811191"/>
              <a:ext cx="12417951" cy="100867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69288" indent="-334644" lvl="1">
                <a:lnSpc>
                  <a:spcPts val="4339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Bogoslužni prostor je ključen element pri življenju vernega občestva. Le ta naj bi bil </a:t>
              </a: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odprt, sprejemljiv in prijazen do vseh, ki ga obiskujejo. Pomembno je, da se verniki v njem počutijo dobrodošle, varne in vključene.</a:t>
              </a:r>
            </a:p>
            <a:p>
              <a:pPr marL="669288" indent="-334644" lvl="1">
                <a:lnSpc>
                  <a:spcPts val="4339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Prav tako pa je pomembno, da bogoslužni prostor spodbuja aktivno sodelovanje in soustvarjanje bogoslužja.</a:t>
              </a:r>
            </a:p>
            <a:p>
              <a:pPr marL="669288" indent="-334644" lvl="1">
                <a:lnSpc>
                  <a:spcPts val="4339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Umetnost v liturgiji ima tudi pomembno pastoralno vrednost. Umetniška dela, kot so kipi, slike, vitraži in drugo, pomagajo vernikom vzpostavljati odnos z Bogom. Hkrati pa umetnost lahko služi tudi kot sredstvo za poučevanje vere, še posebej za nove generacije.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3268" y="1453931"/>
            <a:ext cx="5018870" cy="7379138"/>
          </a:xfrm>
          <a:custGeom>
            <a:avLst/>
            <a:gdLst/>
            <a:ahLst/>
            <a:cxnLst/>
            <a:rect r="r" b="b" t="t" l="l"/>
            <a:pathLst>
              <a:path h="7379138" w="5018870">
                <a:moveTo>
                  <a:pt x="0" y="0"/>
                </a:moveTo>
                <a:lnTo>
                  <a:pt x="5018870" y="0"/>
                </a:lnTo>
                <a:lnTo>
                  <a:pt x="5018870" y="7379138"/>
                </a:lnTo>
                <a:lnTo>
                  <a:pt x="0" y="73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42" r="0" b="-104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8161630" y="1676899"/>
            <a:ext cx="5907997" cy="6961742"/>
          </a:xfrm>
          <a:custGeom>
            <a:avLst/>
            <a:gdLst/>
            <a:ahLst/>
            <a:cxnLst/>
            <a:rect r="r" b="b" t="t" l="l"/>
            <a:pathLst>
              <a:path h="6961742" w="5907997">
                <a:moveTo>
                  <a:pt x="5907997" y="0"/>
                </a:moveTo>
                <a:lnTo>
                  <a:pt x="0" y="0"/>
                </a:lnTo>
                <a:lnTo>
                  <a:pt x="0" y="6961742"/>
                </a:lnTo>
                <a:lnTo>
                  <a:pt x="5907997" y="6961742"/>
                </a:lnTo>
                <a:lnTo>
                  <a:pt x="5907997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044147" y="1453931"/>
            <a:ext cx="9145527" cy="6233222"/>
            <a:chOff x="0" y="0"/>
            <a:chExt cx="12194036" cy="83109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57150"/>
              <a:ext cx="12194036" cy="12179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30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745E4D"/>
                  </a:solidFill>
                  <a:latin typeface="Marcellus Bold"/>
                </a:rPr>
                <a:t>Iztočnice za pogovor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05659"/>
              <a:ext cx="12194036" cy="6705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69288" indent="-334644" lvl="1">
                <a:lnSpc>
                  <a:spcPts val="5052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Kako me nagovarja urejen bogoslužni prostor?</a:t>
              </a:r>
            </a:p>
            <a:p>
              <a:pPr marL="669288" indent="-334644" lvl="1">
                <a:lnSpc>
                  <a:spcPts val="5052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Kako se počutim v naši cerkvi; kaj me nagovarja ...?</a:t>
              </a:r>
            </a:p>
            <a:p>
              <a:pPr marL="669288" indent="-334644" lvl="1">
                <a:lnSpc>
                  <a:spcPts val="5052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Arhitektura naše župnijske cerkve?</a:t>
              </a:r>
            </a:p>
            <a:p>
              <a:pPr marL="669288" indent="-334644" lvl="1">
                <a:lnSpc>
                  <a:spcPts val="5052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Kako more bogoslužni prostor spodbujati vero v Jezusa Kristusa?</a:t>
              </a:r>
            </a:p>
            <a:p>
              <a:pPr marL="669288" indent="-334644" lvl="1">
                <a:lnSpc>
                  <a:spcPts val="5052"/>
                </a:lnSpc>
                <a:buFont typeface="Arial"/>
                <a:buChar char="•"/>
              </a:pPr>
              <a:r>
                <a:rPr lang="en-US" sz="3099" spc="30">
                  <a:solidFill>
                    <a:srgbClr val="5B4F47"/>
                  </a:solidFill>
                  <a:latin typeface="Marcellus"/>
                </a:rPr>
                <a:t>Kam nas vodi Sveti Duh ob tem razmisleku v naši župniji?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16541489" y="5129230"/>
            <a:ext cx="717811" cy="28540"/>
          </a:xfrm>
          <a:prstGeom prst="rect">
            <a:avLst/>
          </a:prstGeom>
          <a:solidFill>
            <a:srgbClr val="5B4F47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DAF1EqYuGA4</dc:identifier>
  <dcterms:modified xsi:type="dcterms:W3CDTF">2011-08-01T06:04:30Z</dcterms:modified>
  <cp:revision>1</cp:revision>
  <dc:title>2. Bogoslužni prostor</dc:title>
</cp:coreProperties>
</file>