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64" r:id="rId2"/>
    <p:sldId id="257" r:id="rId3"/>
    <p:sldId id="265" r:id="rId4"/>
    <p:sldId id="258" r:id="rId5"/>
    <p:sldId id="266" r:id="rId6"/>
    <p:sldId id="259" r:id="rId7"/>
    <p:sldId id="267" r:id="rId8"/>
    <p:sldId id="260" r:id="rId9"/>
    <p:sldId id="268" r:id="rId10"/>
    <p:sldId id="261" r:id="rId11"/>
    <p:sldId id="269" r:id="rId12"/>
    <p:sldId id="262" r:id="rId13"/>
    <p:sldId id="263" r:id="rId14"/>
    <p:sldId id="270" r:id="rId15"/>
  </p:sldIdLst>
  <p:sldSz cx="9753600" cy="7315200"/>
  <p:notesSz cx="6858000" cy="9144000"/>
  <p:embeddedFontLst>
    <p:embeddedFont>
      <p:font typeface="Arial Black" panose="020B0A04020102020204" pitchFamily="34" charset="0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Lora Bold" panose="020B0604020202020204" charset="-18"/>
      <p:regular r:id="rId22"/>
    </p:embeddedFont>
    <p:embeddedFont>
      <p:font typeface="Lora Italics" panose="020B0604020202020204" charset="-18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32491" autoAdjust="0"/>
  </p:normalViewPr>
  <p:slideViewPr>
    <p:cSldViewPr>
      <p:cViewPr varScale="1">
        <p:scale>
          <a:sx n="26" d="100"/>
          <a:sy n="26" d="100"/>
        </p:scale>
        <p:origin x="3542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ABD7D-5EE5-4CCB-8EDB-C7A073A539A2}" type="datetimeFigureOut">
              <a:rPr lang="sl-SI" smtClean="0"/>
              <a:t>21. 11. 2023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1542B-EB18-453B-B446-460F010C80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1669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Gradiva tega dopoldneva: molitev in predavanje lahko vidite na spletnem portalu zavoda za pastoralno dejavnost Pridi in poglej.</a:t>
            </a:r>
          </a:p>
          <a:p>
            <a:r>
              <a:rPr lang="sl-SI" dirty="0"/>
              <a:t>Morebitna vprašanja in želje pišite na </a:t>
            </a:r>
            <a:r>
              <a:rPr lang="sl-SI" dirty="0" err="1"/>
              <a:t>mejl</a:t>
            </a:r>
            <a:r>
              <a:rPr lang="sl-SI" dirty="0"/>
              <a:t> Urada za laike, ljubljanske nadškofije: urad.za.laike.lj@rkc.si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1542B-EB18-453B-B446-460F010C80AC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9147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1542B-EB18-453B-B446-460F010C80AC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1310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1542B-EB18-453B-B446-460F010C80AC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9620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5401" y="-1247378"/>
            <a:ext cx="11884786" cy="8562578"/>
          </a:xfrm>
          <a:custGeom>
            <a:avLst/>
            <a:gdLst/>
            <a:ahLst/>
            <a:cxnLst/>
            <a:rect l="l" t="t" r="r" b="b"/>
            <a:pathLst>
              <a:path w="11884786" h="8562578">
                <a:moveTo>
                  <a:pt x="0" y="0"/>
                </a:moveTo>
                <a:lnTo>
                  <a:pt x="11884785" y="0"/>
                </a:lnTo>
                <a:lnTo>
                  <a:pt x="11884785" y="8562578"/>
                </a:lnTo>
                <a:lnTo>
                  <a:pt x="0" y="85625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49" b="-2049"/>
            </a:stretch>
          </a:blipFill>
        </p:spPr>
      </p:sp>
    </p:spTree>
    <p:extLst>
      <p:ext uri="{BB962C8B-B14F-4D97-AF65-F5344CB8AC3E}">
        <p14:creationId xmlns:p14="http://schemas.microsoft.com/office/powerpoint/2010/main" val="156141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5401" y="-1247378"/>
            <a:ext cx="11884786" cy="8562578"/>
          </a:xfrm>
          <a:custGeom>
            <a:avLst/>
            <a:gdLst/>
            <a:ahLst/>
            <a:cxnLst/>
            <a:rect l="l" t="t" r="r" b="b"/>
            <a:pathLst>
              <a:path w="11884786" h="8562578">
                <a:moveTo>
                  <a:pt x="0" y="0"/>
                </a:moveTo>
                <a:lnTo>
                  <a:pt x="11884785" y="0"/>
                </a:lnTo>
                <a:lnTo>
                  <a:pt x="11884785" y="8562578"/>
                </a:lnTo>
                <a:lnTo>
                  <a:pt x="0" y="85625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49" b="-204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623966" y="1033478"/>
            <a:ext cx="4247852" cy="4461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2"/>
              </a:lnSpc>
            </a:pPr>
            <a:r>
              <a:rPr lang="en-US" sz="3601">
                <a:solidFill>
                  <a:srgbClr val="FFFFFF"/>
                </a:solidFill>
                <a:latin typeface="Lora Bold"/>
              </a:rPr>
              <a:t>Daj nam mir, </a:t>
            </a:r>
          </a:p>
          <a:p>
            <a:pPr algn="ctr">
              <a:lnSpc>
                <a:spcPts val="5942"/>
              </a:lnSpc>
            </a:pPr>
            <a:r>
              <a:rPr lang="en-US" sz="3601">
                <a:solidFill>
                  <a:srgbClr val="FFFFFF"/>
                </a:solidFill>
                <a:latin typeface="Lora Bold"/>
              </a:rPr>
              <a:t>Gospod.</a:t>
            </a:r>
          </a:p>
          <a:p>
            <a:pPr algn="ctr">
              <a:lnSpc>
                <a:spcPts val="5942"/>
              </a:lnSpc>
            </a:pPr>
            <a:r>
              <a:rPr lang="en-US" sz="3601">
                <a:solidFill>
                  <a:srgbClr val="FFFFFF"/>
                </a:solidFill>
                <a:latin typeface="Lora Bold"/>
              </a:rPr>
              <a:t>Razsvetli nam srce.</a:t>
            </a:r>
          </a:p>
          <a:p>
            <a:pPr algn="ctr">
              <a:lnSpc>
                <a:spcPts val="5942"/>
              </a:lnSpc>
            </a:pPr>
            <a:r>
              <a:rPr lang="en-US" sz="3601">
                <a:solidFill>
                  <a:srgbClr val="FFFFFF"/>
                </a:solidFill>
                <a:latin typeface="Lora Bold"/>
              </a:rPr>
              <a:t>Daj nam mir, </a:t>
            </a:r>
          </a:p>
          <a:p>
            <a:pPr algn="ctr">
              <a:lnSpc>
                <a:spcPts val="5942"/>
              </a:lnSpc>
            </a:pPr>
            <a:r>
              <a:rPr lang="en-US" sz="3601">
                <a:solidFill>
                  <a:srgbClr val="FFFFFF"/>
                </a:solidFill>
                <a:latin typeface="Lora Bold"/>
              </a:rPr>
              <a:t>Gospod.</a:t>
            </a:r>
          </a:p>
          <a:p>
            <a:pPr algn="ctr">
              <a:lnSpc>
                <a:spcPts val="5942"/>
              </a:lnSpc>
            </a:pPr>
            <a:r>
              <a:rPr lang="en-US" sz="3601">
                <a:solidFill>
                  <a:srgbClr val="FFFFFF"/>
                </a:solidFill>
                <a:latin typeface="Lora Bold"/>
              </a:rPr>
              <a:t>Razjasni svoj obraz.</a:t>
            </a:r>
          </a:p>
        </p:txBody>
      </p:sp>
      <p:sp>
        <p:nvSpPr>
          <p:cNvPr id="4" name="Freeform 4"/>
          <p:cNvSpPr/>
          <p:nvPr/>
        </p:nvSpPr>
        <p:spPr>
          <a:xfrm>
            <a:off x="1484414" y="1185878"/>
            <a:ext cx="608840" cy="908717"/>
          </a:xfrm>
          <a:custGeom>
            <a:avLst/>
            <a:gdLst/>
            <a:ahLst/>
            <a:cxnLst/>
            <a:rect l="l" t="t" r="r" b="b"/>
            <a:pathLst>
              <a:path w="608840" h="908717">
                <a:moveTo>
                  <a:pt x="0" y="0"/>
                </a:moveTo>
                <a:lnTo>
                  <a:pt x="608840" y="0"/>
                </a:lnTo>
                <a:lnTo>
                  <a:pt x="608840" y="908717"/>
                </a:lnTo>
                <a:lnTo>
                  <a:pt x="0" y="908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5401" y="-1247378"/>
            <a:ext cx="11884786" cy="8562578"/>
          </a:xfrm>
          <a:custGeom>
            <a:avLst/>
            <a:gdLst/>
            <a:ahLst/>
            <a:cxnLst/>
            <a:rect l="l" t="t" r="r" b="b"/>
            <a:pathLst>
              <a:path w="11884786" h="8562578">
                <a:moveTo>
                  <a:pt x="0" y="0"/>
                </a:moveTo>
                <a:lnTo>
                  <a:pt x="11884785" y="0"/>
                </a:lnTo>
                <a:lnTo>
                  <a:pt x="11884785" y="8562578"/>
                </a:lnTo>
                <a:lnTo>
                  <a:pt x="0" y="85625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49" b="-2049"/>
            </a:stretch>
          </a:blipFill>
        </p:spPr>
      </p:sp>
    </p:spTree>
    <p:extLst>
      <p:ext uri="{BB962C8B-B14F-4D97-AF65-F5344CB8AC3E}">
        <p14:creationId xmlns:p14="http://schemas.microsoft.com/office/powerpoint/2010/main" val="15503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5401" y="-1247378"/>
            <a:ext cx="11884786" cy="8562578"/>
          </a:xfrm>
          <a:custGeom>
            <a:avLst/>
            <a:gdLst/>
            <a:ahLst/>
            <a:cxnLst/>
            <a:rect l="l" t="t" r="r" b="b"/>
            <a:pathLst>
              <a:path w="11884786" h="8562578">
                <a:moveTo>
                  <a:pt x="0" y="0"/>
                </a:moveTo>
                <a:lnTo>
                  <a:pt x="11884785" y="0"/>
                </a:lnTo>
                <a:lnTo>
                  <a:pt x="11884785" y="8562578"/>
                </a:lnTo>
                <a:lnTo>
                  <a:pt x="0" y="8562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049" b="-204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89531" y="3724550"/>
            <a:ext cx="4671864" cy="2994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2"/>
              </a:lnSpc>
            </a:pPr>
            <a:r>
              <a:rPr lang="en-US" sz="3601" dirty="0">
                <a:solidFill>
                  <a:srgbClr val="FFFFFF"/>
                </a:solidFill>
                <a:latin typeface="Lora Italics"/>
              </a:rPr>
              <a:t>Laudate omnes gentes.</a:t>
            </a:r>
          </a:p>
          <a:p>
            <a:pPr algn="ctr">
              <a:lnSpc>
                <a:spcPts val="5942"/>
              </a:lnSpc>
            </a:pPr>
            <a:r>
              <a:rPr lang="en-US" sz="3601" dirty="0">
                <a:solidFill>
                  <a:srgbClr val="FFFFFF"/>
                </a:solidFill>
                <a:latin typeface="Lora Italics"/>
              </a:rPr>
              <a:t>Laudate </a:t>
            </a:r>
            <a:r>
              <a:rPr lang="en-US" sz="3601" dirty="0" err="1">
                <a:solidFill>
                  <a:srgbClr val="FFFFFF"/>
                </a:solidFill>
                <a:latin typeface="Lora Italics"/>
              </a:rPr>
              <a:t>Dominum</a:t>
            </a:r>
            <a:r>
              <a:rPr lang="en-US" sz="3601" dirty="0">
                <a:solidFill>
                  <a:srgbClr val="FFFFFF"/>
                </a:solidFill>
                <a:latin typeface="Lora Italics"/>
              </a:rPr>
              <a:t>.</a:t>
            </a:r>
          </a:p>
          <a:p>
            <a:pPr algn="ctr">
              <a:lnSpc>
                <a:spcPts val="5942"/>
              </a:lnSpc>
            </a:pPr>
            <a:r>
              <a:rPr lang="en-US" sz="3601" dirty="0">
                <a:solidFill>
                  <a:srgbClr val="FFFFFF"/>
                </a:solidFill>
                <a:latin typeface="Lora Italics"/>
              </a:rPr>
              <a:t>Laudate omnes gentes.</a:t>
            </a:r>
          </a:p>
          <a:p>
            <a:pPr algn="ctr">
              <a:lnSpc>
                <a:spcPts val="5942"/>
              </a:lnSpc>
            </a:pPr>
            <a:r>
              <a:rPr lang="en-US" sz="3601" dirty="0">
                <a:solidFill>
                  <a:srgbClr val="FFFFFF"/>
                </a:solidFill>
                <a:latin typeface="Lora Italics"/>
              </a:rPr>
              <a:t>Laudate </a:t>
            </a:r>
            <a:r>
              <a:rPr lang="en-US" sz="3601" dirty="0" err="1">
                <a:solidFill>
                  <a:srgbClr val="FFFFFF"/>
                </a:solidFill>
                <a:latin typeface="Lora Italics"/>
              </a:rPr>
              <a:t>Dominum</a:t>
            </a:r>
            <a:r>
              <a:rPr lang="en-US" sz="3601" dirty="0">
                <a:solidFill>
                  <a:srgbClr val="FFFFFF"/>
                </a:solidFill>
                <a:latin typeface="Lora Italics"/>
              </a:rPr>
              <a:t>.</a:t>
            </a:r>
          </a:p>
        </p:txBody>
      </p:sp>
      <p:sp>
        <p:nvSpPr>
          <p:cNvPr id="4" name="Freeform 4"/>
          <p:cNvSpPr/>
          <p:nvPr/>
        </p:nvSpPr>
        <p:spPr>
          <a:xfrm>
            <a:off x="885111" y="853521"/>
            <a:ext cx="608840" cy="908717"/>
          </a:xfrm>
          <a:custGeom>
            <a:avLst/>
            <a:gdLst/>
            <a:ahLst/>
            <a:cxnLst/>
            <a:rect l="l" t="t" r="r" b="b"/>
            <a:pathLst>
              <a:path w="608840" h="908717">
                <a:moveTo>
                  <a:pt x="0" y="0"/>
                </a:moveTo>
                <a:lnTo>
                  <a:pt x="608840" y="0"/>
                </a:lnTo>
                <a:lnTo>
                  <a:pt x="608840" y="908717"/>
                </a:lnTo>
                <a:lnTo>
                  <a:pt x="0" y="9087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545825" y="701121"/>
            <a:ext cx="3959275" cy="2956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2"/>
              </a:lnSpc>
            </a:pPr>
            <a:r>
              <a:rPr lang="en-US" sz="3601">
                <a:solidFill>
                  <a:srgbClr val="FFFFFF"/>
                </a:solidFill>
                <a:latin typeface="Lora Bold"/>
              </a:rPr>
              <a:t>Hvalite vsi rodovi,</a:t>
            </a:r>
          </a:p>
          <a:p>
            <a:pPr algn="ctr">
              <a:lnSpc>
                <a:spcPts val="5942"/>
              </a:lnSpc>
            </a:pPr>
            <a:r>
              <a:rPr lang="en-US" sz="3601">
                <a:solidFill>
                  <a:srgbClr val="FFFFFF"/>
                </a:solidFill>
                <a:latin typeface="Lora Bold"/>
              </a:rPr>
              <a:t>hvalite Jezusa.</a:t>
            </a:r>
          </a:p>
          <a:p>
            <a:pPr algn="ctr">
              <a:lnSpc>
                <a:spcPts val="5942"/>
              </a:lnSpc>
            </a:pPr>
            <a:r>
              <a:rPr lang="en-US" sz="3601">
                <a:solidFill>
                  <a:srgbClr val="FFFFFF"/>
                </a:solidFill>
                <a:latin typeface="Lora Bold"/>
              </a:rPr>
              <a:t>Hvalite vsi rodovi,</a:t>
            </a:r>
          </a:p>
          <a:p>
            <a:pPr algn="ctr">
              <a:lnSpc>
                <a:spcPts val="5942"/>
              </a:lnSpc>
            </a:pPr>
            <a:r>
              <a:rPr lang="en-US" sz="3601">
                <a:solidFill>
                  <a:srgbClr val="FFFFFF"/>
                </a:solidFill>
                <a:latin typeface="Lora Bold"/>
              </a:rPr>
              <a:t>hvalite Jezusa.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5401" y="-1247378"/>
            <a:ext cx="11884786" cy="8562578"/>
          </a:xfrm>
          <a:custGeom>
            <a:avLst/>
            <a:gdLst/>
            <a:ahLst/>
            <a:cxnLst/>
            <a:rect l="l" t="t" r="r" b="b"/>
            <a:pathLst>
              <a:path w="11884786" h="8562578">
                <a:moveTo>
                  <a:pt x="0" y="0"/>
                </a:moveTo>
                <a:lnTo>
                  <a:pt x="11884785" y="0"/>
                </a:lnTo>
                <a:lnTo>
                  <a:pt x="11884785" y="8562578"/>
                </a:lnTo>
                <a:lnTo>
                  <a:pt x="0" y="8562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049" b="-2049"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54B516B-CFF8-EA24-12A8-BC89A461358F}"/>
              </a:ext>
            </a:extLst>
          </p:cNvPr>
          <p:cNvSpPr txBox="1"/>
          <p:nvPr/>
        </p:nvSpPr>
        <p:spPr>
          <a:xfrm>
            <a:off x="2743200" y="595223"/>
            <a:ext cx="4882896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LITURGIJA, </a:t>
            </a:r>
          </a:p>
          <a:p>
            <a:pPr algn="ctr"/>
            <a:r>
              <a:rPr lang="sl-SI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OGLEDALO </a:t>
            </a:r>
          </a:p>
          <a:p>
            <a:pPr algn="ctr"/>
            <a:r>
              <a:rPr lang="sl-SI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župnijskega občestva</a:t>
            </a:r>
          </a:p>
          <a:p>
            <a:pPr algn="ctr"/>
            <a:endParaRPr lang="sl-SI" sz="2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sl-SI" sz="2800" b="1" dirty="0">
                <a:solidFill>
                  <a:srgbClr val="0070C0"/>
                </a:solidFill>
              </a:rPr>
              <a:t>Gradiva tega dopoldneva: </a:t>
            </a:r>
            <a:r>
              <a:rPr lang="sl-SI" sz="2800" b="1" dirty="0">
                <a:solidFill>
                  <a:srgbClr val="FF0000"/>
                </a:solidFill>
              </a:rPr>
              <a:t>molitev in predavanje, </a:t>
            </a:r>
            <a:r>
              <a:rPr lang="sl-SI" sz="2800" b="1" dirty="0">
                <a:solidFill>
                  <a:srgbClr val="0070C0"/>
                </a:solidFill>
              </a:rPr>
              <a:t>lahko vidite na spletnem portalu: </a:t>
            </a:r>
            <a:r>
              <a:rPr lang="sl-SI" sz="2800" b="1" dirty="0">
                <a:solidFill>
                  <a:srgbClr val="FFC000"/>
                </a:solidFill>
              </a:rPr>
              <a:t>Zavod za pastoralno dejavnost Pridi.com.</a:t>
            </a:r>
          </a:p>
          <a:p>
            <a:pPr algn="ctr"/>
            <a:endParaRPr lang="sl-SI" sz="2800" b="1" dirty="0">
              <a:solidFill>
                <a:srgbClr val="0070C0"/>
              </a:solidFill>
            </a:endParaRPr>
          </a:p>
          <a:p>
            <a:r>
              <a:rPr lang="sl-SI" sz="2800" b="1" dirty="0">
                <a:solidFill>
                  <a:srgbClr val="FF0000"/>
                </a:solidFill>
              </a:rPr>
              <a:t>Vprašanja in želje </a:t>
            </a:r>
            <a:r>
              <a:rPr lang="sl-SI" sz="2800" b="1" dirty="0">
                <a:solidFill>
                  <a:srgbClr val="0070C0"/>
                </a:solidFill>
              </a:rPr>
              <a:t>pišite na elektronski naslov Urada za laike Nadškofije Ljubljana: </a:t>
            </a:r>
            <a:r>
              <a:rPr lang="sl-SI" sz="2800" b="1" dirty="0">
                <a:solidFill>
                  <a:schemeClr val="accent6">
                    <a:lumMod val="75000"/>
                  </a:schemeClr>
                </a:solidFill>
              </a:rPr>
              <a:t>urad.za.laike.lj@rkc.si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D07A9669-46DA-40AC-CA6F-52B1B45985EC}"/>
              </a:ext>
            </a:extLst>
          </p:cNvPr>
          <p:cNvSpPr/>
          <p:nvPr/>
        </p:nvSpPr>
        <p:spPr>
          <a:xfrm>
            <a:off x="7626095" y="3657600"/>
            <a:ext cx="2163023" cy="3657600"/>
          </a:xfrm>
          <a:custGeom>
            <a:avLst/>
            <a:gdLst/>
            <a:ahLst/>
            <a:cxnLst/>
            <a:rect l="l" t="t" r="r" b="b"/>
            <a:pathLst>
              <a:path w="11884786" h="8562578">
                <a:moveTo>
                  <a:pt x="0" y="0"/>
                </a:moveTo>
                <a:lnTo>
                  <a:pt x="11884785" y="0"/>
                </a:lnTo>
                <a:lnTo>
                  <a:pt x="11884785" y="8562578"/>
                </a:lnTo>
                <a:lnTo>
                  <a:pt x="0" y="8562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049" b="-2049"/>
            </a:stretch>
          </a:blipFill>
        </p:spPr>
        <p:txBody>
          <a:bodyPr/>
          <a:lstStyle/>
          <a:p>
            <a:endParaRPr lang="sl-SI" dirty="0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EAC54B0B-63B4-DA4E-50AC-2A31E5647040}"/>
              </a:ext>
            </a:extLst>
          </p:cNvPr>
          <p:cNvSpPr/>
          <p:nvPr/>
        </p:nvSpPr>
        <p:spPr>
          <a:xfrm>
            <a:off x="0" y="-1555"/>
            <a:ext cx="2567473" cy="3447661"/>
          </a:xfrm>
          <a:custGeom>
            <a:avLst/>
            <a:gdLst/>
            <a:ahLst/>
            <a:cxnLst/>
            <a:rect l="l" t="t" r="r" b="b"/>
            <a:pathLst>
              <a:path w="11884786" h="8562578">
                <a:moveTo>
                  <a:pt x="0" y="0"/>
                </a:moveTo>
                <a:lnTo>
                  <a:pt x="11884785" y="0"/>
                </a:lnTo>
                <a:lnTo>
                  <a:pt x="11884785" y="8562578"/>
                </a:lnTo>
                <a:lnTo>
                  <a:pt x="0" y="8562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049" b="-2049"/>
            </a:stretch>
          </a:blipFill>
        </p:spPr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3845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5401" y="-1247378"/>
            <a:ext cx="11884786" cy="8562578"/>
          </a:xfrm>
          <a:custGeom>
            <a:avLst/>
            <a:gdLst/>
            <a:ahLst/>
            <a:cxnLst/>
            <a:rect l="l" t="t" r="r" b="b"/>
            <a:pathLst>
              <a:path w="11884786" h="8562578">
                <a:moveTo>
                  <a:pt x="0" y="0"/>
                </a:moveTo>
                <a:lnTo>
                  <a:pt x="11884785" y="0"/>
                </a:lnTo>
                <a:lnTo>
                  <a:pt x="11884785" y="8562578"/>
                </a:lnTo>
                <a:lnTo>
                  <a:pt x="0" y="85625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49" b="-204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93685" y="974448"/>
            <a:ext cx="5076081" cy="5213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2"/>
              </a:lnSpc>
            </a:pPr>
            <a:r>
              <a:rPr lang="en-US" sz="3601">
                <a:solidFill>
                  <a:srgbClr val="FFFFFF"/>
                </a:solidFill>
                <a:latin typeface="Lora Bold"/>
              </a:rPr>
              <a:t>V Gospodu je moja moč</a:t>
            </a:r>
          </a:p>
          <a:p>
            <a:pPr algn="ctr">
              <a:lnSpc>
                <a:spcPts val="5942"/>
              </a:lnSpc>
            </a:pPr>
            <a:r>
              <a:rPr lang="en-US" sz="3601">
                <a:solidFill>
                  <a:srgbClr val="FFFFFF"/>
                </a:solidFill>
                <a:latin typeface="Lora Bold"/>
              </a:rPr>
              <a:t>in Gospod je moja luč.</a:t>
            </a:r>
          </a:p>
          <a:p>
            <a:pPr algn="ctr">
              <a:lnSpc>
                <a:spcPts val="5942"/>
              </a:lnSpc>
            </a:pPr>
            <a:r>
              <a:rPr lang="en-US" sz="3601">
                <a:solidFill>
                  <a:srgbClr val="FFFFFF"/>
                </a:solidFill>
                <a:latin typeface="Lora Bold"/>
              </a:rPr>
              <a:t>Upaj vanj, odrešil te bo.</a:t>
            </a:r>
          </a:p>
          <a:p>
            <a:pPr algn="ctr">
              <a:lnSpc>
                <a:spcPts val="5942"/>
              </a:lnSpc>
            </a:pPr>
            <a:r>
              <a:rPr lang="en-US" sz="3601">
                <a:solidFill>
                  <a:srgbClr val="FFFFFF"/>
                </a:solidFill>
                <a:latin typeface="Lora Bold"/>
              </a:rPr>
              <a:t>Nič se ne bojte,</a:t>
            </a:r>
          </a:p>
          <a:p>
            <a:pPr algn="ctr">
              <a:lnSpc>
                <a:spcPts val="5942"/>
              </a:lnSpc>
            </a:pPr>
            <a:r>
              <a:rPr lang="en-US" sz="3601">
                <a:solidFill>
                  <a:srgbClr val="FFFFFF"/>
                </a:solidFill>
                <a:latin typeface="Lora Bold"/>
              </a:rPr>
              <a:t>Gospod je tu.</a:t>
            </a:r>
          </a:p>
          <a:p>
            <a:pPr algn="ctr">
              <a:lnSpc>
                <a:spcPts val="5942"/>
              </a:lnSpc>
            </a:pPr>
            <a:r>
              <a:rPr lang="en-US" sz="3601">
                <a:solidFill>
                  <a:srgbClr val="FFFFFF"/>
                </a:solidFill>
                <a:latin typeface="Lora Bold"/>
              </a:rPr>
              <a:t>Nič se ne bojte,</a:t>
            </a:r>
          </a:p>
          <a:p>
            <a:pPr algn="ctr">
              <a:lnSpc>
                <a:spcPts val="5942"/>
              </a:lnSpc>
            </a:pPr>
            <a:r>
              <a:rPr lang="en-US" sz="3601">
                <a:solidFill>
                  <a:srgbClr val="FFFFFF"/>
                </a:solidFill>
                <a:latin typeface="Lora Bold"/>
              </a:rPr>
              <a:t>Gospod je tu.</a:t>
            </a:r>
          </a:p>
        </p:txBody>
      </p:sp>
      <p:sp>
        <p:nvSpPr>
          <p:cNvPr id="4" name="Freeform 4"/>
          <p:cNvSpPr/>
          <p:nvPr/>
        </p:nvSpPr>
        <p:spPr>
          <a:xfrm>
            <a:off x="254185" y="731520"/>
            <a:ext cx="608840" cy="908717"/>
          </a:xfrm>
          <a:custGeom>
            <a:avLst/>
            <a:gdLst/>
            <a:ahLst/>
            <a:cxnLst/>
            <a:rect l="l" t="t" r="r" b="b"/>
            <a:pathLst>
              <a:path w="608840" h="908717">
                <a:moveTo>
                  <a:pt x="0" y="0"/>
                </a:moveTo>
                <a:lnTo>
                  <a:pt x="608840" y="0"/>
                </a:lnTo>
                <a:lnTo>
                  <a:pt x="608840" y="908717"/>
                </a:lnTo>
                <a:lnTo>
                  <a:pt x="0" y="908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5401" y="-1247378"/>
            <a:ext cx="11884786" cy="8562578"/>
          </a:xfrm>
          <a:custGeom>
            <a:avLst/>
            <a:gdLst/>
            <a:ahLst/>
            <a:cxnLst/>
            <a:rect l="l" t="t" r="r" b="b"/>
            <a:pathLst>
              <a:path w="11884786" h="8562578">
                <a:moveTo>
                  <a:pt x="0" y="0"/>
                </a:moveTo>
                <a:lnTo>
                  <a:pt x="11884785" y="0"/>
                </a:lnTo>
                <a:lnTo>
                  <a:pt x="11884785" y="8562578"/>
                </a:lnTo>
                <a:lnTo>
                  <a:pt x="0" y="85625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49" b="-2049"/>
            </a:stretch>
          </a:blipFill>
        </p:spPr>
      </p:sp>
    </p:spTree>
    <p:extLst>
      <p:ext uri="{BB962C8B-B14F-4D97-AF65-F5344CB8AC3E}">
        <p14:creationId xmlns:p14="http://schemas.microsoft.com/office/powerpoint/2010/main" val="405126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5401" y="-1247378"/>
            <a:ext cx="11884786" cy="8562578"/>
          </a:xfrm>
          <a:custGeom>
            <a:avLst/>
            <a:gdLst/>
            <a:ahLst/>
            <a:cxnLst/>
            <a:rect l="l" t="t" r="r" b="b"/>
            <a:pathLst>
              <a:path w="11884786" h="8562578">
                <a:moveTo>
                  <a:pt x="0" y="0"/>
                </a:moveTo>
                <a:lnTo>
                  <a:pt x="11884785" y="0"/>
                </a:lnTo>
                <a:lnTo>
                  <a:pt x="11884785" y="8562578"/>
                </a:lnTo>
                <a:lnTo>
                  <a:pt x="0" y="85625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49" b="-204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54270" y="669648"/>
            <a:ext cx="5422730" cy="205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655"/>
              </a:lnSpc>
            </a:pPr>
            <a:r>
              <a:rPr lang="en-US" sz="10700" dirty="0" err="1">
                <a:solidFill>
                  <a:srgbClr val="FFFFFF"/>
                </a:solidFill>
                <a:latin typeface="Lora Bold"/>
              </a:rPr>
              <a:t>Aleluja</a:t>
            </a:r>
            <a:r>
              <a:rPr lang="sl-SI" sz="10700" dirty="0">
                <a:solidFill>
                  <a:srgbClr val="FFFFFF"/>
                </a:solidFill>
                <a:latin typeface="Lora Bold"/>
              </a:rPr>
              <a:t>.</a:t>
            </a:r>
            <a:endParaRPr lang="en-US" sz="10700" dirty="0">
              <a:solidFill>
                <a:srgbClr val="FFFFFF"/>
              </a:solidFill>
              <a:latin typeface="Lora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427100" y="1485909"/>
            <a:ext cx="608840" cy="908717"/>
          </a:xfrm>
          <a:custGeom>
            <a:avLst/>
            <a:gdLst/>
            <a:ahLst/>
            <a:cxnLst/>
            <a:rect l="l" t="t" r="r" b="b"/>
            <a:pathLst>
              <a:path w="608840" h="908717">
                <a:moveTo>
                  <a:pt x="0" y="0"/>
                </a:moveTo>
                <a:lnTo>
                  <a:pt x="608840" y="0"/>
                </a:lnTo>
                <a:lnTo>
                  <a:pt x="608840" y="908717"/>
                </a:lnTo>
                <a:lnTo>
                  <a:pt x="0" y="908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5401" y="-1247378"/>
            <a:ext cx="11884786" cy="8562578"/>
          </a:xfrm>
          <a:custGeom>
            <a:avLst/>
            <a:gdLst/>
            <a:ahLst/>
            <a:cxnLst/>
            <a:rect l="l" t="t" r="r" b="b"/>
            <a:pathLst>
              <a:path w="11884786" h="8562578">
                <a:moveTo>
                  <a:pt x="0" y="0"/>
                </a:moveTo>
                <a:lnTo>
                  <a:pt x="11884785" y="0"/>
                </a:lnTo>
                <a:lnTo>
                  <a:pt x="11884785" y="8562578"/>
                </a:lnTo>
                <a:lnTo>
                  <a:pt x="0" y="85625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49" b="-2049"/>
            </a:stretch>
          </a:blipFill>
        </p:spPr>
      </p:sp>
    </p:spTree>
    <p:extLst>
      <p:ext uri="{BB962C8B-B14F-4D97-AF65-F5344CB8AC3E}">
        <p14:creationId xmlns:p14="http://schemas.microsoft.com/office/powerpoint/2010/main" val="140051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5401" y="-1247378"/>
            <a:ext cx="11884786" cy="8562578"/>
          </a:xfrm>
          <a:custGeom>
            <a:avLst/>
            <a:gdLst/>
            <a:ahLst/>
            <a:cxnLst/>
            <a:rect l="l" t="t" r="r" b="b"/>
            <a:pathLst>
              <a:path w="11884786" h="8562578">
                <a:moveTo>
                  <a:pt x="0" y="0"/>
                </a:moveTo>
                <a:lnTo>
                  <a:pt x="11884785" y="0"/>
                </a:lnTo>
                <a:lnTo>
                  <a:pt x="11884785" y="8562578"/>
                </a:lnTo>
                <a:lnTo>
                  <a:pt x="0" y="85625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49" b="-204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53279" y="579120"/>
            <a:ext cx="3649712" cy="2956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2"/>
              </a:lnSpc>
            </a:pPr>
            <a:r>
              <a:rPr lang="en-US" sz="3601">
                <a:solidFill>
                  <a:srgbClr val="FFFFFF"/>
                </a:solidFill>
                <a:latin typeface="Lora Bold"/>
              </a:rPr>
              <a:t>Kjer dobrota je,</a:t>
            </a:r>
          </a:p>
          <a:p>
            <a:pPr algn="ctr">
              <a:lnSpc>
                <a:spcPts val="5942"/>
              </a:lnSpc>
            </a:pPr>
            <a:r>
              <a:rPr lang="en-US" sz="3601">
                <a:solidFill>
                  <a:srgbClr val="FFFFFF"/>
                </a:solidFill>
                <a:latin typeface="Lora Bold"/>
              </a:rPr>
              <a:t>ljubezen.</a:t>
            </a:r>
          </a:p>
          <a:p>
            <a:pPr algn="ctr">
              <a:lnSpc>
                <a:spcPts val="5942"/>
              </a:lnSpc>
            </a:pPr>
            <a:r>
              <a:rPr lang="en-US" sz="3601">
                <a:solidFill>
                  <a:srgbClr val="FFFFFF"/>
                </a:solidFill>
                <a:latin typeface="Lora Bold"/>
              </a:rPr>
              <a:t>Kjer dobrota je,</a:t>
            </a:r>
          </a:p>
          <a:p>
            <a:pPr algn="ctr">
              <a:lnSpc>
                <a:spcPts val="5942"/>
              </a:lnSpc>
            </a:pPr>
            <a:r>
              <a:rPr lang="en-US" sz="3601">
                <a:solidFill>
                  <a:srgbClr val="FFFFFF"/>
                </a:solidFill>
                <a:latin typeface="Lora Bold"/>
              </a:rPr>
              <a:t>tam prebiva Bog.</a:t>
            </a:r>
          </a:p>
        </p:txBody>
      </p:sp>
      <p:sp>
        <p:nvSpPr>
          <p:cNvPr id="4" name="Freeform 4"/>
          <p:cNvSpPr/>
          <p:nvPr/>
        </p:nvSpPr>
        <p:spPr>
          <a:xfrm>
            <a:off x="731520" y="731520"/>
            <a:ext cx="608840" cy="908717"/>
          </a:xfrm>
          <a:custGeom>
            <a:avLst/>
            <a:gdLst/>
            <a:ahLst/>
            <a:cxnLst/>
            <a:rect l="l" t="t" r="r" b="b"/>
            <a:pathLst>
              <a:path w="608840" h="908717">
                <a:moveTo>
                  <a:pt x="0" y="0"/>
                </a:moveTo>
                <a:lnTo>
                  <a:pt x="608840" y="0"/>
                </a:lnTo>
                <a:lnTo>
                  <a:pt x="608840" y="908717"/>
                </a:lnTo>
                <a:lnTo>
                  <a:pt x="0" y="908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855128" y="3627201"/>
            <a:ext cx="2646015" cy="2994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2"/>
              </a:lnSpc>
            </a:pPr>
            <a:r>
              <a:rPr lang="en-US" sz="3601" dirty="0">
                <a:solidFill>
                  <a:srgbClr val="FFFFFF"/>
                </a:solidFill>
                <a:latin typeface="Lora Italics"/>
              </a:rPr>
              <a:t>Ubi caritas</a:t>
            </a:r>
          </a:p>
          <a:p>
            <a:pPr algn="ctr">
              <a:lnSpc>
                <a:spcPts val="5942"/>
              </a:lnSpc>
            </a:pPr>
            <a:r>
              <a:rPr lang="en-US" sz="3601" dirty="0">
                <a:solidFill>
                  <a:srgbClr val="FFFFFF"/>
                </a:solidFill>
                <a:latin typeface="Lora Italics"/>
              </a:rPr>
              <a:t>et amor.</a:t>
            </a:r>
          </a:p>
          <a:p>
            <a:pPr algn="ctr">
              <a:lnSpc>
                <a:spcPts val="5942"/>
              </a:lnSpc>
            </a:pPr>
            <a:r>
              <a:rPr lang="en-US" sz="3601" dirty="0">
                <a:solidFill>
                  <a:srgbClr val="FFFFFF"/>
                </a:solidFill>
                <a:latin typeface="Lora Italics"/>
              </a:rPr>
              <a:t>Ubi caritas</a:t>
            </a:r>
          </a:p>
          <a:p>
            <a:pPr algn="ctr">
              <a:lnSpc>
                <a:spcPts val="5942"/>
              </a:lnSpc>
            </a:pPr>
            <a:r>
              <a:rPr lang="en-US" sz="3601" dirty="0">
                <a:solidFill>
                  <a:srgbClr val="FFFFFF"/>
                </a:solidFill>
                <a:latin typeface="Lora Italics"/>
              </a:rPr>
              <a:t>Deus </a:t>
            </a:r>
            <a:r>
              <a:rPr lang="en-US" sz="3601" dirty="0" err="1">
                <a:solidFill>
                  <a:srgbClr val="FFFFFF"/>
                </a:solidFill>
                <a:latin typeface="Lora Italics"/>
              </a:rPr>
              <a:t>ibi</a:t>
            </a:r>
            <a:r>
              <a:rPr lang="en-US" sz="3601" dirty="0">
                <a:solidFill>
                  <a:srgbClr val="FFFFFF"/>
                </a:solidFill>
                <a:latin typeface="Lora Italics"/>
              </a:rPr>
              <a:t> est.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5401" y="-1247378"/>
            <a:ext cx="11884786" cy="8562578"/>
          </a:xfrm>
          <a:custGeom>
            <a:avLst/>
            <a:gdLst/>
            <a:ahLst/>
            <a:cxnLst/>
            <a:rect l="l" t="t" r="r" b="b"/>
            <a:pathLst>
              <a:path w="11884786" h="8562578">
                <a:moveTo>
                  <a:pt x="0" y="0"/>
                </a:moveTo>
                <a:lnTo>
                  <a:pt x="11884785" y="0"/>
                </a:lnTo>
                <a:lnTo>
                  <a:pt x="11884785" y="8562578"/>
                </a:lnTo>
                <a:lnTo>
                  <a:pt x="0" y="85625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49" b="-2049"/>
            </a:stretch>
          </a:blipFill>
        </p:spPr>
      </p:sp>
    </p:spTree>
    <p:extLst>
      <p:ext uri="{BB962C8B-B14F-4D97-AF65-F5344CB8AC3E}">
        <p14:creationId xmlns:p14="http://schemas.microsoft.com/office/powerpoint/2010/main" val="547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5401" y="-1247378"/>
            <a:ext cx="11884786" cy="8562578"/>
          </a:xfrm>
          <a:custGeom>
            <a:avLst/>
            <a:gdLst/>
            <a:ahLst/>
            <a:cxnLst/>
            <a:rect l="l" t="t" r="r" b="b"/>
            <a:pathLst>
              <a:path w="11884786" h="8562578">
                <a:moveTo>
                  <a:pt x="0" y="0"/>
                </a:moveTo>
                <a:lnTo>
                  <a:pt x="11884785" y="0"/>
                </a:lnTo>
                <a:lnTo>
                  <a:pt x="11884785" y="8562578"/>
                </a:lnTo>
                <a:lnTo>
                  <a:pt x="0" y="85625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49" b="-204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75813" y="745848"/>
            <a:ext cx="4111823" cy="5341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56"/>
              </a:lnSpc>
            </a:pPr>
            <a:r>
              <a:rPr lang="en-US" sz="8701">
                <a:solidFill>
                  <a:srgbClr val="FFFFFF"/>
                </a:solidFill>
                <a:latin typeface="Lora Bold"/>
              </a:rPr>
              <a:t>Kyrie</a:t>
            </a:r>
          </a:p>
          <a:p>
            <a:pPr algn="ctr">
              <a:lnSpc>
                <a:spcPts val="14356"/>
              </a:lnSpc>
            </a:pPr>
            <a:r>
              <a:rPr lang="en-US" sz="8701">
                <a:solidFill>
                  <a:srgbClr val="FFFFFF"/>
                </a:solidFill>
                <a:latin typeface="Lora Bold"/>
              </a:rPr>
              <a:t>kyrie</a:t>
            </a:r>
          </a:p>
          <a:p>
            <a:pPr algn="ctr">
              <a:lnSpc>
                <a:spcPts val="14356"/>
              </a:lnSpc>
            </a:pPr>
            <a:r>
              <a:rPr lang="en-US" sz="8701">
                <a:solidFill>
                  <a:srgbClr val="FFFFFF"/>
                </a:solidFill>
                <a:latin typeface="Lora Bold"/>
              </a:rPr>
              <a:t>Eleison.</a:t>
            </a:r>
          </a:p>
        </p:txBody>
      </p:sp>
      <p:sp>
        <p:nvSpPr>
          <p:cNvPr id="4" name="Freeform 4"/>
          <p:cNvSpPr/>
          <p:nvPr/>
        </p:nvSpPr>
        <p:spPr>
          <a:xfrm>
            <a:off x="1230865" y="1343470"/>
            <a:ext cx="608840" cy="908717"/>
          </a:xfrm>
          <a:custGeom>
            <a:avLst/>
            <a:gdLst/>
            <a:ahLst/>
            <a:cxnLst/>
            <a:rect l="l" t="t" r="r" b="b"/>
            <a:pathLst>
              <a:path w="608840" h="908717">
                <a:moveTo>
                  <a:pt x="0" y="0"/>
                </a:moveTo>
                <a:lnTo>
                  <a:pt x="608840" y="0"/>
                </a:lnTo>
                <a:lnTo>
                  <a:pt x="608840" y="908717"/>
                </a:lnTo>
                <a:lnTo>
                  <a:pt x="0" y="908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5401" y="-1247378"/>
            <a:ext cx="11884786" cy="8562578"/>
          </a:xfrm>
          <a:custGeom>
            <a:avLst/>
            <a:gdLst/>
            <a:ahLst/>
            <a:cxnLst/>
            <a:rect l="l" t="t" r="r" b="b"/>
            <a:pathLst>
              <a:path w="11884786" h="8562578">
                <a:moveTo>
                  <a:pt x="0" y="0"/>
                </a:moveTo>
                <a:lnTo>
                  <a:pt x="11884785" y="0"/>
                </a:lnTo>
                <a:lnTo>
                  <a:pt x="11884785" y="8562578"/>
                </a:lnTo>
                <a:lnTo>
                  <a:pt x="0" y="85625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49" b="-2049"/>
            </a:stretch>
          </a:blipFill>
        </p:spPr>
      </p:sp>
    </p:spTree>
    <p:extLst>
      <p:ext uri="{BB962C8B-B14F-4D97-AF65-F5344CB8AC3E}">
        <p14:creationId xmlns:p14="http://schemas.microsoft.com/office/powerpoint/2010/main" val="403556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214</Words>
  <Application>Microsoft Office PowerPoint</Application>
  <PresentationFormat>Po meri</PresentationFormat>
  <Paragraphs>45</Paragraphs>
  <Slides>14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20" baseType="lpstr">
      <vt:lpstr>Calibri</vt:lpstr>
      <vt:lpstr>Arial</vt:lpstr>
      <vt:lpstr>Lora Italics</vt:lpstr>
      <vt:lpstr>Lora Bold</vt:lpstr>
      <vt:lpstr>Arial Black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paragraph text</dc:title>
  <dc:creator>Helena Sijanec</dc:creator>
  <cp:lastModifiedBy>Uporabnik</cp:lastModifiedBy>
  <cp:revision>5</cp:revision>
  <dcterms:created xsi:type="dcterms:W3CDTF">2006-08-16T00:00:00Z</dcterms:created>
  <dcterms:modified xsi:type="dcterms:W3CDTF">2023-11-21T08:32:25Z</dcterms:modified>
  <dc:identifier>DAFzwUS6Png</dc:identifier>
</cp:coreProperties>
</file>