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verpass Light" charset="1" panose="00000400000000000000"/>
      <p:regular r:id="rId10"/>
    </p:embeddedFont>
    <p:embeddedFont>
      <p:font typeface="Overpass Light Bold" charset="1" panose="00000500000000000000"/>
      <p:regular r:id="rId11"/>
    </p:embeddedFont>
    <p:embeddedFont>
      <p:font typeface="Overpass Light Italics" charset="1" panose="00000400000000000000"/>
      <p:regular r:id="rId12"/>
    </p:embeddedFont>
    <p:embeddedFont>
      <p:font typeface="Overpass Light Bold Italics" charset="1" panose="00000500000000000000"/>
      <p:regular r:id="rId13"/>
    </p:embeddedFont>
    <p:embeddedFont>
      <p:font typeface="Marcellus" charset="1" panose="020E0602050203020307"/>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AutoShape 2" id="2"/>
          <p:cNvSpPr/>
          <p:nvPr/>
        </p:nvSpPr>
        <p:spPr>
          <a:xfrm rot="0">
            <a:off x="1028700" y="4116427"/>
            <a:ext cx="717811" cy="28540"/>
          </a:xfrm>
          <a:prstGeom prst="rect">
            <a:avLst/>
          </a:prstGeom>
          <a:solidFill>
            <a:srgbClr val="745E4D"/>
          </a:solidFill>
        </p:spPr>
      </p:sp>
      <p:sp>
        <p:nvSpPr>
          <p:cNvPr name="Freeform 3" id="3"/>
          <p:cNvSpPr/>
          <p:nvPr/>
        </p:nvSpPr>
        <p:spPr>
          <a:xfrm flipH="false" flipV="false" rot="-5400000">
            <a:off x="6737927" y="-1251583"/>
            <a:ext cx="3804279" cy="4819585"/>
          </a:xfrm>
          <a:custGeom>
            <a:avLst/>
            <a:gdLst/>
            <a:ahLst/>
            <a:cxnLst/>
            <a:rect r="r" b="b" t="t" l="l"/>
            <a:pathLst>
              <a:path h="4819585" w="3804279">
                <a:moveTo>
                  <a:pt x="0" y="0"/>
                </a:moveTo>
                <a:lnTo>
                  <a:pt x="3804278" y="0"/>
                </a:lnTo>
                <a:lnTo>
                  <a:pt x="3804278" y="4819585"/>
                </a:lnTo>
                <a:lnTo>
                  <a:pt x="0" y="48195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699295" y="8284358"/>
            <a:ext cx="10889410" cy="695325"/>
          </a:xfrm>
          <a:prstGeom prst="rect">
            <a:avLst/>
          </a:prstGeom>
        </p:spPr>
        <p:txBody>
          <a:bodyPr anchor="t" rtlCol="false" tIns="0" lIns="0" bIns="0" rIns="0">
            <a:spAutoFit/>
          </a:bodyPr>
          <a:lstStyle/>
          <a:p>
            <a:pPr algn="ctr">
              <a:lnSpc>
                <a:spcPts val="2999"/>
              </a:lnSpc>
            </a:pPr>
            <a:r>
              <a:rPr lang="en-US" sz="2499" spc="49">
                <a:solidFill>
                  <a:srgbClr val="433831"/>
                </a:solidFill>
                <a:latin typeface="Overpass Light Bold"/>
              </a:rPr>
              <a:t>Lepota bogoslužja, ogledalo župnijskega občestva</a:t>
            </a:r>
          </a:p>
          <a:p>
            <a:pPr algn="ctr">
              <a:lnSpc>
                <a:spcPts val="2160"/>
              </a:lnSpc>
            </a:pPr>
            <a:r>
              <a:rPr lang="en-US" sz="1800" spc="36">
                <a:solidFill>
                  <a:srgbClr val="433831"/>
                </a:solidFill>
                <a:latin typeface="Overpass Light"/>
              </a:rPr>
              <a:t>Priročnik za člane župnijskega pastoralnega sveta</a:t>
            </a:r>
          </a:p>
        </p:txBody>
      </p:sp>
      <p:sp>
        <p:nvSpPr>
          <p:cNvPr name="TextBox 5" id="5"/>
          <p:cNvSpPr txBox="true"/>
          <p:nvPr/>
        </p:nvSpPr>
        <p:spPr>
          <a:xfrm rot="5400000">
            <a:off x="15300303" y="7305160"/>
            <a:ext cx="3662505" cy="243775"/>
          </a:xfrm>
          <a:prstGeom prst="rect">
            <a:avLst/>
          </a:prstGeom>
        </p:spPr>
        <p:txBody>
          <a:bodyPr anchor="t" rtlCol="false" tIns="0" lIns="0" bIns="0" rIns="0">
            <a:spAutoFit/>
          </a:bodyPr>
          <a:lstStyle/>
          <a:p>
            <a:pPr algn="r">
              <a:lnSpc>
                <a:spcPts val="1650"/>
              </a:lnSpc>
            </a:pPr>
            <a:r>
              <a:rPr lang="en-US" sz="1500" spc="150">
                <a:solidFill>
                  <a:srgbClr val="433831"/>
                </a:solidFill>
                <a:latin typeface="Overpass Light Bold"/>
              </a:rPr>
              <a:t>LJUBLJANA 2023</a:t>
            </a:r>
          </a:p>
        </p:txBody>
      </p:sp>
      <p:sp>
        <p:nvSpPr>
          <p:cNvPr name="TextBox 6" id="6"/>
          <p:cNvSpPr txBox="true"/>
          <p:nvPr/>
        </p:nvSpPr>
        <p:spPr>
          <a:xfrm rot="-5400000">
            <a:off x="-72173" y="7897885"/>
            <a:ext cx="2477055" cy="243775"/>
          </a:xfrm>
          <a:prstGeom prst="rect">
            <a:avLst/>
          </a:prstGeom>
        </p:spPr>
        <p:txBody>
          <a:bodyPr anchor="t" rtlCol="false" tIns="0" lIns="0" bIns="0" rIns="0">
            <a:spAutoFit/>
          </a:bodyPr>
          <a:lstStyle/>
          <a:p>
            <a:pPr>
              <a:lnSpc>
                <a:spcPts val="1650"/>
              </a:lnSpc>
            </a:pPr>
            <a:r>
              <a:rPr lang="en-US" sz="1500" spc="150">
                <a:solidFill>
                  <a:srgbClr val="433831"/>
                </a:solidFill>
                <a:latin typeface="Overpass Light Bold"/>
              </a:rPr>
              <a:t>NAŠE POSLANSTVO 55</a:t>
            </a:r>
          </a:p>
        </p:txBody>
      </p:sp>
      <p:sp>
        <p:nvSpPr>
          <p:cNvPr name="AutoShape 7" id="7"/>
          <p:cNvSpPr/>
          <p:nvPr/>
        </p:nvSpPr>
        <p:spPr>
          <a:xfrm rot="0">
            <a:off x="16541489" y="4116427"/>
            <a:ext cx="717811" cy="28540"/>
          </a:xfrm>
          <a:prstGeom prst="rect">
            <a:avLst/>
          </a:prstGeom>
          <a:solidFill>
            <a:srgbClr val="745E4D"/>
          </a:solidFill>
        </p:spPr>
      </p:sp>
      <p:sp>
        <p:nvSpPr>
          <p:cNvPr name="TextBox 8" id="8"/>
          <p:cNvSpPr txBox="true"/>
          <p:nvPr/>
        </p:nvSpPr>
        <p:spPr>
          <a:xfrm rot="0">
            <a:off x="3537460" y="2979043"/>
            <a:ext cx="11213080" cy="3918594"/>
          </a:xfrm>
          <a:prstGeom prst="rect">
            <a:avLst/>
          </a:prstGeom>
        </p:spPr>
        <p:txBody>
          <a:bodyPr anchor="t" rtlCol="false" tIns="0" lIns="0" bIns="0" rIns="0">
            <a:spAutoFit/>
          </a:bodyPr>
          <a:lstStyle/>
          <a:p>
            <a:pPr algn="ctr">
              <a:lnSpc>
                <a:spcPts val="10230"/>
              </a:lnSpc>
              <a:spcBef>
                <a:spcPct val="0"/>
              </a:spcBef>
            </a:pPr>
            <a:r>
              <a:rPr lang="en-US" sz="9300">
                <a:solidFill>
                  <a:srgbClr val="484D45"/>
                </a:solidFill>
                <a:latin typeface="Marcellus Bold"/>
              </a:rPr>
              <a:t>3. Glasba in petje v bogoslužju - izraz naše vere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CFB"/>
        </a:solidFill>
      </p:bgPr>
    </p:bg>
    <p:spTree>
      <p:nvGrpSpPr>
        <p:cNvPr id="1" name=""/>
        <p:cNvGrpSpPr/>
        <p:nvPr/>
      </p:nvGrpSpPr>
      <p:grpSpPr>
        <a:xfrm>
          <a:off x="0" y="0"/>
          <a:ext cx="0" cy="0"/>
          <a:chOff x="0" y="0"/>
          <a:chExt cx="0" cy="0"/>
        </a:xfrm>
      </p:grpSpPr>
      <p:sp>
        <p:nvSpPr>
          <p:cNvPr name="AutoShape 2" id="2"/>
          <p:cNvSpPr/>
          <p:nvPr/>
        </p:nvSpPr>
        <p:spPr>
          <a:xfrm rot="0">
            <a:off x="1028700" y="5129195"/>
            <a:ext cx="717811" cy="0"/>
          </a:xfrm>
          <a:prstGeom prst="line">
            <a:avLst/>
          </a:prstGeom>
          <a:ln cap="flat" w="28575">
            <a:solidFill>
              <a:srgbClr val="484D45"/>
            </a:solidFill>
            <a:prstDash val="solid"/>
            <a:headEnd type="none" len="sm" w="sm"/>
            <a:tailEnd type="none" len="sm" w="sm"/>
          </a:ln>
        </p:spPr>
      </p:sp>
      <p:sp>
        <p:nvSpPr>
          <p:cNvPr name="AutoShape 3" id="3"/>
          <p:cNvSpPr/>
          <p:nvPr/>
        </p:nvSpPr>
        <p:spPr>
          <a:xfrm rot="0">
            <a:off x="16541489" y="5129195"/>
            <a:ext cx="717811" cy="0"/>
          </a:xfrm>
          <a:prstGeom prst="line">
            <a:avLst/>
          </a:prstGeom>
          <a:ln cap="flat" w="28575">
            <a:solidFill>
              <a:srgbClr val="484D45"/>
            </a:solidFill>
            <a:prstDash val="solid"/>
            <a:headEnd type="none" len="sm" w="sm"/>
            <a:tailEnd type="none" len="sm" w="sm"/>
          </a:ln>
        </p:spPr>
      </p:sp>
      <p:sp>
        <p:nvSpPr>
          <p:cNvPr name="Freeform 4" id="4"/>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936964" y="1038208"/>
            <a:ext cx="12414073" cy="8162925"/>
          </a:xfrm>
          <a:prstGeom prst="rect">
            <a:avLst/>
          </a:prstGeom>
        </p:spPr>
        <p:txBody>
          <a:bodyPr anchor="t" rtlCol="false" tIns="0" lIns="0" bIns="0" rIns="0">
            <a:spAutoFit/>
          </a:bodyPr>
          <a:lstStyle/>
          <a:p>
            <a:pPr algn="ctr">
              <a:lnSpc>
                <a:spcPts val="5850"/>
              </a:lnSpc>
            </a:pPr>
            <a:r>
              <a:rPr lang="en-US" sz="4500">
                <a:solidFill>
                  <a:srgbClr val="484D45"/>
                </a:solidFill>
                <a:latin typeface="Marcellus Bold"/>
              </a:rPr>
              <a:t>Gospod, zahvaljujemo se ti za to srečanje in za priložnost, da smo se lahko pogovar</a:t>
            </a:r>
            <a:r>
              <a:rPr lang="en-US" sz="4500">
                <a:solidFill>
                  <a:srgbClr val="484D45"/>
                </a:solidFill>
                <a:latin typeface="Marcellus Bold"/>
              </a:rPr>
              <a:t>jali o pomenu glasbe in petja v bogoslužju. Prosimo te, da nas vedno vodiš in navdihuješ s svojo milostjo, da bomo lahko svojo vero izražali s petjem in glasbo v skladu s tvojo voljo. </a:t>
            </a:r>
          </a:p>
          <a:p>
            <a:pPr algn="ctr">
              <a:lnSpc>
                <a:spcPts val="5850"/>
              </a:lnSpc>
            </a:pPr>
            <a:r>
              <a:rPr lang="en-US" sz="4500">
                <a:solidFill>
                  <a:srgbClr val="484D45"/>
                </a:solidFill>
                <a:latin typeface="Marcellus Bold"/>
              </a:rPr>
              <a:t>Daj nam pogum in vztrajnost, da bomo lahko tudi sami prispevali svoj posluh za tvojo slavo. Prosimo te, blagoslovi vse glasbenike, pevce in vse bogoslužne glasbene ustvarjalce. </a:t>
            </a:r>
          </a:p>
          <a:p>
            <a:pPr algn="ctr">
              <a:lnSpc>
                <a:spcPts val="5850"/>
              </a:lnSpc>
            </a:pPr>
            <a:r>
              <a:rPr lang="en-US" sz="4500">
                <a:solidFill>
                  <a:srgbClr val="484D45"/>
                </a:solidFill>
                <a:latin typeface="Marcellus Bold"/>
              </a:rPr>
              <a:t>Po Kristusu, našem Gospodu. Amen.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477073" y="1439661"/>
            <a:ext cx="4802292" cy="7379138"/>
          </a:xfrm>
          <a:custGeom>
            <a:avLst/>
            <a:gdLst/>
            <a:ahLst/>
            <a:cxnLst/>
            <a:rect r="r" b="b" t="t" l="l"/>
            <a:pathLst>
              <a:path h="7379138" w="4802292">
                <a:moveTo>
                  <a:pt x="0" y="0"/>
                </a:moveTo>
                <a:lnTo>
                  <a:pt x="4802292" y="0"/>
                </a:lnTo>
                <a:lnTo>
                  <a:pt x="4802292" y="7379138"/>
                </a:lnTo>
                <a:lnTo>
                  <a:pt x="0" y="7379138"/>
                </a:lnTo>
                <a:lnTo>
                  <a:pt x="0" y="0"/>
                </a:lnTo>
                <a:close/>
              </a:path>
            </a:pathLst>
          </a:custGeom>
          <a:blipFill>
            <a:blip r:embed="rId2"/>
            <a:stretch>
              <a:fillRect l="-1219" t="0" r="-1219" b="0"/>
            </a:stretch>
          </a:blipFill>
        </p:spPr>
      </p:sp>
      <p:sp>
        <p:nvSpPr>
          <p:cNvPr name="AutoShape 3" id="3"/>
          <p:cNvSpPr/>
          <p:nvPr/>
        </p:nvSpPr>
        <p:spPr>
          <a:xfrm rot="0">
            <a:off x="16541489" y="5129230"/>
            <a:ext cx="717811" cy="28540"/>
          </a:xfrm>
          <a:prstGeom prst="rect">
            <a:avLst/>
          </a:prstGeom>
          <a:solidFill>
            <a:srgbClr val="5B4F47"/>
          </a:solidFill>
        </p:spPr>
      </p:sp>
      <p:grpSp>
        <p:nvGrpSpPr>
          <p:cNvPr name="Group 4" id="4"/>
          <p:cNvGrpSpPr/>
          <p:nvPr/>
        </p:nvGrpSpPr>
        <p:grpSpPr>
          <a:xfrm rot="0">
            <a:off x="1566049" y="1638412"/>
            <a:ext cx="9174023" cy="6793676"/>
            <a:chOff x="0" y="0"/>
            <a:chExt cx="12232030" cy="9058234"/>
          </a:xfrm>
        </p:grpSpPr>
        <p:sp>
          <p:nvSpPr>
            <p:cNvPr name="TextBox 5" id="5"/>
            <p:cNvSpPr txBox="true"/>
            <p:nvPr/>
          </p:nvSpPr>
          <p:spPr>
            <a:xfrm rot="0">
              <a:off x="0" y="47625"/>
              <a:ext cx="12232030" cy="1171579"/>
            </a:xfrm>
            <a:prstGeom prst="rect">
              <a:avLst/>
            </a:prstGeom>
          </p:spPr>
          <p:txBody>
            <a:bodyPr anchor="t" rtlCol="false" tIns="0" lIns="0" bIns="0" rIns="0">
              <a:spAutoFit/>
            </a:bodyPr>
            <a:lstStyle/>
            <a:p>
              <a:pPr>
                <a:lnSpc>
                  <a:spcPts val="6600"/>
                </a:lnSpc>
                <a:spcBef>
                  <a:spcPct val="0"/>
                </a:spcBef>
              </a:pPr>
              <a:r>
                <a:rPr lang="en-US" sz="6000">
                  <a:solidFill>
                    <a:srgbClr val="5B4F47"/>
                  </a:solidFill>
                  <a:latin typeface="Marcellus Bold"/>
                </a:rPr>
                <a:t>Uvodna molitev</a:t>
              </a:r>
            </a:p>
          </p:txBody>
        </p:sp>
        <p:sp>
          <p:nvSpPr>
            <p:cNvPr name="TextBox 6" id="6"/>
            <p:cNvSpPr txBox="true"/>
            <p:nvPr/>
          </p:nvSpPr>
          <p:spPr>
            <a:xfrm rot="0">
              <a:off x="0" y="1616458"/>
              <a:ext cx="12232030" cy="7441776"/>
            </a:xfrm>
            <a:prstGeom prst="rect">
              <a:avLst/>
            </a:prstGeom>
          </p:spPr>
          <p:txBody>
            <a:bodyPr anchor="t" rtlCol="false" tIns="0" lIns="0" bIns="0" rIns="0">
              <a:spAutoFit/>
            </a:bodyPr>
            <a:lstStyle/>
            <a:p>
              <a:pPr>
                <a:lnSpc>
                  <a:spcPts val="4480"/>
                </a:lnSpc>
              </a:pPr>
              <a:r>
                <a:rPr lang="en-US" sz="3200" spc="32">
                  <a:solidFill>
                    <a:srgbClr val="5B4F47"/>
                  </a:solidFill>
                  <a:latin typeface="Marcellus"/>
                </a:rPr>
                <a:t>Vsemogočni Bog, naš Oče, </a:t>
              </a:r>
            </a:p>
            <a:p>
              <a:pPr>
                <a:lnSpc>
                  <a:spcPts val="4480"/>
                </a:lnSpc>
              </a:pPr>
              <a:r>
                <a:rPr lang="en-US" sz="3200" spc="32">
                  <a:solidFill>
                    <a:srgbClr val="5B4F47"/>
                  </a:solidFill>
                  <a:latin typeface="Marcellus"/>
                </a:rPr>
                <a:t>prosimo te, pomagaj nam vedno globlje in bolje spozna</a:t>
              </a:r>
              <a:r>
                <a:rPr lang="en-US" sz="3200" spc="32">
                  <a:solidFill>
                    <a:srgbClr val="5B4F47"/>
                  </a:solidFill>
                  <a:latin typeface="Marcellus"/>
                </a:rPr>
                <a:t>vati pomen glasbe in petja. Tvoj Sveti Duh naj nam odpira srce, da bodo naše besede, misli, želje in dejanja skladne s tvojo voljo. </a:t>
              </a:r>
            </a:p>
            <a:p>
              <a:pPr>
                <a:lnSpc>
                  <a:spcPts val="4480"/>
                </a:lnSpc>
              </a:pPr>
              <a:r>
                <a:rPr lang="en-US" sz="3200" spc="32">
                  <a:solidFill>
                    <a:srgbClr val="5B4F47"/>
                  </a:solidFill>
                  <a:latin typeface="Marcellus"/>
                </a:rPr>
                <a:t>Daj nam, da bi v svetem bogoslužju sodelovali dejavno in rodovitno in naj nas vedno navdihuje želja, da ti pojemo slavo, po Kristusu tvojem Sinu, ki s teboj v občestvu svetega duha živi in kraljuje vekomaj. Amen</a:t>
              </a:r>
            </a:p>
          </p:txBody>
        </p:sp>
      </p:grpSp>
      <p:sp>
        <p:nvSpPr>
          <p:cNvPr name="Freeform 7" id="7"/>
          <p:cNvSpPr/>
          <p:nvPr/>
        </p:nvSpPr>
        <p:spPr>
          <a:xfrm flipH="true" flipV="false" rot="0">
            <a:off x="3199062" y="2296558"/>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5681450" y="1702636"/>
            <a:ext cx="6925099" cy="6881727"/>
          </a:xfrm>
          <a:custGeom>
            <a:avLst/>
            <a:gdLst/>
            <a:ahLst/>
            <a:cxnLst/>
            <a:rect r="r" b="b" t="t" l="l"/>
            <a:pathLst>
              <a:path h="6881727" w="6925099">
                <a:moveTo>
                  <a:pt x="0" y="0"/>
                </a:moveTo>
                <a:lnTo>
                  <a:pt x="6925100" y="0"/>
                </a:lnTo>
                <a:lnTo>
                  <a:pt x="6925100" y="6881728"/>
                </a:lnTo>
                <a:lnTo>
                  <a:pt x="0" y="6881728"/>
                </a:lnTo>
                <a:lnTo>
                  <a:pt x="0"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187412" y="3562608"/>
            <a:ext cx="9913176" cy="2816132"/>
          </a:xfrm>
          <a:prstGeom prst="rect">
            <a:avLst/>
          </a:prstGeom>
        </p:spPr>
        <p:txBody>
          <a:bodyPr anchor="t" rtlCol="false" tIns="0" lIns="0" bIns="0" rIns="0">
            <a:spAutoFit/>
          </a:bodyPr>
          <a:lstStyle/>
          <a:p>
            <a:pPr algn="ctr">
              <a:lnSpc>
                <a:spcPts val="7328"/>
              </a:lnSpc>
            </a:pPr>
            <a:r>
              <a:rPr lang="en-US" sz="6662">
                <a:solidFill>
                  <a:srgbClr val="5B4F47"/>
                </a:solidFill>
                <a:latin typeface="Marcellus Bold"/>
              </a:rPr>
              <a:t>»Pojte Gospodu novo pesem, poj Gospodu, </a:t>
            </a:r>
          </a:p>
          <a:p>
            <a:pPr algn="ctr">
              <a:lnSpc>
                <a:spcPts val="7328"/>
              </a:lnSpc>
              <a:spcBef>
                <a:spcPct val="0"/>
              </a:spcBef>
            </a:pPr>
            <a:r>
              <a:rPr lang="en-US" sz="6662">
                <a:solidFill>
                  <a:srgbClr val="5B4F47"/>
                </a:solidFill>
                <a:latin typeface="Marcellus Bold"/>
              </a:rPr>
              <a:t>vsa zemlja!«</a:t>
            </a:r>
          </a:p>
        </p:txBody>
      </p:sp>
      <p:sp>
        <p:nvSpPr>
          <p:cNvPr name="TextBox 4" id="4"/>
          <p:cNvSpPr txBox="true"/>
          <p:nvPr/>
        </p:nvSpPr>
        <p:spPr>
          <a:xfrm rot="0">
            <a:off x="10841821" y="6843519"/>
            <a:ext cx="5390071" cy="342900"/>
          </a:xfrm>
          <a:prstGeom prst="rect">
            <a:avLst/>
          </a:prstGeom>
        </p:spPr>
        <p:txBody>
          <a:bodyPr anchor="t" rtlCol="false" tIns="0" lIns="0" bIns="0" rIns="0">
            <a:spAutoFit/>
          </a:bodyPr>
          <a:lstStyle/>
          <a:p>
            <a:pPr algn="r">
              <a:lnSpc>
                <a:spcPts val="2760"/>
              </a:lnSpc>
            </a:pPr>
            <a:r>
              <a:rPr lang="en-US" sz="2300" spc="114">
                <a:solidFill>
                  <a:srgbClr val="5B4F47"/>
                </a:solidFill>
                <a:latin typeface="Marcellus"/>
              </a:rPr>
              <a:t>- PS 96,1</a:t>
            </a:r>
          </a:p>
        </p:txBody>
      </p:sp>
      <p:sp>
        <p:nvSpPr>
          <p:cNvPr name="AutoShape 5" id="5"/>
          <p:cNvSpPr/>
          <p:nvPr/>
        </p:nvSpPr>
        <p:spPr>
          <a:xfrm rot="0">
            <a:off x="1028700" y="5129230"/>
            <a:ext cx="717811" cy="28540"/>
          </a:xfrm>
          <a:prstGeom prst="rect">
            <a:avLst/>
          </a:prstGeom>
          <a:solidFill>
            <a:srgbClr val="DDC1A7"/>
          </a:solidFill>
        </p:spPr>
      </p:sp>
      <p:sp>
        <p:nvSpPr>
          <p:cNvPr name="AutoShape 6" id="6"/>
          <p:cNvSpPr/>
          <p:nvPr/>
        </p:nvSpPr>
        <p:spPr>
          <a:xfrm rot="0">
            <a:off x="16541489" y="5129230"/>
            <a:ext cx="717811" cy="28540"/>
          </a:xfrm>
          <a:prstGeom prst="rect">
            <a:avLst/>
          </a:prstGeom>
          <a:solidFill>
            <a:srgbClr val="DDC1A7"/>
          </a:solid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329641" cy="7379138"/>
          </a:xfrm>
          <a:custGeom>
            <a:avLst/>
            <a:gdLst/>
            <a:ahLst/>
            <a:cxnLst/>
            <a:rect r="r" b="b" t="t" l="l"/>
            <a:pathLst>
              <a:path h="7379138" w="5329641">
                <a:moveTo>
                  <a:pt x="0" y="0"/>
                </a:moveTo>
                <a:lnTo>
                  <a:pt x="5329641" y="0"/>
                </a:lnTo>
                <a:lnTo>
                  <a:pt x="5329641" y="7379138"/>
                </a:lnTo>
                <a:lnTo>
                  <a:pt x="0" y="7379138"/>
                </a:lnTo>
                <a:lnTo>
                  <a:pt x="0" y="0"/>
                </a:lnTo>
                <a:close/>
              </a:path>
            </a:pathLst>
          </a:custGeom>
          <a:blipFill>
            <a:blip r:embed="rId2"/>
            <a:stretch>
              <a:fillRect l="-1920" t="0" r="-1920"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111975" y="2087343"/>
            <a:ext cx="9429514" cy="4728653"/>
            <a:chOff x="0" y="0"/>
            <a:chExt cx="12572685" cy="6304871"/>
          </a:xfrm>
        </p:grpSpPr>
        <p:sp>
          <p:nvSpPr>
            <p:cNvPr name="TextBox 5" id="5"/>
            <p:cNvSpPr txBox="true"/>
            <p:nvPr/>
          </p:nvSpPr>
          <p:spPr>
            <a:xfrm rot="0">
              <a:off x="0" y="66675"/>
              <a:ext cx="12572685" cy="1249892"/>
            </a:xfrm>
            <a:prstGeom prst="rect">
              <a:avLst/>
            </a:prstGeom>
          </p:spPr>
          <p:txBody>
            <a:bodyPr anchor="t" rtlCol="false" tIns="0" lIns="0" bIns="0" rIns="0">
              <a:spAutoFit/>
            </a:bodyPr>
            <a:lstStyle/>
            <a:p>
              <a:pPr>
                <a:lnSpc>
                  <a:spcPts val="7150"/>
                </a:lnSpc>
                <a:spcBef>
                  <a:spcPct val="0"/>
                </a:spcBef>
              </a:pPr>
              <a:r>
                <a:rPr lang="en-US" sz="6500">
                  <a:solidFill>
                    <a:srgbClr val="5B4F47"/>
                  </a:solidFill>
                  <a:latin typeface="Marcellus Bold"/>
                </a:rPr>
                <a:t>Primer iz življenja Cerkve</a:t>
              </a:r>
            </a:p>
          </p:txBody>
        </p:sp>
        <p:sp>
          <p:nvSpPr>
            <p:cNvPr name="TextBox 6" id="6"/>
            <p:cNvSpPr txBox="true"/>
            <p:nvPr/>
          </p:nvSpPr>
          <p:spPr>
            <a:xfrm rot="0">
              <a:off x="0" y="1770971"/>
              <a:ext cx="12572685" cy="4533900"/>
            </a:xfrm>
            <a:prstGeom prst="rect">
              <a:avLst/>
            </a:prstGeom>
          </p:spPr>
          <p:txBody>
            <a:bodyPr anchor="t" rtlCol="false" tIns="0" lIns="0" bIns="0" rIns="0">
              <a:spAutoFit/>
            </a:bodyPr>
            <a:lstStyle/>
            <a:p>
              <a:pPr>
                <a:lnSpc>
                  <a:spcPts val="3839"/>
                </a:lnSpc>
              </a:pPr>
              <a:r>
                <a:rPr lang="en-US" sz="3199" spc="31">
                  <a:solidFill>
                    <a:srgbClr val="5B4F47"/>
                  </a:solidFill>
                  <a:latin typeface="Marcellus"/>
                </a:rPr>
                <a:t>Cerkvena glasba ima bogato zgodovino in tradicijo. Vsi poznamo gregorijansko </a:t>
              </a:r>
              <a:r>
                <a:rPr lang="en-US" sz="3199" spc="31">
                  <a:solidFill>
                    <a:srgbClr val="5B4F47"/>
                  </a:solidFill>
                  <a:latin typeface="Marcellus"/>
                </a:rPr>
                <a:t>petje, ki je prvotno cerkveno petje. Skozi zgodovino Cerkve se je razvijala različna glasbena tradicija, od klasične glasbe do sodobne krščanske glasbe. Vse te oblike glasbe lahko pomagajo pri ustvarjanju primernega duhovnega okolja za bogoslužje.</a:t>
              </a:r>
            </a:p>
          </p:txBody>
        </p:sp>
      </p:grpSp>
      <p:sp>
        <p:nvSpPr>
          <p:cNvPr name="AutoShape 7" id="7"/>
          <p:cNvSpPr/>
          <p:nvPr/>
        </p:nvSpPr>
        <p:spPr>
          <a:xfrm rot="0">
            <a:off x="16541489" y="5129230"/>
            <a:ext cx="717811" cy="28540"/>
          </a:xfrm>
          <a:prstGeom prst="rect">
            <a:avLst/>
          </a:prstGeom>
          <a:solidFill>
            <a:srgbClr val="DDC1A7"/>
          </a:solid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42266" t="0" r="-42266"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715774" y="1814911"/>
            <a:ext cx="9891725" cy="6495223"/>
            <a:chOff x="0" y="0"/>
            <a:chExt cx="13188967" cy="8660297"/>
          </a:xfrm>
        </p:grpSpPr>
        <p:sp>
          <p:nvSpPr>
            <p:cNvPr name="TextBox 6" id="6"/>
            <p:cNvSpPr txBox="true"/>
            <p:nvPr/>
          </p:nvSpPr>
          <p:spPr>
            <a:xfrm rot="0">
              <a:off x="0" y="57150"/>
              <a:ext cx="13188967"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- 1.</a:t>
              </a:r>
            </a:p>
          </p:txBody>
        </p:sp>
        <p:sp>
          <p:nvSpPr>
            <p:cNvPr name="TextBox 7" id="7"/>
            <p:cNvSpPr txBox="true"/>
            <p:nvPr/>
          </p:nvSpPr>
          <p:spPr>
            <a:xfrm rot="0">
              <a:off x="0" y="1700909"/>
              <a:ext cx="13188967" cy="6959389"/>
            </a:xfrm>
            <a:prstGeom prst="rect">
              <a:avLst/>
            </a:prstGeom>
          </p:spPr>
          <p:txBody>
            <a:bodyPr anchor="t" rtlCol="false" tIns="0" lIns="0" bIns="0" rIns="0">
              <a:spAutoFit/>
            </a:bodyPr>
            <a:lstStyle/>
            <a:p>
              <a:pPr>
                <a:lnSpc>
                  <a:spcPts val="4159"/>
                </a:lnSpc>
              </a:pPr>
              <a:r>
                <a:rPr lang="en-US" sz="3199" spc="31">
                  <a:solidFill>
                    <a:srgbClr val="5B4F47"/>
                  </a:solidFill>
                  <a:latin typeface="Marcellus"/>
                </a:rPr>
                <a:t>Bogoslužna glasba mora zares ustrezati posebnim zahtevam, ki so: popolno prilega</a:t>
              </a:r>
              <a:r>
                <a:rPr lang="en-US" sz="3199" spc="31">
                  <a:solidFill>
                    <a:srgbClr val="5B4F47"/>
                  </a:solidFill>
                  <a:latin typeface="Marcellus"/>
                </a:rPr>
                <a:t>nje besedilom, ki jih vsebuje; soglasje z bogoslužnim časom in trenutkom, kateremu je namenjena; primerna usklajenost z dejanji, ki jih obred narekuje. Iz pravega povezovanja vseh – mašnika in diakona, ministrantov, pomočnikov, bralcev, psalmista, pevskega zbora, glasbenikov, kantorja, občestva – zraste pravo duhovno ozračje, ki naredi bogoslužni trenutek zares globok v sodelovanju in učinkovit.</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260798"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0" t="-803" r="0" b="-803"/>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557332" y="1534591"/>
            <a:ext cx="9736927" cy="6495223"/>
            <a:chOff x="0" y="0"/>
            <a:chExt cx="12982569" cy="8660297"/>
          </a:xfrm>
        </p:grpSpPr>
        <p:sp>
          <p:nvSpPr>
            <p:cNvPr name="TextBox 6" id="6"/>
            <p:cNvSpPr txBox="true"/>
            <p:nvPr/>
          </p:nvSpPr>
          <p:spPr>
            <a:xfrm rot="0">
              <a:off x="0" y="57150"/>
              <a:ext cx="12982569" cy="1217930"/>
            </a:xfrm>
            <a:prstGeom prst="rect">
              <a:avLst/>
            </a:prstGeom>
          </p:spPr>
          <p:txBody>
            <a:bodyPr anchor="t" rtlCol="false" tIns="0" lIns="0" bIns="0" rIns="0">
              <a:spAutoFit/>
            </a:bodyPr>
            <a:lstStyle/>
            <a:p>
              <a:pPr>
                <a:lnSpc>
                  <a:spcPts val="6930"/>
                </a:lnSpc>
                <a:spcBef>
                  <a:spcPct val="0"/>
                </a:spcBef>
              </a:pPr>
              <a:r>
                <a:rPr lang="en-US" sz="6300">
                  <a:solidFill>
                    <a:srgbClr val="5B4F47"/>
                  </a:solidFill>
                  <a:latin typeface="Marcellus Bold"/>
                </a:rPr>
                <a:t>Iz učiteljstva Cerkve - 2.</a:t>
              </a:r>
            </a:p>
          </p:txBody>
        </p:sp>
        <p:sp>
          <p:nvSpPr>
            <p:cNvPr name="TextBox 7" id="7"/>
            <p:cNvSpPr txBox="true"/>
            <p:nvPr/>
          </p:nvSpPr>
          <p:spPr>
            <a:xfrm rot="0">
              <a:off x="0" y="1700909"/>
              <a:ext cx="12982569" cy="6959389"/>
            </a:xfrm>
            <a:prstGeom prst="rect">
              <a:avLst/>
            </a:prstGeom>
          </p:spPr>
          <p:txBody>
            <a:bodyPr anchor="t" rtlCol="false" tIns="0" lIns="0" bIns="0" rIns="0">
              <a:spAutoFit/>
            </a:bodyPr>
            <a:lstStyle/>
            <a:p>
              <a:pPr>
                <a:lnSpc>
                  <a:spcPts val="4159"/>
                </a:lnSpc>
              </a:pPr>
              <a:r>
                <a:rPr lang="en-US" sz="3199" spc="31">
                  <a:solidFill>
                    <a:srgbClr val="5B4F47"/>
                  </a:solidFill>
                  <a:latin typeface="Marcellus"/>
                </a:rPr>
                <a:t>Glasbene strani bogoslužnih dejanj torej ne moremo prepustiti ne improviziranju </a:t>
              </a:r>
              <a:r>
                <a:rPr lang="en-US" sz="3199" spc="31">
                  <a:solidFill>
                    <a:srgbClr val="5B4F47"/>
                  </a:solidFill>
                  <a:latin typeface="Marcellus"/>
                </a:rPr>
                <a:t>ne samovolji posameznikov, ampak jo je treba zaupati pravilno uglašenemu vodstvu ob spoštovanju pravil in pristojnosti, kar bo pomenljiv sad primerne bogoslužne vzgoje.</a:t>
              </a:r>
            </a:p>
            <a:p>
              <a:pPr>
                <a:lnSpc>
                  <a:spcPts val="4159"/>
                </a:lnSpc>
              </a:pPr>
            </a:p>
            <a:p>
              <a:pPr>
                <a:lnSpc>
                  <a:spcPts val="4159"/>
                </a:lnSpc>
              </a:pPr>
              <a:r>
                <a:rPr lang="en-US" sz="3199" spc="31">
                  <a:solidFill>
                    <a:srgbClr val="5B4F47"/>
                  </a:solidFill>
                  <a:latin typeface="Marcellus"/>
                </a:rPr>
                <a:t>(Pismo papeža Janeza Pavla II. ob stoletnici motuproprija »Tra le sollecitudini« o cerkveni glasbi)</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373994" y="1453931"/>
            <a:ext cx="4959629" cy="6830307"/>
          </a:xfrm>
          <a:custGeom>
            <a:avLst/>
            <a:gdLst/>
            <a:ahLst/>
            <a:cxnLst/>
            <a:rect r="r" b="b" t="t" l="l"/>
            <a:pathLst>
              <a:path h="6830307" w="4959629">
                <a:moveTo>
                  <a:pt x="0" y="0"/>
                </a:moveTo>
                <a:lnTo>
                  <a:pt x="4959629" y="0"/>
                </a:lnTo>
                <a:lnTo>
                  <a:pt x="4959629" y="6830307"/>
                </a:lnTo>
                <a:lnTo>
                  <a:pt x="0" y="6830307"/>
                </a:lnTo>
                <a:lnTo>
                  <a:pt x="0" y="0"/>
                </a:lnTo>
                <a:close/>
              </a:path>
            </a:pathLst>
          </a:custGeom>
          <a:blipFill>
            <a:blip r:embed="rId2"/>
            <a:stretch>
              <a:fillRect l="-9447" t="0" r="-836"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5B4F47"/>
          </a:solidFill>
        </p:spPr>
      </p:sp>
      <p:grpSp>
        <p:nvGrpSpPr>
          <p:cNvPr name="Group 5" id="5"/>
          <p:cNvGrpSpPr/>
          <p:nvPr/>
        </p:nvGrpSpPr>
        <p:grpSpPr>
          <a:xfrm rot="0">
            <a:off x="6889348" y="1470123"/>
            <a:ext cx="9426979" cy="6273608"/>
            <a:chOff x="0" y="0"/>
            <a:chExt cx="12569305" cy="8364811"/>
          </a:xfrm>
        </p:grpSpPr>
        <p:sp>
          <p:nvSpPr>
            <p:cNvPr name="TextBox 6" id="6"/>
            <p:cNvSpPr txBox="true"/>
            <p:nvPr/>
          </p:nvSpPr>
          <p:spPr>
            <a:xfrm rot="0">
              <a:off x="0" y="57150"/>
              <a:ext cx="12569305"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Primer iz življenja svetnika</a:t>
              </a:r>
            </a:p>
          </p:txBody>
        </p:sp>
        <p:sp>
          <p:nvSpPr>
            <p:cNvPr name="TextBox 7" id="7"/>
            <p:cNvSpPr txBox="true"/>
            <p:nvPr/>
          </p:nvSpPr>
          <p:spPr>
            <a:xfrm rot="0">
              <a:off x="0" y="1672334"/>
              <a:ext cx="12569305" cy="66924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Sv. Avguštin, krščanski filozof in teolog, je poudarjal pomen petja pri bogoslužju in </a:t>
              </a:r>
              <a:r>
                <a:rPr lang="en-US" sz="3199" spc="31">
                  <a:solidFill>
                    <a:srgbClr val="5B4F47"/>
                  </a:solidFill>
                  <a:latin typeface="Marcellus"/>
                </a:rPr>
                <a:t>ga obravnaval kot del skupne molitve. </a:t>
              </a:r>
            </a:p>
            <a:p>
              <a:pPr>
                <a:lnSpc>
                  <a:spcPts val="4479"/>
                </a:lnSpc>
              </a:pPr>
              <a:r>
                <a:rPr lang="en-US" sz="3199" spc="31">
                  <a:solidFill>
                    <a:srgbClr val="5B4F47"/>
                  </a:solidFill>
                  <a:latin typeface="Marcellus"/>
                </a:rPr>
                <a:t>S petjem lahko izrazimo svojo iskrenost in srčnost, pripomore pa tudi k ohranjanju enotnosti v Cerkvi. </a:t>
              </a:r>
            </a:p>
            <a:p>
              <a:pPr>
                <a:lnSpc>
                  <a:spcPts val="4479"/>
                </a:lnSpc>
              </a:pPr>
              <a:r>
                <a:rPr lang="en-US" sz="3199" spc="31">
                  <a:solidFill>
                    <a:srgbClr val="5B4F47"/>
                  </a:solidFill>
                  <a:latin typeface="Marcellus"/>
                </a:rPr>
                <a:t>Sv. Avguštin je tudi sam doživel moč glasbe in petja, ki mu je pomagalo pri gradnji odnosa z Bogom ter razumevanju pomena svoje vere.</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1002256" y="1468201"/>
            <a:ext cx="4998502" cy="7379138"/>
          </a:xfrm>
          <a:custGeom>
            <a:avLst/>
            <a:gdLst/>
            <a:ahLst/>
            <a:cxnLst/>
            <a:rect r="r" b="b" t="t" l="l"/>
            <a:pathLst>
              <a:path h="7379138" w="4998502">
                <a:moveTo>
                  <a:pt x="0" y="0"/>
                </a:moveTo>
                <a:lnTo>
                  <a:pt x="4998502" y="0"/>
                </a:lnTo>
                <a:lnTo>
                  <a:pt x="4998502" y="7379138"/>
                </a:lnTo>
                <a:lnTo>
                  <a:pt x="0" y="7379138"/>
                </a:lnTo>
                <a:lnTo>
                  <a:pt x="0" y="0"/>
                </a:lnTo>
                <a:close/>
              </a:path>
            </a:pathLst>
          </a:custGeom>
          <a:blipFill>
            <a:blip r:embed="rId2"/>
            <a:stretch>
              <a:fillRect l="-5360" t="0" r="-5360" b="0"/>
            </a:stretch>
          </a:blipFill>
        </p:spPr>
      </p:sp>
      <p:sp>
        <p:nvSpPr>
          <p:cNvPr name="Freeform 3" id="3"/>
          <p:cNvSpPr/>
          <p:nvPr/>
        </p:nvSpPr>
        <p:spPr>
          <a:xfrm flipH="false" flipV="false" rot="3776495">
            <a:off x="528645" y="-628512"/>
            <a:ext cx="3470270" cy="5830054"/>
          </a:xfrm>
          <a:custGeom>
            <a:avLst/>
            <a:gdLst/>
            <a:ahLst/>
            <a:cxnLst/>
            <a:rect r="r" b="b" t="t" l="l"/>
            <a:pathLst>
              <a:path h="5830054" w="3470270">
                <a:moveTo>
                  <a:pt x="0" y="0"/>
                </a:moveTo>
                <a:lnTo>
                  <a:pt x="3470271" y="0"/>
                </a:lnTo>
                <a:lnTo>
                  <a:pt x="3470271" y="5830054"/>
                </a:lnTo>
                <a:lnTo>
                  <a:pt x="0" y="5830054"/>
                </a:lnTo>
                <a:lnTo>
                  <a:pt x="0" y="0"/>
                </a:lnTo>
                <a:close/>
              </a:path>
            </a:pathLst>
          </a:custGeom>
          <a:blipFill>
            <a:blip r:embed="rId3">
              <a:alphaModFix amt="17000"/>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rot="0">
            <a:off x="16541489" y="5129230"/>
            <a:ext cx="717811" cy="28540"/>
          </a:xfrm>
          <a:prstGeom prst="rect">
            <a:avLst/>
          </a:prstGeom>
          <a:solidFill>
            <a:srgbClr val="BD9479"/>
          </a:solidFill>
        </p:spPr>
      </p:sp>
      <p:grpSp>
        <p:nvGrpSpPr>
          <p:cNvPr name="Group 5" id="5"/>
          <p:cNvGrpSpPr/>
          <p:nvPr/>
        </p:nvGrpSpPr>
        <p:grpSpPr>
          <a:xfrm rot="0">
            <a:off x="1296767" y="2566747"/>
            <a:ext cx="8704563" cy="4691826"/>
            <a:chOff x="0" y="0"/>
            <a:chExt cx="11606085" cy="6255768"/>
          </a:xfrm>
        </p:grpSpPr>
        <p:sp>
          <p:nvSpPr>
            <p:cNvPr name="TextBox 6" id="6"/>
            <p:cNvSpPr txBox="true"/>
            <p:nvPr/>
          </p:nvSpPr>
          <p:spPr>
            <a:xfrm rot="0">
              <a:off x="0" y="66675"/>
              <a:ext cx="11606085" cy="1347262"/>
            </a:xfrm>
            <a:prstGeom prst="rect">
              <a:avLst/>
            </a:prstGeom>
          </p:spPr>
          <p:txBody>
            <a:bodyPr anchor="t" rtlCol="false" tIns="0" lIns="0" bIns="0" rIns="0">
              <a:spAutoFit/>
            </a:bodyPr>
            <a:lstStyle/>
            <a:p>
              <a:pPr>
                <a:lnSpc>
                  <a:spcPts val="7700"/>
                </a:lnSpc>
                <a:spcBef>
                  <a:spcPct val="0"/>
                </a:spcBef>
              </a:pPr>
              <a:r>
                <a:rPr lang="en-US" sz="7000">
                  <a:solidFill>
                    <a:srgbClr val="5B4F47"/>
                  </a:solidFill>
                  <a:latin typeface="Marcellus Bold"/>
                </a:rPr>
                <a:t>Pastoralni poudarek</a:t>
              </a:r>
            </a:p>
          </p:txBody>
        </p:sp>
        <p:sp>
          <p:nvSpPr>
            <p:cNvPr name="TextBox 7" id="7"/>
            <p:cNvSpPr txBox="true"/>
            <p:nvPr/>
          </p:nvSpPr>
          <p:spPr>
            <a:xfrm rot="0">
              <a:off x="0" y="1811191"/>
              <a:ext cx="11606085" cy="4444577"/>
            </a:xfrm>
            <a:prstGeom prst="rect">
              <a:avLst/>
            </a:prstGeom>
          </p:spPr>
          <p:txBody>
            <a:bodyPr anchor="t" rtlCol="false" tIns="0" lIns="0" bIns="0" rIns="0">
              <a:spAutoFit/>
            </a:bodyPr>
            <a:lstStyle/>
            <a:p>
              <a:pPr>
                <a:lnSpc>
                  <a:spcPts val="4479"/>
                </a:lnSpc>
              </a:pPr>
              <a:r>
                <a:rPr lang="en-US" sz="3199" spc="31">
                  <a:solidFill>
                    <a:srgbClr val="5B4F47"/>
                  </a:solidFill>
                  <a:latin typeface="Marcellus"/>
                </a:rPr>
                <a:t>Glasba in petje sta pomembna elementa pri bogoslužju, saj lahko prispevata k </a:t>
              </a:r>
              <a:r>
                <a:rPr lang="en-US" sz="3199" spc="31">
                  <a:solidFill>
                    <a:srgbClr val="5B4F47"/>
                  </a:solidFill>
                  <a:latin typeface="Marcellus"/>
                </a:rPr>
                <a:t>ustvarjanju primernega vzdušja za molitev in povezanost z Bogom. Župnijska občestva vložijo veliko truda v glasbo in petje, saj tako pomagajo verniku poglabljati oseben odnos z Bogom.</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8F7F4"/>
        </a:solidFill>
      </p:bgPr>
    </p:bg>
    <p:spTree>
      <p:nvGrpSpPr>
        <p:cNvPr id="1" name=""/>
        <p:cNvGrpSpPr/>
        <p:nvPr/>
      </p:nvGrpSpPr>
      <p:grpSpPr>
        <a:xfrm>
          <a:off x="0" y="0"/>
          <a:ext cx="0" cy="0"/>
          <a:chOff x="0" y="0"/>
          <a:chExt cx="0" cy="0"/>
        </a:xfrm>
      </p:grpSpPr>
      <p:sp>
        <p:nvSpPr>
          <p:cNvPr name="Freeform 2" id="2"/>
          <p:cNvSpPr/>
          <p:nvPr/>
        </p:nvSpPr>
        <p:spPr>
          <a:xfrm flipH="false" flipV="false" rot="0">
            <a:off x="1233268" y="1453931"/>
            <a:ext cx="5018870" cy="7379138"/>
          </a:xfrm>
          <a:custGeom>
            <a:avLst/>
            <a:gdLst/>
            <a:ahLst/>
            <a:cxnLst/>
            <a:rect r="r" b="b" t="t" l="l"/>
            <a:pathLst>
              <a:path h="7379138" w="5018870">
                <a:moveTo>
                  <a:pt x="0" y="0"/>
                </a:moveTo>
                <a:lnTo>
                  <a:pt x="5018870" y="0"/>
                </a:lnTo>
                <a:lnTo>
                  <a:pt x="5018870" y="7379138"/>
                </a:lnTo>
                <a:lnTo>
                  <a:pt x="0" y="7379138"/>
                </a:lnTo>
                <a:lnTo>
                  <a:pt x="0" y="0"/>
                </a:lnTo>
                <a:close/>
              </a:path>
            </a:pathLst>
          </a:custGeom>
          <a:blipFill>
            <a:blip r:embed="rId2"/>
            <a:stretch>
              <a:fillRect l="-48018" t="0" r="-48018" b="0"/>
            </a:stretch>
          </a:blipFill>
        </p:spPr>
      </p:sp>
      <p:sp>
        <p:nvSpPr>
          <p:cNvPr name="Freeform 3" id="3"/>
          <p:cNvSpPr/>
          <p:nvPr/>
        </p:nvSpPr>
        <p:spPr>
          <a:xfrm flipH="true" flipV="false" rot="0">
            <a:off x="8161630" y="1676899"/>
            <a:ext cx="5907997" cy="6961742"/>
          </a:xfrm>
          <a:custGeom>
            <a:avLst/>
            <a:gdLst/>
            <a:ahLst/>
            <a:cxnLst/>
            <a:rect r="r" b="b" t="t" l="l"/>
            <a:pathLst>
              <a:path h="6961742" w="5907997">
                <a:moveTo>
                  <a:pt x="5907997" y="0"/>
                </a:moveTo>
                <a:lnTo>
                  <a:pt x="0" y="0"/>
                </a:lnTo>
                <a:lnTo>
                  <a:pt x="0" y="6961742"/>
                </a:lnTo>
                <a:lnTo>
                  <a:pt x="5907997" y="6961742"/>
                </a:lnTo>
                <a:lnTo>
                  <a:pt x="5907997" y="0"/>
                </a:lnTo>
                <a:close/>
              </a:path>
            </a:pathLst>
          </a:custGeom>
          <a:blipFill>
            <a:blip r:embed="rId3">
              <a:alphaModFix amt="9999"/>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044147" y="1083896"/>
            <a:ext cx="9497342" cy="8147747"/>
            <a:chOff x="0" y="0"/>
            <a:chExt cx="12663122" cy="10863663"/>
          </a:xfrm>
        </p:grpSpPr>
        <p:sp>
          <p:nvSpPr>
            <p:cNvPr name="TextBox 5" id="5"/>
            <p:cNvSpPr txBox="true"/>
            <p:nvPr/>
          </p:nvSpPr>
          <p:spPr>
            <a:xfrm rot="0">
              <a:off x="0" y="57150"/>
              <a:ext cx="12663122" cy="1217930"/>
            </a:xfrm>
            <a:prstGeom prst="rect">
              <a:avLst/>
            </a:prstGeom>
          </p:spPr>
          <p:txBody>
            <a:bodyPr anchor="t" rtlCol="false" tIns="0" lIns="0" bIns="0" rIns="0">
              <a:spAutoFit/>
            </a:bodyPr>
            <a:lstStyle/>
            <a:p>
              <a:pPr>
                <a:lnSpc>
                  <a:spcPts val="6930"/>
                </a:lnSpc>
                <a:spcBef>
                  <a:spcPct val="0"/>
                </a:spcBef>
              </a:pPr>
              <a:r>
                <a:rPr lang="en-US" sz="6300">
                  <a:solidFill>
                    <a:srgbClr val="745E4D"/>
                  </a:solidFill>
                  <a:latin typeface="Marcellus Bold"/>
                </a:rPr>
                <a:t>Iztočnice za pogovor</a:t>
              </a:r>
            </a:p>
          </p:txBody>
        </p:sp>
        <p:sp>
          <p:nvSpPr>
            <p:cNvPr name="TextBox 6" id="6"/>
            <p:cNvSpPr txBox="true"/>
            <p:nvPr/>
          </p:nvSpPr>
          <p:spPr>
            <a:xfrm rot="0">
              <a:off x="0" y="1605659"/>
              <a:ext cx="12663122" cy="9258004"/>
            </a:xfrm>
            <a:prstGeom prst="rect">
              <a:avLst/>
            </a:prstGeom>
          </p:spPr>
          <p:txBody>
            <a:bodyPr anchor="t" rtlCol="false" tIns="0" lIns="0" bIns="0" rIns="0">
              <a:spAutoFit/>
            </a:bodyPr>
            <a:lstStyle/>
            <a:p>
              <a:pPr marL="669288" indent="-334644" lvl="1">
                <a:lnSpc>
                  <a:spcPts val="5052"/>
                </a:lnSpc>
                <a:buFont typeface="Arial"/>
                <a:buChar char="•"/>
              </a:pPr>
              <a:r>
                <a:rPr lang="en-US" sz="3099" spc="30">
                  <a:solidFill>
                    <a:srgbClr val="5B4F47"/>
                  </a:solidFill>
                  <a:latin typeface="Marcellus"/>
                </a:rPr>
                <a:t>Kako mene osebno nagovarja glasba v bogoslužju?</a:t>
              </a:r>
            </a:p>
            <a:p>
              <a:pPr marL="669288" indent="-334644" lvl="1">
                <a:lnSpc>
                  <a:spcPts val="5052"/>
                </a:lnSpc>
                <a:buFont typeface="Arial"/>
                <a:buChar char="•"/>
              </a:pPr>
              <a:r>
                <a:rPr lang="en-US" sz="3099" spc="30">
                  <a:solidFill>
                    <a:srgbClr val="5B4F47"/>
                  </a:solidFill>
                  <a:latin typeface="Marcellus"/>
                </a:rPr>
                <a:t>Kje vidim sebe v glasbi in petju?</a:t>
              </a:r>
            </a:p>
            <a:p>
              <a:pPr marL="669288" indent="-334644" lvl="1">
                <a:lnSpc>
                  <a:spcPts val="5052"/>
                </a:lnSpc>
                <a:buFont typeface="Arial"/>
                <a:buChar char="•"/>
              </a:pPr>
              <a:r>
                <a:rPr lang="en-US" sz="3099" spc="30">
                  <a:solidFill>
                    <a:srgbClr val="5B4F47"/>
                  </a:solidFill>
                  <a:latin typeface="Marcellus"/>
                </a:rPr>
                <a:t>Kako lahko izboljšamo kakovost petja in glasbe v bogoslužju, na primer s pomočjo izobraževanja pevskih zborov ali glasbenih skupin?</a:t>
              </a:r>
            </a:p>
            <a:p>
              <a:pPr marL="669288" indent="-334644" lvl="1">
                <a:lnSpc>
                  <a:spcPts val="5052"/>
                </a:lnSpc>
                <a:buFont typeface="Arial"/>
                <a:buChar char="•"/>
              </a:pPr>
              <a:r>
                <a:rPr lang="en-US" sz="3099" spc="30">
                  <a:solidFill>
                    <a:srgbClr val="5B4F47"/>
                  </a:solidFill>
                  <a:latin typeface="Marcellus"/>
                </a:rPr>
                <a:t>Poti, ki vodijo k uvajanju raznovrstnosti stilov glasbe v bogoslužju in sodelovanju v župnijskih glasbenih skupinah in zborih?</a:t>
              </a:r>
            </a:p>
            <a:p>
              <a:pPr marL="669288" indent="-334644" lvl="1">
                <a:lnSpc>
                  <a:spcPts val="5052"/>
                </a:lnSpc>
                <a:buFont typeface="Arial"/>
                <a:buChar char="•"/>
              </a:pPr>
              <a:r>
                <a:rPr lang="en-US" sz="3099" spc="30">
                  <a:solidFill>
                    <a:srgbClr val="5B4F47"/>
                  </a:solidFill>
                  <a:latin typeface="Marcellus"/>
                </a:rPr>
                <a:t>Kam nas vodi Sveti Duh ob tem razmisleku v naši župniji?</a:t>
              </a:r>
            </a:p>
          </p:txBody>
        </p:sp>
      </p:grpSp>
      <p:sp>
        <p:nvSpPr>
          <p:cNvPr name="AutoShape 7" id="7"/>
          <p:cNvSpPr/>
          <p:nvPr/>
        </p:nvSpPr>
        <p:spPr>
          <a:xfrm rot="0">
            <a:off x="16541489" y="5129230"/>
            <a:ext cx="717811" cy="28540"/>
          </a:xfrm>
          <a:prstGeom prst="rect">
            <a:avLst/>
          </a:prstGeom>
          <a:solidFill>
            <a:srgbClr val="5B4F47"/>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DAF1EhdXNbY</dc:identifier>
  <dcterms:modified xsi:type="dcterms:W3CDTF">2011-08-01T06:04:30Z</dcterms:modified>
  <cp:revision>1</cp:revision>
  <dc:title>3. Glasba in petje v bogoslužju – izraz naše vere </dc:title>
</cp:coreProperties>
</file>