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verpass Light" charset="1" panose="00000400000000000000"/>
      <p:regular r:id="rId10"/>
    </p:embeddedFont>
    <p:embeddedFont>
      <p:font typeface="Overpass Light Bold" charset="1" panose="00000500000000000000"/>
      <p:regular r:id="rId11"/>
    </p:embeddedFont>
    <p:embeddedFont>
      <p:font typeface="Overpass Light Italics" charset="1" panose="00000400000000000000"/>
      <p:regular r:id="rId12"/>
    </p:embeddedFont>
    <p:embeddedFont>
      <p:font typeface="Overpass Light Bold Italics" charset="1" panose="00000500000000000000"/>
      <p:regular r:id="rId13"/>
    </p:embeddedFont>
    <p:embeddedFont>
      <p:font typeface="Marcellus" charset="1" panose="020E0602050203020307"/>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AutoShape 2" id="2"/>
          <p:cNvSpPr/>
          <p:nvPr/>
        </p:nvSpPr>
        <p:spPr>
          <a:xfrm rot="0">
            <a:off x="1028700" y="4116427"/>
            <a:ext cx="717811" cy="28540"/>
          </a:xfrm>
          <a:prstGeom prst="rect">
            <a:avLst/>
          </a:prstGeom>
          <a:solidFill>
            <a:srgbClr val="745E4D"/>
          </a:solidFill>
        </p:spPr>
      </p:sp>
      <p:sp>
        <p:nvSpPr>
          <p:cNvPr name="Freeform 3" id="3"/>
          <p:cNvSpPr/>
          <p:nvPr/>
        </p:nvSpPr>
        <p:spPr>
          <a:xfrm flipH="false" flipV="false" rot="-5400000">
            <a:off x="6737927" y="-1251583"/>
            <a:ext cx="3804279" cy="4819585"/>
          </a:xfrm>
          <a:custGeom>
            <a:avLst/>
            <a:gdLst/>
            <a:ahLst/>
            <a:cxnLst/>
            <a:rect r="r" b="b" t="t" l="l"/>
            <a:pathLst>
              <a:path h="4819585" w="3804279">
                <a:moveTo>
                  <a:pt x="0" y="0"/>
                </a:moveTo>
                <a:lnTo>
                  <a:pt x="3804278" y="0"/>
                </a:lnTo>
                <a:lnTo>
                  <a:pt x="3804278" y="4819585"/>
                </a:lnTo>
                <a:lnTo>
                  <a:pt x="0" y="48195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699295" y="8284358"/>
            <a:ext cx="10889410" cy="695325"/>
          </a:xfrm>
          <a:prstGeom prst="rect">
            <a:avLst/>
          </a:prstGeom>
        </p:spPr>
        <p:txBody>
          <a:bodyPr anchor="t" rtlCol="false" tIns="0" lIns="0" bIns="0" rIns="0">
            <a:spAutoFit/>
          </a:bodyPr>
          <a:lstStyle/>
          <a:p>
            <a:pPr algn="ctr">
              <a:lnSpc>
                <a:spcPts val="2999"/>
              </a:lnSpc>
            </a:pPr>
            <a:r>
              <a:rPr lang="en-US" sz="2499" spc="49">
                <a:solidFill>
                  <a:srgbClr val="433831"/>
                </a:solidFill>
                <a:latin typeface="Overpass Light Bold"/>
              </a:rPr>
              <a:t>Lepota bogoslužja, ogledalo župnijskega občestva</a:t>
            </a:r>
          </a:p>
          <a:p>
            <a:pPr algn="ctr">
              <a:lnSpc>
                <a:spcPts val="2160"/>
              </a:lnSpc>
            </a:pPr>
            <a:r>
              <a:rPr lang="en-US" sz="1800" spc="36">
                <a:solidFill>
                  <a:srgbClr val="433831"/>
                </a:solidFill>
                <a:latin typeface="Overpass Light"/>
              </a:rPr>
              <a:t>Priročnik za člane župnijskega pastoralnega sveta</a:t>
            </a:r>
          </a:p>
        </p:txBody>
      </p:sp>
      <p:sp>
        <p:nvSpPr>
          <p:cNvPr name="TextBox 5" id="5"/>
          <p:cNvSpPr txBox="true"/>
          <p:nvPr/>
        </p:nvSpPr>
        <p:spPr>
          <a:xfrm rot="5400000">
            <a:off x="15300303" y="7305160"/>
            <a:ext cx="3662505" cy="243775"/>
          </a:xfrm>
          <a:prstGeom prst="rect">
            <a:avLst/>
          </a:prstGeom>
        </p:spPr>
        <p:txBody>
          <a:bodyPr anchor="t" rtlCol="false" tIns="0" lIns="0" bIns="0" rIns="0">
            <a:spAutoFit/>
          </a:bodyPr>
          <a:lstStyle/>
          <a:p>
            <a:pPr algn="r">
              <a:lnSpc>
                <a:spcPts val="1650"/>
              </a:lnSpc>
            </a:pPr>
            <a:r>
              <a:rPr lang="en-US" sz="1500" spc="150">
                <a:solidFill>
                  <a:srgbClr val="433831"/>
                </a:solidFill>
                <a:latin typeface="Overpass Light Bold"/>
              </a:rPr>
              <a:t>LJUBLJANA 2023</a:t>
            </a:r>
          </a:p>
        </p:txBody>
      </p:sp>
      <p:sp>
        <p:nvSpPr>
          <p:cNvPr name="TextBox 6" id="6"/>
          <p:cNvSpPr txBox="true"/>
          <p:nvPr/>
        </p:nvSpPr>
        <p:spPr>
          <a:xfrm rot="-5400000">
            <a:off x="-72173" y="7897885"/>
            <a:ext cx="2477055" cy="243775"/>
          </a:xfrm>
          <a:prstGeom prst="rect">
            <a:avLst/>
          </a:prstGeom>
        </p:spPr>
        <p:txBody>
          <a:bodyPr anchor="t" rtlCol="false" tIns="0" lIns="0" bIns="0" rIns="0">
            <a:spAutoFit/>
          </a:bodyPr>
          <a:lstStyle/>
          <a:p>
            <a:pPr>
              <a:lnSpc>
                <a:spcPts val="1650"/>
              </a:lnSpc>
            </a:pPr>
            <a:r>
              <a:rPr lang="en-US" sz="1500" spc="150">
                <a:solidFill>
                  <a:srgbClr val="433831"/>
                </a:solidFill>
                <a:latin typeface="Overpass Light Bold"/>
              </a:rPr>
              <a:t>NAŠE POSLANSTVO 55</a:t>
            </a:r>
          </a:p>
        </p:txBody>
      </p:sp>
      <p:sp>
        <p:nvSpPr>
          <p:cNvPr name="AutoShape 7" id="7"/>
          <p:cNvSpPr/>
          <p:nvPr/>
        </p:nvSpPr>
        <p:spPr>
          <a:xfrm rot="0">
            <a:off x="16541489" y="4116427"/>
            <a:ext cx="717811" cy="28540"/>
          </a:xfrm>
          <a:prstGeom prst="rect">
            <a:avLst/>
          </a:prstGeom>
          <a:solidFill>
            <a:srgbClr val="745E4D"/>
          </a:solidFill>
        </p:spPr>
      </p:sp>
      <p:sp>
        <p:nvSpPr>
          <p:cNvPr name="TextBox 8" id="8"/>
          <p:cNvSpPr txBox="true"/>
          <p:nvPr/>
        </p:nvSpPr>
        <p:spPr>
          <a:xfrm rot="0">
            <a:off x="3537460" y="2979043"/>
            <a:ext cx="11213080" cy="3918594"/>
          </a:xfrm>
          <a:prstGeom prst="rect">
            <a:avLst/>
          </a:prstGeom>
        </p:spPr>
        <p:txBody>
          <a:bodyPr anchor="t" rtlCol="false" tIns="0" lIns="0" bIns="0" rIns="0">
            <a:spAutoFit/>
          </a:bodyPr>
          <a:lstStyle/>
          <a:p>
            <a:pPr algn="ctr">
              <a:lnSpc>
                <a:spcPts val="10230"/>
              </a:lnSpc>
              <a:spcBef>
                <a:spcPct val="0"/>
              </a:spcBef>
            </a:pPr>
            <a:r>
              <a:rPr lang="en-US" sz="9300">
                <a:solidFill>
                  <a:srgbClr val="484D45"/>
                </a:solidFill>
                <a:latin typeface="Marcellus Bold"/>
              </a:rPr>
              <a:t>4. </a:t>
            </a:r>
            <a:r>
              <a:rPr lang="en-US" sz="9300">
                <a:solidFill>
                  <a:srgbClr val="484D45"/>
                </a:solidFill>
                <a:latin typeface="Marcellus"/>
              </a:rPr>
              <a:t>Sveta evharistična skrivnost – vir in vrhunec</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018870" cy="7379138"/>
          </a:xfrm>
          <a:custGeom>
            <a:avLst/>
            <a:gdLst/>
            <a:ahLst/>
            <a:cxnLst/>
            <a:rect r="r" b="b" t="t" l="l"/>
            <a:pathLst>
              <a:path h="7379138" w="5018870">
                <a:moveTo>
                  <a:pt x="0" y="0"/>
                </a:moveTo>
                <a:lnTo>
                  <a:pt x="5018870" y="0"/>
                </a:lnTo>
                <a:lnTo>
                  <a:pt x="5018870" y="7379138"/>
                </a:lnTo>
                <a:lnTo>
                  <a:pt x="0" y="7379138"/>
                </a:lnTo>
                <a:lnTo>
                  <a:pt x="0" y="0"/>
                </a:lnTo>
                <a:close/>
              </a:path>
            </a:pathLst>
          </a:custGeom>
          <a:blipFill>
            <a:blip r:embed="rId2"/>
            <a:stretch>
              <a:fillRect l="0" t="-1010" r="0" b="-101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044147" y="1656940"/>
            <a:ext cx="9145527" cy="5827203"/>
            <a:chOff x="0" y="0"/>
            <a:chExt cx="12194036" cy="7769604"/>
          </a:xfrm>
        </p:grpSpPr>
        <p:sp>
          <p:nvSpPr>
            <p:cNvPr name="TextBox 5" id="5"/>
            <p:cNvSpPr txBox="true"/>
            <p:nvPr/>
          </p:nvSpPr>
          <p:spPr>
            <a:xfrm rot="0">
              <a:off x="0" y="57150"/>
              <a:ext cx="12194036"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Iztočnice za pogovor</a:t>
              </a:r>
            </a:p>
          </p:txBody>
        </p:sp>
        <p:sp>
          <p:nvSpPr>
            <p:cNvPr name="TextBox 6" id="6"/>
            <p:cNvSpPr txBox="true"/>
            <p:nvPr/>
          </p:nvSpPr>
          <p:spPr>
            <a:xfrm rot="0">
              <a:off x="0" y="1643759"/>
              <a:ext cx="12194036" cy="6125846"/>
            </a:xfrm>
            <a:prstGeom prst="rect">
              <a:avLst/>
            </a:prstGeom>
          </p:spPr>
          <p:txBody>
            <a:bodyPr anchor="t" rtlCol="false" tIns="0" lIns="0" bIns="0" rIns="0">
              <a:spAutoFit/>
            </a:bodyPr>
            <a:lstStyle/>
            <a:p>
              <a:pPr marL="669288" indent="-334644" lvl="1">
                <a:lnSpc>
                  <a:spcPts val="4649"/>
                </a:lnSpc>
                <a:buFont typeface="Arial"/>
                <a:buChar char="•"/>
              </a:pPr>
              <a:r>
                <a:rPr lang="en-US" sz="3099" spc="30">
                  <a:solidFill>
                    <a:srgbClr val="5B4F47"/>
                  </a:solidFill>
                  <a:latin typeface="Marcellus"/>
                </a:rPr>
                <a:t>Kakšno mesto ima sveta maša v mojem življenju?</a:t>
              </a:r>
            </a:p>
            <a:p>
              <a:pPr marL="669288" indent="-334644" lvl="1">
                <a:lnSpc>
                  <a:spcPts val="4649"/>
                </a:lnSpc>
                <a:buFont typeface="Arial"/>
                <a:buChar char="•"/>
              </a:pPr>
              <a:r>
                <a:rPr lang="en-US" sz="3099" spc="30">
                  <a:solidFill>
                    <a:srgbClr val="5B4F47"/>
                  </a:solidFill>
                  <a:latin typeface="Marcellus"/>
                </a:rPr>
                <a:t>Katere načine in poti izbiram, da mi je sveta evharistija res Najsvetejši zakrament?</a:t>
              </a:r>
            </a:p>
            <a:p>
              <a:pPr marL="669288" indent="-334644" lvl="1">
                <a:lnSpc>
                  <a:spcPts val="4649"/>
                </a:lnSpc>
                <a:buFont typeface="Arial"/>
                <a:buChar char="•"/>
              </a:pPr>
              <a:r>
                <a:rPr lang="en-US" sz="3099" spc="30">
                  <a:solidFill>
                    <a:srgbClr val="5B4F47"/>
                  </a:solidFill>
                  <a:latin typeface="Marcellus"/>
                </a:rPr>
                <a:t>Kaj me najbolj nagovarja v celotnem liturgičnem življenju naše župnije?</a:t>
              </a:r>
            </a:p>
            <a:p>
              <a:pPr marL="669288" indent="-334644" lvl="1">
                <a:lnSpc>
                  <a:spcPts val="4649"/>
                </a:lnSpc>
                <a:buFont typeface="Arial"/>
                <a:buChar char="•"/>
              </a:pPr>
              <a:r>
                <a:rPr lang="en-US" sz="3099" spc="30">
                  <a:solidFill>
                    <a:srgbClr val="5B4F47"/>
                  </a:solidFill>
                  <a:latin typeface="Marcellus"/>
                </a:rPr>
                <a:t>Kam nas vodi Sveti Duh ob tem razmisleku v naši župniji?</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CFB"/>
        </a:solidFill>
      </p:bgPr>
    </p:bg>
    <p:spTree>
      <p:nvGrpSpPr>
        <p:cNvPr id="1" name=""/>
        <p:cNvGrpSpPr/>
        <p:nvPr/>
      </p:nvGrpSpPr>
      <p:grpSpPr>
        <a:xfrm>
          <a:off x="0" y="0"/>
          <a:ext cx="0" cy="0"/>
          <a:chOff x="0" y="0"/>
          <a:chExt cx="0" cy="0"/>
        </a:xfrm>
      </p:grpSpPr>
      <p:sp>
        <p:nvSpPr>
          <p:cNvPr name="AutoShape 2" id="2"/>
          <p:cNvSpPr/>
          <p:nvPr/>
        </p:nvSpPr>
        <p:spPr>
          <a:xfrm rot="0">
            <a:off x="1028700" y="5129195"/>
            <a:ext cx="717811" cy="0"/>
          </a:xfrm>
          <a:prstGeom prst="line">
            <a:avLst/>
          </a:prstGeom>
          <a:ln cap="flat" w="28575">
            <a:solidFill>
              <a:srgbClr val="484D45"/>
            </a:solidFill>
            <a:prstDash val="solid"/>
            <a:headEnd type="none" len="sm" w="sm"/>
            <a:tailEnd type="none" len="sm" w="sm"/>
          </a:ln>
        </p:spPr>
      </p:sp>
      <p:sp>
        <p:nvSpPr>
          <p:cNvPr name="AutoShape 3" id="3"/>
          <p:cNvSpPr/>
          <p:nvPr/>
        </p:nvSpPr>
        <p:spPr>
          <a:xfrm rot="0">
            <a:off x="16541489" y="5129195"/>
            <a:ext cx="717811" cy="0"/>
          </a:xfrm>
          <a:prstGeom prst="line">
            <a:avLst/>
          </a:prstGeom>
          <a:ln cap="flat" w="28575">
            <a:solidFill>
              <a:srgbClr val="484D45"/>
            </a:solidFill>
            <a:prstDash val="solid"/>
            <a:headEnd type="none" len="sm" w="sm"/>
            <a:tailEnd type="none" len="sm" w="sm"/>
          </a:ln>
        </p:spPr>
      </p:sp>
      <p:sp>
        <p:nvSpPr>
          <p:cNvPr name="Freeform 4" id="4"/>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787324" y="4395770"/>
            <a:ext cx="10713352" cy="1476375"/>
          </a:xfrm>
          <a:prstGeom prst="rect">
            <a:avLst/>
          </a:prstGeom>
        </p:spPr>
        <p:txBody>
          <a:bodyPr anchor="t" rtlCol="false" tIns="0" lIns="0" bIns="0" rIns="0">
            <a:spAutoFit/>
          </a:bodyPr>
          <a:lstStyle/>
          <a:p>
            <a:pPr algn="ctr">
              <a:lnSpc>
                <a:spcPts val="5850"/>
              </a:lnSpc>
            </a:pPr>
            <a:r>
              <a:rPr lang="en-US" sz="4500">
                <a:solidFill>
                  <a:srgbClr val="484D45"/>
                </a:solidFill>
                <a:latin typeface="Marcellus Bold"/>
              </a:rPr>
              <a:t>[Sklepna molitev naj bo v obliki </a:t>
            </a:r>
          </a:p>
          <a:p>
            <a:pPr algn="ctr">
              <a:lnSpc>
                <a:spcPts val="5850"/>
              </a:lnSpc>
            </a:pPr>
            <a:r>
              <a:rPr lang="en-US" sz="4500">
                <a:solidFill>
                  <a:srgbClr val="484D45"/>
                </a:solidFill>
                <a:latin typeface="Marcellus Bold"/>
              </a:rPr>
              <a:t>obiska Najsvetejšega v cerkvi.]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477073" y="1439661"/>
            <a:ext cx="4802292" cy="7379138"/>
          </a:xfrm>
          <a:custGeom>
            <a:avLst/>
            <a:gdLst/>
            <a:ahLst/>
            <a:cxnLst/>
            <a:rect r="r" b="b" t="t" l="l"/>
            <a:pathLst>
              <a:path h="7379138" w="4802292">
                <a:moveTo>
                  <a:pt x="0" y="0"/>
                </a:moveTo>
                <a:lnTo>
                  <a:pt x="4802292" y="0"/>
                </a:lnTo>
                <a:lnTo>
                  <a:pt x="4802292" y="7379138"/>
                </a:lnTo>
                <a:lnTo>
                  <a:pt x="0" y="7379138"/>
                </a:lnTo>
                <a:lnTo>
                  <a:pt x="0" y="0"/>
                </a:lnTo>
                <a:close/>
              </a:path>
            </a:pathLst>
          </a:custGeom>
          <a:blipFill>
            <a:blip r:embed="rId2"/>
            <a:stretch>
              <a:fillRect l="-1219" t="0" r="-1219" b="0"/>
            </a:stretch>
          </a:blipFill>
        </p:spPr>
      </p:sp>
      <p:sp>
        <p:nvSpPr>
          <p:cNvPr name="AutoShape 3" id="3"/>
          <p:cNvSpPr/>
          <p:nvPr/>
        </p:nvSpPr>
        <p:spPr>
          <a:xfrm rot="0">
            <a:off x="16541489" y="5129230"/>
            <a:ext cx="717811" cy="28540"/>
          </a:xfrm>
          <a:prstGeom prst="rect">
            <a:avLst/>
          </a:prstGeom>
          <a:solidFill>
            <a:srgbClr val="5B4F47"/>
          </a:solidFill>
        </p:spPr>
      </p:sp>
      <p:grpSp>
        <p:nvGrpSpPr>
          <p:cNvPr name="Group 4" id="4"/>
          <p:cNvGrpSpPr/>
          <p:nvPr/>
        </p:nvGrpSpPr>
        <p:grpSpPr>
          <a:xfrm rot="0">
            <a:off x="1566049" y="740522"/>
            <a:ext cx="9174023" cy="8234491"/>
            <a:chOff x="0" y="0"/>
            <a:chExt cx="12232030" cy="10979321"/>
          </a:xfrm>
        </p:grpSpPr>
        <p:sp>
          <p:nvSpPr>
            <p:cNvPr name="TextBox 5" id="5"/>
            <p:cNvSpPr txBox="true"/>
            <p:nvPr/>
          </p:nvSpPr>
          <p:spPr>
            <a:xfrm rot="0">
              <a:off x="0" y="47625"/>
              <a:ext cx="12232030" cy="1171579"/>
            </a:xfrm>
            <a:prstGeom prst="rect">
              <a:avLst/>
            </a:prstGeom>
          </p:spPr>
          <p:txBody>
            <a:bodyPr anchor="t" rtlCol="false" tIns="0" lIns="0" bIns="0" rIns="0">
              <a:spAutoFit/>
            </a:bodyPr>
            <a:lstStyle/>
            <a:p>
              <a:pPr>
                <a:lnSpc>
                  <a:spcPts val="6600"/>
                </a:lnSpc>
                <a:spcBef>
                  <a:spcPct val="0"/>
                </a:spcBef>
              </a:pPr>
              <a:r>
                <a:rPr lang="en-US" sz="6000">
                  <a:solidFill>
                    <a:srgbClr val="5B4F47"/>
                  </a:solidFill>
                  <a:latin typeface="Marcellus Bold"/>
                </a:rPr>
                <a:t>Uvodna molitev</a:t>
              </a:r>
            </a:p>
          </p:txBody>
        </p:sp>
        <p:sp>
          <p:nvSpPr>
            <p:cNvPr name="TextBox 6" id="6"/>
            <p:cNvSpPr txBox="true"/>
            <p:nvPr/>
          </p:nvSpPr>
          <p:spPr>
            <a:xfrm rot="0">
              <a:off x="0" y="1616458"/>
              <a:ext cx="12232030" cy="9362863"/>
            </a:xfrm>
            <a:prstGeom prst="rect">
              <a:avLst/>
            </a:prstGeom>
          </p:spPr>
          <p:txBody>
            <a:bodyPr anchor="t" rtlCol="false" tIns="0" lIns="0" bIns="0" rIns="0">
              <a:spAutoFit/>
            </a:bodyPr>
            <a:lstStyle/>
            <a:p>
              <a:pPr>
                <a:lnSpc>
                  <a:spcPts val="4340"/>
                </a:lnSpc>
              </a:pPr>
              <a:r>
                <a:rPr lang="en-US" sz="3100" spc="31">
                  <a:solidFill>
                    <a:srgbClr val="5B4F47"/>
                  </a:solidFill>
                  <a:latin typeface="Marcellus"/>
                </a:rPr>
                <a:t>Vsemogočni Bog, sveta evharistija je vir in vrhunec vsega krščanskega življenja ter </a:t>
              </a:r>
              <a:r>
                <a:rPr lang="en-US" sz="3100" spc="31">
                  <a:solidFill>
                    <a:srgbClr val="5B4F47"/>
                  </a:solidFill>
                  <a:latin typeface="Marcellus"/>
                </a:rPr>
                <a:t>središče življenja Cerkve, ker v njej Kristus sam deluje in je navzoč v svoji Cerkvi. V njej se udeležujemo Jezusove daritve na križu in prejemamo njegovo telo in kri, ki naša življenja »spreminja«, da postajajo vedno bolj povsem »evharistična«. Napolni nas s Svetim Duhom, ki si ga je že pri krstu razlil v naša srca in v zakramentu birme vtisnil kot »pečat«, da bo Cerkev - ljudstvo nove zaveze - svoje romanje na zemlji vedno usmerjala proti nebeški domovini in vse ljudi napolnjevala z neomajnim upanjem, po Kristusu našem Gospodu. Amen.</a:t>
              </a:r>
            </a:p>
          </p:txBody>
        </p:sp>
      </p:grpSp>
      <p:sp>
        <p:nvSpPr>
          <p:cNvPr name="Freeform 7" id="7"/>
          <p:cNvSpPr/>
          <p:nvPr/>
        </p:nvSpPr>
        <p:spPr>
          <a:xfrm flipH="true" flipV="false" rot="0">
            <a:off x="3199062" y="2296558"/>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027509" y="989610"/>
            <a:ext cx="14232981" cy="8393469"/>
          </a:xfrm>
          <a:prstGeom prst="rect">
            <a:avLst/>
          </a:prstGeom>
        </p:spPr>
        <p:txBody>
          <a:bodyPr anchor="t" rtlCol="false" tIns="0" lIns="0" bIns="0" rIns="0">
            <a:spAutoFit/>
          </a:bodyPr>
          <a:lstStyle/>
          <a:p>
            <a:pPr algn="ctr">
              <a:lnSpc>
                <a:spcPts val="7328"/>
              </a:lnSpc>
              <a:spcBef>
                <a:spcPct val="0"/>
              </a:spcBef>
            </a:pPr>
            <a:r>
              <a:rPr lang="en-US" sz="6662">
                <a:solidFill>
                  <a:srgbClr val="5B4F47"/>
                </a:solidFill>
                <a:latin typeface="Marcellus Bold"/>
              </a:rPr>
              <a:t>Jezus jim je rekel: »Resnično, resnično, povem vam: Ako ne boste jedli mesa Sina </a:t>
            </a:r>
            <a:r>
              <a:rPr lang="en-US" sz="6662">
                <a:solidFill>
                  <a:srgbClr val="5B4F47"/>
                </a:solidFill>
                <a:latin typeface="Marcellus Bold"/>
              </a:rPr>
              <a:t>človekovega in pili njegove krvi, ne boste imeli življenja v sebi. Kdor je moje meso in pije mojo kri, ima večno življenje in jaz ga bom obudil poslednji dan. Zakaj moje meso je resnična jed in moja kri resnična pijača.</a:t>
            </a:r>
          </a:p>
        </p:txBody>
      </p:sp>
      <p:sp>
        <p:nvSpPr>
          <p:cNvPr name="AutoShape 4" id="4"/>
          <p:cNvSpPr/>
          <p:nvPr/>
        </p:nvSpPr>
        <p:spPr>
          <a:xfrm rot="0">
            <a:off x="1028700" y="5129230"/>
            <a:ext cx="717811" cy="28540"/>
          </a:xfrm>
          <a:prstGeom prst="rect">
            <a:avLst/>
          </a:prstGeom>
          <a:solidFill>
            <a:srgbClr val="DDC1A7"/>
          </a:solidFill>
        </p:spPr>
      </p:sp>
      <p:sp>
        <p:nvSpPr>
          <p:cNvPr name="AutoShape 5" id="5"/>
          <p:cNvSpPr/>
          <p:nvPr/>
        </p:nvSpPr>
        <p:spPr>
          <a:xfrm rot="0">
            <a:off x="16541489" y="5129230"/>
            <a:ext cx="717811" cy="28540"/>
          </a:xfrm>
          <a:prstGeom prst="rect">
            <a:avLst/>
          </a:prstGeom>
          <a:solidFill>
            <a:srgbClr val="DDC1A7"/>
          </a:solid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027509" y="1454388"/>
            <a:ext cx="14232981" cy="7463913"/>
          </a:xfrm>
          <a:prstGeom prst="rect">
            <a:avLst/>
          </a:prstGeom>
        </p:spPr>
        <p:txBody>
          <a:bodyPr anchor="t" rtlCol="false" tIns="0" lIns="0" bIns="0" rIns="0">
            <a:spAutoFit/>
          </a:bodyPr>
          <a:lstStyle/>
          <a:p>
            <a:pPr algn="ctr">
              <a:lnSpc>
                <a:spcPts val="7328"/>
              </a:lnSpc>
              <a:spcBef>
                <a:spcPct val="0"/>
              </a:spcBef>
            </a:pPr>
            <a:r>
              <a:rPr lang="en-US" sz="6662">
                <a:solidFill>
                  <a:srgbClr val="5B4F47"/>
                </a:solidFill>
                <a:latin typeface="Marcellus Bold"/>
              </a:rPr>
              <a:t>Kdor jé moje meso in pije </a:t>
            </a:r>
            <a:r>
              <a:rPr lang="en-US" sz="6662">
                <a:solidFill>
                  <a:srgbClr val="5B4F47"/>
                </a:solidFill>
                <a:latin typeface="Marcellus Bold"/>
              </a:rPr>
              <a:t>mojo kri, ostane v meni in jaz v njem. Kakor je mene poslal živi Oče in živim jaz po Očetu, tako bo tudi tisti, ki mene uživa, živel po meni. To je kruh, ki je prišel iz nebes. Ne, kakor so vaši očetje jedli mano in so umrli – kdor je ta kruh, bo živel vekomaj.«</a:t>
            </a:r>
          </a:p>
        </p:txBody>
      </p:sp>
      <p:sp>
        <p:nvSpPr>
          <p:cNvPr name="AutoShape 4" id="4"/>
          <p:cNvSpPr/>
          <p:nvPr/>
        </p:nvSpPr>
        <p:spPr>
          <a:xfrm rot="0">
            <a:off x="1028700" y="5129230"/>
            <a:ext cx="717811" cy="28540"/>
          </a:xfrm>
          <a:prstGeom prst="rect">
            <a:avLst/>
          </a:prstGeom>
          <a:solidFill>
            <a:srgbClr val="DDC1A7"/>
          </a:solidFill>
        </p:spPr>
      </p:sp>
      <p:sp>
        <p:nvSpPr>
          <p:cNvPr name="AutoShape 5" id="5"/>
          <p:cNvSpPr/>
          <p:nvPr/>
        </p:nvSpPr>
        <p:spPr>
          <a:xfrm rot="0">
            <a:off x="16541489" y="5129230"/>
            <a:ext cx="717811" cy="28540"/>
          </a:xfrm>
          <a:prstGeom prst="rect">
            <a:avLst/>
          </a:prstGeom>
          <a:solidFill>
            <a:srgbClr val="DDC1A7"/>
          </a:solidFill>
        </p:spPr>
      </p:sp>
      <p:sp>
        <p:nvSpPr>
          <p:cNvPr name="TextBox 6" id="6"/>
          <p:cNvSpPr txBox="true"/>
          <p:nvPr/>
        </p:nvSpPr>
        <p:spPr>
          <a:xfrm rot="0">
            <a:off x="10870420" y="9086850"/>
            <a:ext cx="5390071" cy="342900"/>
          </a:xfrm>
          <a:prstGeom prst="rect">
            <a:avLst/>
          </a:prstGeom>
        </p:spPr>
        <p:txBody>
          <a:bodyPr anchor="t" rtlCol="false" tIns="0" lIns="0" bIns="0" rIns="0">
            <a:spAutoFit/>
          </a:bodyPr>
          <a:lstStyle/>
          <a:p>
            <a:pPr algn="r">
              <a:lnSpc>
                <a:spcPts val="2760"/>
              </a:lnSpc>
            </a:pPr>
            <a:r>
              <a:rPr lang="en-US" sz="2300" spc="114">
                <a:solidFill>
                  <a:srgbClr val="5B4F47"/>
                </a:solidFill>
                <a:latin typeface="Marcellus"/>
              </a:rPr>
              <a:t>- JN 6,52-59</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329641" cy="7379138"/>
          </a:xfrm>
          <a:custGeom>
            <a:avLst/>
            <a:gdLst/>
            <a:ahLst/>
            <a:cxnLst/>
            <a:rect r="r" b="b" t="t" l="l"/>
            <a:pathLst>
              <a:path h="7379138" w="5329641">
                <a:moveTo>
                  <a:pt x="0" y="0"/>
                </a:moveTo>
                <a:lnTo>
                  <a:pt x="5329641" y="0"/>
                </a:lnTo>
                <a:lnTo>
                  <a:pt x="5329641" y="7379138"/>
                </a:lnTo>
                <a:lnTo>
                  <a:pt x="0" y="7379138"/>
                </a:lnTo>
                <a:lnTo>
                  <a:pt x="0" y="0"/>
                </a:lnTo>
                <a:close/>
              </a:path>
            </a:pathLst>
          </a:custGeom>
          <a:blipFill>
            <a:blip r:embed="rId2"/>
            <a:stretch>
              <a:fillRect l="-53841" t="0" r="-53841"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111975" y="1078963"/>
            <a:ext cx="9429514" cy="7428673"/>
            <a:chOff x="0" y="0"/>
            <a:chExt cx="12572685" cy="9904898"/>
          </a:xfrm>
        </p:grpSpPr>
        <p:sp>
          <p:nvSpPr>
            <p:cNvPr name="TextBox 5" id="5"/>
            <p:cNvSpPr txBox="true"/>
            <p:nvPr/>
          </p:nvSpPr>
          <p:spPr>
            <a:xfrm rot="0">
              <a:off x="0" y="66675"/>
              <a:ext cx="12572685" cy="1249892"/>
            </a:xfrm>
            <a:prstGeom prst="rect">
              <a:avLst/>
            </a:prstGeom>
          </p:spPr>
          <p:txBody>
            <a:bodyPr anchor="t" rtlCol="false" tIns="0" lIns="0" bIns="0" rIns="0">
              <a:spAutoFit/>
            </a:bodyPr>
            <a:lstStyle/>
            <a:p>
              <a:pPr>
                <a:lnSpc>
                  <a:spcPts val="7150"/>
                </a:lnSpc>
                <a:spcBef>
                  <a:spcPct val="0"/>
                </a:spcBef>
              </a:pPr>
              <a:r>
                <a:rPr lang="en-US" sz="6500">
                  <a:solidFill>
                    <a:srgbClr val="5B4F47"/>
                  </a:solidFill>
                  <a:latin typeface="Marcellus Bold"/>
                </a:rPr>
                <a:t>Primer iz življenja Cerkve</a:t>
              </a:r>
            </a:p>
          </p:txBody>
        </p:sp>
        <p:sp>
          <p:nvSpPr>
            <p:cNvPr name="TextBox 6" id="6"/>
            <p:cNvSpPr txBox="true"/>
            <p:nvPr/>
          </p:nvSpPr>
          <p:spPr>
            <a:xfrm rot="0">
              <a:off x="0" y="1713821"/>
              <a:ext cx="12572685" cy="81910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Cerkev se rodi iz velikonočne skrivnosti. Prav zaradi tega je evharistija, ki je naj</a:t>
              </a:r>
              <a:r>
                <a:rPr lang="en-US" sz="3199" spc="31">
                  <a:solidFill>
                    <a:srgbClr val="5B4F47"/>
                  </a:solidFill>
                  <a:latin typeface="Marcellus"/>
                </a:rPr>
                <a:t>vzvišenejši zakrament velikonočne skrivnosti, središče cerkvenega življenja. To je vidno že od prvih predstav Cerkve, ki nam jih ponujajo Apostolska dela: »Bili so stanovitni v nauku apostolov in bratski skupnosti, v lomljenju kruha in molitvah« (2,42). </a:t>
              </a:r>
            </a:p>
            <a:p>
              <a:pPr>
                <a:lnSpc>
                  <a:spcPts val="4479"/>
                </a:lnSpc>
              </a:pPr>
              <a:r>
                <a:rPr lang="en-US" sz="3199" spc="31">
                  <a:solidFill>
                    <a:srgbClr val="5B4F47"/>
                  </a:solidFill>
                  <a:latin typeface="Marcellus"/>
                </a:rPr>
                <a:t>»Lomljenje kruha« pomeni evharistijo. Po dva tisoč letih še vedno uresničujemo to prvotno podobo Cerkve.</a:t>
              </a:r>
            </a:p>
          </p:txBody>
        </p:sp>
      </p:grpSp>
      <p:sp>
        <p:nvSpPr>
          <p:cNvPr name="AutoShape 7" id="7"/>
          <p:cNvSpPr/>
          <p:nvPr/>
        </p:nvSpPr>
        <p:spPr>
          <a:xfrm rot="0">
            <a:off x="16541489" y="5129230"/>
            <a:ext cx="717811" cy="28540"/>
          </a:xfrm>
          <a:prstGeom prst="rect">
            <a:avLst/>
          </a:prstGeom>
          <a:solidFill>
            <a:srgbClr val="DDC1A7"/>
          </a:solid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9050" t="0" r="-9050"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715774" y="2036526"/>
            <a:ext cx="9891725" cy="6273608"/>
            <a:chOff x="0" y="0"/>
            <a:chExt cx="13188967" cy="8364811"/>
          </a:xfrm>
        </p:grpSpPr>
        <p:sp>
          <p:nvSpPr>
            <p:cNvPr name="TextBox 6" id="6"/>
            <p:cNvSpPr txBox="true"/>
            <p:nvPr/>
          </p:nvSpPr>
          <p:spPr>
            <a:xfrm rot="0">
              <a:off x="0" y="57150"/>
              <a:ext cx="13188967"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- 1.</a:t>
              </a:r>
            </a:p>
          </p:txBody>
        </p:sp>
        <p:sp>
          <p:nvSpPr>
            <p:cNvPr name="TextBox 7" id="7"/>
            <p:cNvSpPr txBox="true"/>
            <p:nvPr/>
          </p:nvSpPr>
          <p:spPr>
            <a:xfrm rot="0">
              <a:off x="0" y="1672334"/>
              <a:ext cx="13188967" cy="66924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V teku časa, ki ga je velika noč prenovila, Cerkev vsakih osem dni v nedelji obhaja </a:t>
              </a:r>
              <a:r>
                <a:rPr lang="en-US" sz="3199" spc="31">
                  <a:solidFill>
                    <a:srgbClr val="5B4F47"/>
                  </a:solidFill>
                  <a:latin typeface="Marcellus"/>
                </a:rPr>
                <a:t>dogodek odrešenja. Bolj kot zapoved je nedelja dar, ki ga Bog daje svojemu ljudstvu (zaradi tega jo Cerkev varuje z zapovedjo). Nedeljsko obhajanje daje krščanski skupnosti možnost, da jo oblikuje evharistija. Od nedelje do nedelje beseda Vstalega razsvetljuje naše bivanje, ko želi v nas izvršiti to, za kar je bila poslana (prim. Iz 55,10-11)</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9050" t="0" r="-9050"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772064" y="1948261"/>
            <a:ext cx="9736927" cy="6835583"/>
            <a:chOff x="0" y="0"/>
            <a:chExt cx="12982569" cy="9114111"/>
          </a:xfrm>
        </p:grpSpPr>
        <p:sp>
          <p:nvSpPr>
            <p:cNvPr name="TextBox 6" id="6"/>
            <p:cNvSpPr txBox="true"/>
            <p:nvPr/>
          </p:nvSpPr>
          <p:spPr>
            <a:xfrm rot="0">
              <a:off x="0" y="57150"/>
              <a:ext cx="12982569"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- 2.</a:t>
              </a:r>
            </a:p>
          </p:txBody>
        </p:sp>
        <p:sp>
          <p:nvSpPr>
            <p:cNvPr name="TextBox 7" id="7"/>
            <p:cNvSpPr txBox="true"/>
            <p:nvPr/>
          </p:nvSpPr>
          <p:spPr>
            <a:xfrm rot="0">
              <a:off x="0" y="1672334"/>
              <a:ext cx="12982569" cy="74417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Od nedelje do nedelje hoče obhajilo s Kristusovim telesom in krvjo na</a:t>
              </a:r>
              <a:r>
                <a:rPr lang="en-US" sz="3199" spc="31">
                  <a:solidFill>
                    <a:srgbClr val="5B4F47"/>
                  </a:solidFill>
                  <a:latin typeface="Marcellus"/>
                </a:rPr>
                <a:t>rediti tudi naše življenje za Očetu všečno daritev, v bratskem občestvu, ki postane podelitev, sprejemanje in služenje. Od nedelje do nedelje nas moč razlomljenega kruha podpira v oznanjevanju evangelija, v katerem se kaže pristnost našega obhajanja ...</a:t>
              </a:r>
            </a:p>
            <a:p>
              <a:pPr>
                <a:lnSpc>
                  <a:spcPts val="4479"/>
                </a:lnSpc>
              </a:pPr>
            </a:p>
            <a:p>
              <a:pPr>
                <a:lnSpc>
                  <a:spcPts val="4479"/>
                </a:lnSpc>
              </a:pPr>
              <a:r>
                <a:rPr lang="en-US" sz="3199" spc="31">
                  <a:solidFill>
                    <a:srgbClr val="5B4F47"/>
                  </a:solidFill>
                  <a:latin typeface="Marcellus"/>
                </a:rPr>
                <a:t>(Papež Frančišek, Apostolsko pismo »Srčno sem želel« / Desiderio desideravi )</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373994" y="1453931"/>
            <a:ext cx="4793708" cy="6830307"/>
          </a:xfrm>
          <a:custGeom>
            <a:avLst/>
            <a:gdLst/>
            <a:ahLst/>
            <a:cxnLst/>
            <a:rect r="r" b="b" t="t" l="l"/>
            <a:pathLst>
              <a:path h="6830307" w="4793708">
                <a:moveTo>
                  <a:pt x="0" y="0"/>
                </a:moveTo>
                <a:lnTo>
                  <a:pt x="4793708" y="0"/>
                </a:lnTo>
                <a:lnTo>
                  <a:pt x="4793708" y="6830307"/>
                </a:lnTo>
                <a:lnTo>
                  <a:pt x="0" y="6830307"/>
                </a:lnTo>
                <a:lnTo>
                  <a:pt x="0" y="0"/>
                </a:lnTo>
                <a:close/>
              </a:path>
            </a:pathLst>
          </a:custGeom>
          <a:blipFill>
            <a:blip r:embed="rId2"/>
            <a:stretch>
              <a:fillRect l="-1970" t="0" r="-1970"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114510" y="1264066"/>
            <a:ext cx="9426979" cy="7190548"/>
            <a:chOff x="0" y="0"/>
            <a:chExt cx="12569305" cy="9587397"/>
          </a:xfrm>
        </p:grpSpPr>
        <p:sp>
          <p:nvSpPr>
            <p:cNvPr name="TextBox 5" id="5"/>
            <p:cNvSpPr txBox="true"/>
            <p:nvPr/>
          </p:nvSpPr>
          <p:spPr>
            <a:xfrm rot="0">
              <a:off x="0" y="57150"/>
              <a:ext cx="12569305"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Primer iz življenja svetnika</a:t>
              </a:r>
            </a:p>
          </p:txBody>
        </p:sp>
        <p:sp>
          <p:nvSpPr>
            <p:cNvPr name="TextBox 6" id="6"/>
            <p:cNvSpPr txBox="true"/>
            <p:nvPr/>
          </p:nvSpPr>
          <p:spPr>
            <a:xfrm rot="0">
              <a:off x="0" y="1672334"/>
              <a:ext cx="12569305" cy="7915064"/>
            </a:xfrm>
            <a:prstGeom prst="rect">
              <a:avLst/>
            </a:prstGeom>
          </p:spPr>
          <p:txBody>
            <a:bodyPr anchor="t" rtlCol="false" tIns="0" lIns="0" bIns="0" rIns="0">
              <a:spAutoFit/>
            </a:bodyPr>
            <a:lstStyle/>
            <a:p>
              <a:pPr>
                <a:lnSpc>
                  <a:spcPts val="4339"/>
                </a:lnSpc>
              </a:pPr>
              <a:r>
                <a:rPr lang="en-US" sz="3099" spc="30">
                  <a:solidFill>
                    <a:srgbClr val="5B4F47"/>
                  </a:solidFill>
                  <a:latin typeface="Marcellus"/>
                </a:rPr>
                <a:t>Alojzij Grozde je bil za blaženega razglašen 13. junija 2010, med sveto mašo na ev</a:t>
              </a:r>
              <a:r>
                <a:rPr lang="en-US" sz="3099" spc="30">
                  <a:solidFill>
                    <a:srgbClr val="5B4F47"/>
                  </a:solidFill>
                  <a:latin typeface="Marcellus"/>
                </a:rPr>
                <a:t>harističnem kongresu v Celju. Evharistijo je blaženi Grozde rad imenoval »sonce mojega življenja«. </a:t>
              </a:r>
            </a:p>
            <a:p>
              <a:pPr>
                <a:lnSpc>
                  <a:spcPts val="4339"/>
                </a:lnSpc>
              </a:pPr>
              <a:r>
                <a:rPr lang="en-US" sz="3099" spc="30">
                  <a:solidFill>
                    <a:srgbClr val="5B4F47"/>
                  </a:solidFill>
                  <a:latin typeface="Marcellus"/>
                </a:rPr>
                <a:t>Na dan beatifikacije se je papež Benedikt XVI. spomnil našega prvega blaženega mučenca z besedami: »Blaženi Alojzij je bil posebej vnet častilec svete evharistije, ki je krepila njegovo neomajno vero, njegovo darovanjsko držo za odrešenje duš ter njegov apostolat v Katoliški akciji, da bi čim več mladih pripeljal h Kristusu«.</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002256"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60582" t="0" r="-60582"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7000"/>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405649" y="2304844"/>
            <a:ext cx="8923675" cy="4691826"/>
            <a:chOff x="0" y="0"/>
            <a:chExt cx="11898234" cy="6255768"/>
          </a:xfrm>
        </p:grpSpPr>
        <p:sp>
          <p:nvSpPr>
            <p:cNvPr name="TextBox 6" id="6"/>
            <p:cNvSpPr txBox="true"/>
            <p:nvPr/>
          </p:nvSpPr>
          <p:spPr>
            <a:xfrm rot="0">
              <a:off x="0" y="66675"/>
              <a:ext cx="11898234" cy="1347262"/>
            </a:xfrm>
            <a:prstGeom prst="rect">
              <a:avLst/>
            </a:prstGeom>
          </p:spPr>
          <p:txBody>
            <a:bodyPr anchor="t" rtlCol="false" tIns="0" lIns="0" bIns="0" rIns="0">
              <a:spAutoFit/>
            </a:bodyPr>
            <a:lstStyle/>
            <a:p>
              <a:pPr>
                <a:lnSpc>
                  <a:spcPts val="7700"/>
                </a:lnSpc>
                <a:spcBef>
                  <a:spcPct val="0"/>
                </a:spcBef>
              </a:pPr>
              <a:r>
                <a:rPr lang="en-US" sz="7000">
                  <a:solidFill>
                    <a:srgbClr val="5B4F47"/>
                  </a:solidFill>
                  <a:latin typeface="Marcellus Bold"/>
                </a:rPr>
                <a:t>Pastoralni poudarek</a:t>
              </a:r>
            </a:p>
          </p:txBody>
        </p:sp>
        <p:sp>
          <p:nvSpPr>
            <p:cNvPr name="TextBox 7" id="7"/>
            <p:cNvSpPr txBox="true"/>
            <p:nvPr/>
          </p:nvSpPr>
          <p:spPr>
            <a:xfrm rot="0">
              <a:off x="0" y="1811191"/>
              <a:ext cx="11898234" cy="44445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Nedeljska sveta maše je temelj našega duhovnega življenja. Skrbno pripravljeno žu</a:t>
              </a:r>
              <a:r>
                <a:rPr lang="en-US" sz="3199" spc="31">
                  <a:solidFill>
                    <a:srgbClr val="5B4F47"/>
                  </a:solidFill>
                  <a:latin typeface="Marcellus"/>
                </a:rPr>
                <a:t>pnijsko bogoslužje, pripravljeni bralci in drugi bogoslužni sodelavci, okrašena in čista cerkev ... pričujejo o pomenu svete evharistije v našem življenju.</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DAF1EnW-2x0</dc:identifier>
  <dcterms:modified xsi:type="dcterms:W3CDTF">2011-08-01T06:04:30Z</dcterms:modified>
  <cp:revision>1</cp:revision>
  <dc:title>4. Sveta evharistična skrivnost – vir in vrhunec </dc:title>
</cp:coreProperties>
</file>