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 id="266" r:id="rId2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verpass Light" charset="1" panose="00000400000000000000"/>
      <p:regular r:id="rId10"/>
    </p:embeddedFont>
    <p:embeddedFont>
      <p:font typeface="Overpass Light Bold" charset="1" panose="00000500000000000000"/>
      <p:regular r:id="rId11"/>
    </p:embeddedFont>
    <p:embeddedFont>
      <p:font typeface="Overpass Light Italics" charset="1" panose="00000400000000000000"/>
      <p:regular r:id="rId12"/>
    </p:embeddedFont>
    <p:embeddedFont>
      <p:font typeface="Overpass Light Bold Italics" charset="1" panose="00000500000000000000"/>
      <p:regular r:id="rId13"/>
    </p:embeddedFont>
    <p:embeddedFont>
      <p:font typeface="Marcellus" charset="1" panose="020E0602050203020307"/>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slides/slide11.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AutoShape 2" id="2"/>
          <p:cNvSpPr/>
          <p:nvPr/>
        </p:nvSpPr>
        <p:spPr>
          <a:xfrm rot="0">
            <a:off x="1028700" y="4116427"/>
            <a:ext cx="717811" cy="28540"/>
          </a:xfrm>
          <a:prstGeom prst="rect">
            <a:avLst/>
          </a:prstGeom>
          <a:solidFill>
            <a:srgbClr val="745E4D"/>
          </a:solidFill>
        </p:spPr>
      </p:sp>
      <p:sp>
        <p:nvSpPr>
          <p:cNvPr name="Freeform 3" id="3"/>
          <p:cNvSpPr/>
          <p:nvPr/>
        </p:nvSpPr>
        <p:spPr>
          <a:xfrm flipH="false" flipV="false" rot="-5400000">
            <a:off x="6737927" y="-1251583"/>
            <a:ext cx="3804279" cy="4819585"/>
          </a:xfrm>
          <a:custGeom>
            <a:avLst/>
            <a:gdLst/>
            <a:ahLst/>
            <a:cxnLst/>
            <a:rect r="r" b="b" t="t" l="l"/>
            <a:pathLst>
              <a:path h="4819585" w="3804279">
                <a:moveTo>
                  <a:pt x="0" y="0"/>
                </a:moveTo>
                <a:lnTo>
                  <a:pt x="3804278" y="0"/>
                </a:lnTo>
                <a:lnTo>
                  <a:pt x="3804278" y="4819585"/>
                </a:lnTo>
                <a:lnTo>
                  <a:pt x="0" y="48195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699295" y="8284358"/>
            <a:ext cx="10889410" cy="695325"/>
          </a:xfrm>
          <a:prstGeom prst="rect">
            <a:avLst/>
          </a:prstGeom>
        </p:spPr>
        <p:txBody>
          <a:bodyPr anchor="t" rtlCol="false" tIns="0" lIns="0" bIns="0" rIns="0">
            <a:spAutoFit/>
          </a:bodyPr>
          <a:lstStyle/>
          <a:p>
            <a:pPr algn="ctr">
              <a:lnSpc>
                <a:spcPts val="2999"/>
              </a:lnSpc>
            </a:pPr>
            <a:r>
              <a:rPr lang="en-US" sz="2499" spc="49">
                <a:solidFill>
                  <a:srgbClr val="433831"/>
                </a:solidFill>
                <a:latin typeface="Overpass Light Bold"/>
              </a:rPr>
              <a:t>Lepota bogoslužja, ogledalo župnijskega občestva</a:t>
            </a:r>
          </a:p>
          <a:p>
            <a:pPr algn="ctr">
              <a:lnSpc>
                <a:spcPts val="2160"/>
              </a:lnSpc>
            </a:pPr>
            <a:r>
              <a:rPr lang="en-US" sz="1800" spc="36">
                <a:solidFill>
                  <a:srgbClr val="433831"/>
                </a:solidFill>
                <a:latin typeface="Overpass Light"/>
              </a:rPr>
              <a:t>Priročnik za člane župnijskega pastoralnega sveta</a:t>
            </a:r>
          </a:p>
        </p:txBody>
      </p:sp>
      <p:sp>
        <p:nvSpPr>
          <p:cNvPr name="TextBox 5" id="5"/>
          <p:cNvSpPr txBox="true"/>
          <p:nvPr/>
        </p:nvSpPr>
        <p:spPr>
          <a:xfrm rot="5400000">
            <a:off x="15300303" y="7305160"/>
            <a:ext cx="3662505" cy="243775"/>
          </a:xfrm>
          <a:prstGeom prst="rect">
            <a:avLst/>
          </a:prstGeom>
        </p:spPr>
        <p:txBody>
          <a:bodyPr anchor="t" rtlCol="false" tIns="0" lIns="0" bIns="0" rIns="0">
            <a:spAutoFit/>
          </a:bodyPr>
          <a:lstStyle/>
          <a:p>
            <a:pPr algn="r">
              <a:lnSpc>
                <a:spcPts val="1650"/>
              </a:lnSpc>
            </a:pPr>
            <a:r>
              <a:rPr lang="en-US" sz="1500" spc="150">
                <a:solidFill>
                  <a:srgbClr val="433831"/>
                </a:solidFill>
                <a:latin typeface="Overpass Light Bold"/>
              </a:rPr>
              <a:t>LJUBLJANA 2023</a:t>
            </a:r>
          </a:p>
        </p:txBody>
      </p:sp>
      <p:sp>
        <p:nvSpPr>
          <p:cNvPr name="TextBox 6" id="6"/>
          <p:cNvSpPr txBox="true"/>
          <p:nvPr/>
        </p:nvSpPr>
        <p:spPr>
          <a:xfrm rot="-5400000">
            <a:off x="-72173" y="7897885"/>
            <a:ext cx="2477055" cy="243775"/>
          </a:xfrm>
          <a:prstGeom prst="rect">
            <a:avLst/>
          </a:prstGeom>
        </p:spPr>
        <p:txBody>
          <a:bodyPr anchor="t" rtlCol="false" tIns="0" lIns="0" bIns="0" rIns="0">
            <a:spAutoFit/>
          </a:bodyPr>
          <a:lstStyle/>
          <a:p>
            <a:pPr>
              <a:lnSpc>
                <a:spcPts val="1650"/>
              </a:lnSpc>
            </a:pPr>
            <a:r>
              <a:rPr lang="en-US" sz="1500" spc="150">
                <a:solidFill>
                  <a:srgbClr val="433831"/>
                </a:solidFill>
                <a:latin typeface="Overpass Light Bold"/>
              </a:rPr>
              <a:t>NAŠE POSLANSTVO 55</a:t>
            </a:r>
          </a:p>
        </p:txBody>
      </p:sp>
      <p:sp>
        <p:nvSpPr>
          <p:cNvPr name="AutoShape 7" id="7"/>
          <p:cNvSpPr/>
          <p:nvPr/>
        </p:nvSpPr>
        <p:spPr>
          <a:xfrm rot="0">
            <a:off x="16541489" y="4116427"/>
            <a:ext cx="717811" cy="28540"/>
          </a:xfrm>
          <a:prstGeom prst="rect">
            <a:avLst/>
          </a:prstGeom>
          <a:solidFill>
            <a:srgbClr val="745E4D"/>
          </a:solidFill>
        </p:spPr>
      </p:sp>
      <p:sp>
        <p:nvSpPr>
          <p:cNvPr name="TextBox 8" id="8"/>
          <p:cNvSpPr txBox="true"/>
          <p:nvPr/>
        </p:nvSpPr>
        <p:spPr>
          <a:xfrm rot="0">
            <a:off x="3537460" y="2979043"/>
            <a:ext cx="11213080" cy="3918594"/>
          </a:xfrm>
          <a:prstGeom prst="rect">
            <a:avLst/>
          </a:prstGeom>
        </p:spPr>
        <p:txBody>
          <a:bodyPr anchor="t" rtlCol="false" tIns="0" lIns="0" bIns="0" rIns="0">
            <a:spAutoFit/>
          </a:bodyPr>
          <a:lstStyle/>
          <a:p>
            <a:pPr algn="ctr">
              <a:lnSpc>
                <a:spcPts val="10230"/>
              </a:lnSpc>
            </a:pPr>
            <a:r>
              <a:rPr lang="en-US" sz="9300">
                <a:solidFill>
                  <a:srgbClr val="484D45"/>
                </a:solidFill>
                <a:latin typeface="Marcellus Bold"/>
              </a:rPr>
              <a:t>5. Bogoslužno leto –</a:t>
            </a:r>
          </a:p>
          <a:p>
            <a:pPr algn="ctr">
              <a:lnSpc>
                <a:spcPts val="10230"/>
              </a:lnSpc>
              <a:spcBef>
                <a:spcPct val="0"/>
              </a:spcBef>
            </a:pPr>
            <a:r>
              <a:rPr lang="en-US" sz="9300">
                <a:solidFill>
                  <a:srgbClr val="484D45"/>
                </a:solidFill>
                <a:latin typeface="Marcellus Bold"/>
              </a:rPr>
              <a:t>njegov pomen v življenju Cerkve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018870" cy="7379138"/>
          </a:xfrm>
          <a:custGeom>
            <a:avLst/>
            <a:gdLst/>
            <a:ahLst/>
            <a:cxnLst/>
            <a:rect r="r" b="b" t="t" l="l"/>
            <a:pathLst>
              <a:path h="7379138" w="5018870">
                <a:moveTo>
                  <a:pt x="0" y="0"/>
                </a:moveTo>
                <a:lnTo>
                  <a:pt x="5018870" y="0"/>
                </a:lnTo>
                <a:lnTo>
                  <a:pt x="5018870" y="7379138"/>
                </a:lnTo>
                <a:lnTo>
                  <a:pt x="0" y="7379138"/>
                </a:lnTo>
                <a:lnTo>
                  <a:pt x="0" y="0"/>
                </a:lnTo>
                <a:close/>
              </a:path>
            </a:pathLst>
          </a:custGeom>
          <a:blipFill>
            <a:blip r:embed="rId2"/>
            <a:stretch>
              <a:fillRect l="0" t="-978" r="0" b="-978"/>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044147" y="1882683"/>
            <a:ext cx="9145527" cy="5375718"/>
            <a:chOff x="0" y="0"/>
            <a:chExt cx="12194036" cy="7167624"/>
          </a:xfrm>
        </p:grpSpPr>
        <p:sp>
          <p:nvSpPr>
            <p:cNvPr name="TextBox 5" id="5"/>
            <p:cNvSpPr txBox="true"/>
            <p:nvPr/>
          </p:nvSpPr>
          <p:spPr>
            <a:xfrm rot="0">
              <a:off x="0" y="57150"/>
              <a:ext cx="12194036" cy="1217930"/>
            </a:xfrm>
            <a:prstGeom prst="rect">
              <a:avLst/>
            </a:prstGeom>
          </p:spPr>
          <p:txBody>
            <a:bodyPr anchor="t" rtlCol="false" tIns="0" lIns="0" bIns="0" rIns="0">
              <a:spAutoFit/>
            </a:bodyPr>
            <a:lstStyle/>
            <a:p>
              <a:pPr>
                <a:lnSpc>
                  <a:spcPts val="6930"/>
                </a:lnSpc>
                <a:spcBef>
                  <a:spcPct val="0"/>
                </a:spcBef>
              </a:pPr>
              <a:r>
                <a:rPr lang="en-US" sz="6300">
                  <a:solidFill>
                    <a:srgbClr val="745E4D"/>
                  </a:solidFill>
                  <a:latin typeface="Marcellus Bold"/>
                </a:rPr>
                <a:t>Iztočnice za pogovor</a:t>
              </a:r>
            </a:p>
          </p:txBody>
        </p:sp>
        <p:sp>
          <p:nvSpPr>
            <p:cNvPr name="TextBox 6" id="6"/>
            <p:cNvSpPr txBox="true"/>
            <p:nvPr/>
          </p:nvSpPr>
          <p:spPr>
            <a:xfrm rot="0">
              <a:off x="0" y="1643759"/>
              <a:ext cx="12194036" cy="5523866"/>
            </a:xfrm>
            <a:prstGeom prst="rect">
              <a:avLst/>
            </a:prstGeom>
          </p:spPr>
          <p:txBody>
            <a:bodyPr anchor="t" rtlCol="false" tIns="0" lIns="0" bIns="0" rIns="0">
              <a:spAutoFit/>
            </a:bodyPr>
            <a:lstStyle/>
            <a:p>
              <a:pPr marL="690877" indent="-345439" lvl="1">
                <a:lnSpc>
                  <a:spcPts val="4799"/>
                </a:lnSpc>
                <a:buFont typeface="Arial"/>
                <a:buChar char="•"/>
              </a:pPr>
              <a:r>
                <a:rPr lang="en-US" sz="3199" spc="31">
                  <a:solidFill>
                    <a:srgbClr val="5B4F47"/>
                  </a:solidFill>
                  <a:latin typeface="Marcellus"/>
                </a:rPr>
                <a:t>Kako sam doživljam bogoslužno leto?</a:t>
              </a:r>
            </a:p>
            <a:p>
              <a:pPr marL="690877" indent="-345439" lvl="1">
                <a:lnSpc>
                  <a:spcPts val="4799"/>
                </a:lnSpc>
                <a:buFont typeface="Arial"/>
                <a:buChar char="•"/>
              </a:pPr>
              <a:r>
                <a:rPr lang="en-US" sz="3199" spc="31">
                  <a:solidFill>
                    <a:srgbClr val="5B4F47"/>
                  </a:solidFill>
                  <a:latin typeface="Marcellus"/>
                </a:rPr>
                <a:t>Kako lahko bogoslužno leto in bogoslužje približamo mlajšim generacijam?</a:t>
              </a:r>
            </a:p>
            <a:p>
              <a:pPr marL="690877" indent="-345439" lvl="1">
                <a:lnSpc>
                  <a:spcPts val="4799"/>
                </a:lnSpc>
                <a:buFont typeface="Arial"/>
                <a:buChar char="•"/>
              </a:pPr>
              <a:r>
                <a:rPr lang="en-US" sz="3199" spc="31">
                  <a:solidFill>
                    <a:srgbClr val="5B4F47"/>
                  </a:solidFill>
                  <a:latin typeface="Marcellus"/>
                </a:rPr>
                <a:t>Kako lahko družine in ostale vernike usposobimo za sodelovanje pri bogoslužju?</a:t>
              </a:r>
            </a:p>
            <a:p>
              <a:pPr marL="690877" indent="-345439" lvl="1">
                <a:lnSpc>
                  <a:spcPts val="4799"/>
                </a:lnSpc>
                <a:buFont typeface="Arial"/>
                <a:buChar char="•"/>
              </a:pPr>
              <a:r>
                <a:rPr lang="en-US" sz="3199" spc="31">
                  <a:solidFill>
                    <a:srgbClr val="5B4F47"/>
                  </a:solidFill>
                  <a:latin typeface="Marcellus"/>
                </a:rPr>
                <a:t>Kam nas vodi Sveti Duh ob tem razmisleku v naši župniji?</a:t>
              </a:r>
            </a:p>
          </p:txBody>
        </p:sp>
      </p:grpSp>
      <p:sp>
        <p:nvSpPr>
          <p:cNvPr name="AutoShape 7" id="7"/>
          <p:cNvSpPr/>
          <p:nvPr/>
        </p:nvSpPr>
        <p:spPr>
          <a:xfrm rot="0">
            <a:off x="16541489" y="5129230"/>
            <a:ext cx="717811" cy="28540"/>
          </a:xfrm>
          <a:prstGeom prst="rect">
            <a:avLst/>
          </a:prstGeom>
          <a:solidFill>
            <a:srgbClr val="5B4F47"/>
          </a:solid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DFCFB"/>
        </a:solidFill>
      </p:bgPr>
    </p:bg>
    <p:spTree>
      <p:nvGrpSpPr>
        <p:cNvPr id="1" name=""/>
        <p:cNvGrpSpPr/>
        <p:nvPr/>
      </p:nvGrpSpPr>
      <p:grpSpPr>
        <a:xfrm>
          <a:off x="0" y="0"/>
          <a:ext cx="0" cy="0"/>
          <a:chOff x="0" y="0"/>
          <a:chExt cx="0" cy="0"/>
        </a:xfrm>
      </p:grpSpPr>
      <p:sp>
        <p:nvSpPr>
          <p:cNvPr name="AutoShape 2" id="2"/>
          <p:cNvSpPr/>
          <p:nvPr/>
        </p:nvSpPr>
        <p:spPr>
          <a:xfrm rot="0">
            <a:off x="1028700" y="5129195"/>
            <a:ext cx="717811" cy="0"/>
          </a:xfrm>
          <a:prstGeom prst="line">
            <a:avLst/>
          </a:prstGeom>
          <a:ln cap="flat" w="28575">
            <a:solidFill>
              <a:srgbClr val="484D45"/>
            </a:solidFill>
            <a:prstDash val="solid"/>
            <a:headEnd type="none" len="sm" w="sm"/>
            <a:tailEnd type="none" len="sm" w="sm"/>
          </a:ln>
        </p:spPr>
      </p:sp>
      <p:sp>
        <p:nvSpPr>
          <p:cNvPr name="AutoShape 3" id="3"/>
          <p:cNvSpPr/>
          <p:nvPr/>
        </p:nvSpPr>
        <p:spPr>
          <a:xfrm rot="0">
            <a:off x="16541489" y="5129195"/>
            <a:ext cx="717811" cy="0"/>
          </a:xfrm>
          <a:prstGeom prst="line">
            <a:avLst/>
          </a:prstGeom>
          <a:ln cap="flat" w="28575">
            <a:solidFill>
              <a:srgbClr val="484D45"/>
            </a:solidFill>
            <a:prstDash val="solid"/>
            <a:headEnd type="none" len="sm" w="sm"/>
            <a:tailEnd type="none" len="sm" w="sm"/>
          </a:ln>
        </p:spPr>
      </p:sp>
      <p:sp>
        <p:nvSpPr>
          <p:cNvPr name="Freeform 4" id="4"/>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157427" y="1795445"/>
            <a:ext cx="11973145" cy="6677025"/>
          </a:xfrm>
          <a:prstGeom prst="rect">
            <a:avLst/>
          </a:prstGeom>
        </p:spPr>
        <p:txBody>
          <a:bodyPr anchor="t" rtlCol="false" tIns="0" lIns="0" bIns="0" rIns="0">
            <a:spAutoFit/>
          </a:bodyPr>
          <a:lstStyle/>
          <a:p>
            <a:pPr algn="ctr">
              <a:lnSpc>
                <a:spcPts val="5850"/>
              </a:lnSpc>
            </a:pPr>
            <a:r>
              <a:rPr lang="en-US" sz="4500">
                <a:solidFill>
                  <a:srgbClr val="484D45"/>
                </a:solidFill>
                <a:latin typeface="Marcellus Bold"/>
              </a:rPr>
              <a:t>Gospod, hvala ti za to srečanje, v katerem smo poglobili odnos do bogoslužnega </a:t>
            </a:r>
            <a:r>
              <a:rPr lang="en-US" sz="4500">
                <a:solidFill>
                  <a:srgbClr val="484D45"/>
                </a:solidFill>
                <a:latin typeface="Marcellus Bold"/>
              </a:rPr>
              <a:t>leta in njegov pomen življenju Cerkve. Naj nam tvoja beseda, ki smo jo slišali, pomaga globlje razumeti in ceniti tvojo navzočnost v našem življenju. Naj nas tvoja milost navdihuje in vodi, da bomo želeli sodelovati pri oblikovanju bogoslužja v naši župniji. </a:t>
            </a:r>
          </a:p>
          <a:p>
            <a:pPr algn="ctr">
              <a:lnSpc>
                <a:spcPts val="5850"/>
              </a:lnSpc>
            </a:pPr>
            <a:r>
              <a:rPr lang="en-US" sz="4500">
                <a:solidFill>
                  <a:srgbClr val="484D45"/>
                </a:solidFill>
                <a:latin typeface="Marcellus Bold"/>
              </a:rPr>
              <a:t>Po Kristusu, našem Gospodu. Amen.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true" flipV="false" rot="0">
            <a:off x="11477073" y="1439661"/>
            <a:ext cx="4802292" cy="7379138"/>
          </a:xfrm>
          <a:custGeom>
            <a:avLst/>
            <a:gdLst/>
            <a:ahLst/>
            <a:cxnLst/>
            <a:rect r="r" b="b" t="t" l="l"/>
            <a:pathLst>
              <a:path h="7379138" w="4802292">
                <a:moveTo>
                  <a:pt x="4802292" y="0"/>
                </a:moveTo>
                <a:lnTo>
                  <a:pt x="0" y="0"/>
                </a:lnTo>
                <a:lnTo>
                  <a:pt x="0" y="7379138"/>
                </a:lnTo>
                <a:lnTo>
                  <a:pt x="4802292" y="7379138"/>
                </a:lnTo>
                <a:lnTo>
                  <a:pt x="4802292" y="0"/>
                </a:lnTo>
                <a:close/>
              </a:path>
            </a:pathLst>
          </a:custGeom>
          <a:blipFill>
            <a:blip r:embed="rId2"/>
            <a:stretch>
              <a:fillRect l="-7654" t="0" r="-7654" b="0"/>
            </a:stretch>
          </a:blipFill>
        </p:spPr>
      </p:sp>
      <p:sp>
        <p:nvSpPr>
          <p:cNvPr name="AutoShape 3" id="3"/>
          <p:cNvSpPr/>
          <p:nvPr/>
        </p:nvSpPr>
        <p:spPr>
          <a:xfrm rot="0">
            <a:off x="16541489" y="5129230"/>
            <a:ext cx="717811" cy="28540"/>
          </a:xfrm>
          <a:prstGeom prst="rect">
            <a:avLst/>
          </a:prstGeom>
          <a:solidFill>
            <a:srgbClr val="5B4F47"/>
          </a:solidFill>
        </p:spPr>
      </p:sp>
      <p:grpSp>
        <p:nvGrpSpPr>
          <p:cNvPr name="Group 4" id="4"/>
          <p:cNvGrpSpPr/>
          <p:nvPr/>
        </p:nvGrpSpPr>
        <p:grpSpPr>
          <a:xfrm rot="0">
            <a:off x="1214750" y="1249757"/>
            <a:ext cx="9876621" cy="7816025"/>
            <a:chOff x="0" y="0"/>
            <a:chExt cx="13168828" cy="10421367"/>
          </a:xfrm>
        </p:grpSpPr>
        <p:sp>
          <p:nvSpPr>
            <p:cNvPr name="TextBox 5" id="5"/>
            <p:cNvSpPr txBox="true"/>
            <p:nvPr/>
          </p:nvSpPr>
          <p:spPr>
            <a:xfrm rot="0">
              <a:off x="0" y="47625"/>
              <a:ext cx="13168828" cy="1171579"/>
            </a:xfrm>
            <a:prstGeom prst="rect">
              <a:avLst/>
            </a:prstGeom>
          </p:spPr>
          <p:txBody>
            <a:bodyPr anchor="t" rtlCol="false" tIns="0" lIns="0" bIns="0" rIns="0">
              <a:spAutoFit/>
            </a:bodyPr>
            <a:lstStyle/>
            <a:p>
              <a:pPr>
                <a:lnSpc>
                  <a:spcPts val="6600"/>
                </a:lnSpc>
                <a:spcBef>
                  <a:spcPct val="0"/>
                </a:spcBef>
              </a:pPr>
              <a:r>
                <a:rPr lang="en-US" sz="6000">
                  <a:solidFill>
                    <a:srgbClr val="5B4F47"/>
                  </a:solidFill>
                  <a:latin typeface="Marcellus Bold"/>
                </a:rPr>
                <a:t>Uvodna molitev</a:t>
              </a:r>
            </a:p>
          </p:txBody>
        </p:sp>
        <p:sp>
          <p:nvSpPr>
            <p:cNvPr name="TextBox 6" id="6"/>
            <p:cNvSpPr txBox="true"/>
            <p:nvPr/>
          </p:nvSpPr>
          <p:spPr>
            <a:xfrm rot="0">
              <a:off x="0" y="1616458"/>
              <a:ext cx="13168828" cy="8804909"/>
            </a:xfrm>
            <a:prstGeom prst="rect">
              <a:avLst/>
            </a:prstGeom>
          </p:spPr>
          <p:txBody>
            <a:bodyPr anchor="t" rtlCol="false" tIns="0" lIns="0" bIns="0" rIns="0">
              <a:spAutoFit/>
            </a:bodyPr>
            <a:lstStyle/>
            <a:p>
              <a:pPr>
                <a:lnSpc>
                  <a:spcPts val="4340"/>
                </a:lnSpc>
              </a:pPr>
              <a:r>
                <a:rPr lang="en-US" sz="3100" spc="31">
                  <a:solidFill>
                    <a:srgbClr val="5B4F47"/>
                  </a:solidFill>
                  <a:latin typeface="Marcellus"/>
                </a:rPr>
                <a:t>Angel Gospodov je oznanil Mariji</a:t>
              </a:r>
            </a:p>
            <a:p>
              <a:pPr>
                <a:lnSpc>
                  <a:spcPts val="4340"/>
                </a:lnSpc>
              </a:pPr>
              <a:r>
                <a:rPr lang="en-US" sz="3100" spc="31">
                  <a:solidFill>
                    <a:srgbClr val="5B4F47"/>
                  </a:solidFill>
                  <a:latin typeface="Marcellus"/>
                </a:rPr>
                <a:t>- in spočela je od Svetega Duha. Zdrava Marija ...</a:t>
              </a:r>
            </a:p>
            <a:p>
              <a:pPr>
                <a:lnSpc>
                  <a:spcPts val="4340"/>
                </a:lnSpc>
              </a:pPr>
              <a:r>
                <a:rPr lang="en-US" sz="3100" spc="31">
                  <a:solidFill>
                    <a:srgbClr val="5B4F47"/>
                  </a:solidFill>
                  <a:latin typeface="Marcellus"/>
                </a:rPr>
                <a:t>Glej dekla sem Gospodova</a:t>
              </a:r>
            </a:p>
            <a:p>
              <a:pPr>
                <a:lnSpc>
                  <a:spcPts val="4340"/>
                </a:lnSpc>
              </a:pPr>
              <a:r>
                <a:rPr lang="en-US" sz="3100" spc="31">
                  <a:solidFill>
                    <a:srgbClr val="5B4F47"/>
                  </a:solidFill>
                  <a:latin typeface="Marcellus"/>
                </a:rPr>
                <a:t>- zgodi se mi po tvoji besedi. Zdrava Marija ...</a:t>
              </a:r>
            </a:p>
            <a:p>
              <a:pPr>
                <a:lnSpc>
                  <a:spcPts val="4340"/>
                </a:lnSpc>
              </a:pPr>
              <a:r>
                <a:rPr lang="en-US" sz="3100" spc="31">
                  <a:solidFill>
                    <a:srgbClr val="5B4F47"/>
                  </a:solidFill>
                  <a:latin typeface="Marcellus"/>
                </a:rPr>
                <a:t>In Beseda je meso postala</a:t>
              </a:r>
            </a:p>
            <a:p>
              <a:pPr>
                <a:lnSpc>
                  <a:spcPts val="4340"/>
                </a:lnSpc>
              </a:pPr>
              <a:r>
                <a:rPr lang="en-US" sz="3100" spc="31">
                  <a:solidFill>
                    <a:srgbClr val="5B4F47"/>
                  </a:solidFill>
                  <a:latin typeface="Marcellus"/>
                </a:rPr>
                <a:t>- in med nami prebivala. Zdrava Marija ...</a:t>
              </a:r>
            </a:p>
            <a:p>
              <a:pPr>
                <a:lnSpc>
                  <a:spcPts val="4340"/>
                </a:lnSpc>
              </a:pPr>
            </a:p>
            <a:p>
              <a:pPr>
                <a:lnSpc>
                  <a:spcPts val="4340"/>
                </a:lnSpc>
              </a:pPr>
              <a:r>
                <a:rPr lang="en-US" sz="3100" spc="31">
                  <a:solidFill>
                    <a:srgbClr val="5B4F47"/>
                  </a:solidFill>
                  <a:latin typeface="Marcellus"/>
                </a:rPr>
                <a:t>Prosi za nas sveta božja porodnica.</a:t>
              </a:r>
            </a:p>
            <a:p>
              <a:pPr>
                <a:lnSpc>
                  <a:spcPts val="4340"/>
                </a:lnSpc>
              </a:pPr>
              <a:r>
                <a:rPr lang="en-US" sz="3100" spc="31">
                  <a:solidFill>
                    <a:srgbClr val="5B4F47"/>
                  </a:solidFill>
                  <a:latin typeface="Marcellus"/>
                </a:rPr>
                <a:t>- Da postanemo vredni obljub Kristusovih.</a:t>
              </a:r>
            </a:p>
            <a:p>
              <a:pPr>
                <a:lnSpc>
                  <a:spcPts val="4340"/>
                </a:lnSpc>
              </a:pPr>
            </a:p>
            <a:p>
              <a:pPr>
                <a:lnSpc>
                  <a:spcPts val="3220"/>
                </a:lnSpc>
              </a:pPr>
              <a:r>
                <a:rPr lang="en-US" sz="2300" spc="23">
                  <a:solidFill>
                    <a:srgbClr val="5B4F47"/>
                  </a:solidFill>
                  <a:latin typeface="Marcellus"/>
                </a:rPr>
                <a:t>Molimo. Nebeški Oče, po angelu si nam oznanil učlovečenje svojega Sina. Posvečuj in podpiraj nas s svojo milostjo in nas po njegovem trpljenju in križu pripelji k slavi vstajenja. Po Kristusu, našem Gospodu. Amen. </a:t>
              </a:r>
            </a:p>
          </p:txBody>
        </p:sp>
      </p:grpSp>
      <p:sp>
        <p:nvSpPr>
          <p:cNvPr name="Freeform 7" id="7"/>
          <p:cNvSpPr/>
          <p:nvPr/>
        </p:nvSpPr>
        <p:spPr>
          <a:xfrm flipH="true" flipV="false" rot="0">
            <a:off x="3199062" y="2296558"/>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746511" y="773940"/>
            <a:ext cx="14632356" cy="8393469"/>
          </a:xfrm>
          <a:prstGeom prst="rect">
            <a:avLst/>
          </a:prstGeom>
        </p:spPr>
        <p:txBody>
          <a:bodyPr anchor="t" rtlCol="false" tIns="0" lIns="0" bIns="0" rIns="0">
            <a:spAutoFit/>
          </a:bodyPr>
          <a:lstStyle/>
          <a:p>
            <a:pPr algn="ctr">
              <a:lnSpc>
                <a:spcPts val="7328"/>
              </a:lnSpc>
              <a:spcBef>
                <a:spcPct val="0"/>
              </a:spcBef>
            </a:pPr>
            <a:r>
              <a:rPr lang="en-US" sz="6662">
                <a:solidFill>
                  <a:srgbClr val="5B4F47"/>
                </a:solidFill>
                <a:latin typeface="Marcellus Bold"/>
              </a:rPr>
              <a:t>»Vse ima svojo uro, vsako veselje ima svoj čas pod nebom: Je čas rojevanja in čas </a:t>
            </a:r>
            <a:r>
              <a:rPr lang="en-US" sz="6662">
                <a:solidFill>
                  <a:srgbClr val="5B4F47"/>
                </a:solidFill>
                <a:latin typeface="Marcellus Bold"/>
              </a:rPr>
              <a:t>umiranja, čas sajenja in čas ruvanja nasada. Je čas pobijanja in čas zdravljenja, čas podiranja in čas zidanja. Je čas jokanja in čas smejanja, čas žalovanja in čas plesanja. Je čas ljubezni in čas sovraštva, čas vojne in čas miru ...«</a:t>
            </a:r>
          </a:p>
        </p:txBody>
      </p:sp>
      <p:sp>
        <p:nvSpPr>
          <p:cNvPr name="TextBox 4" id="4"/>
          <p:cNvSpPr txBox="true"/>
          <p:nvPr/>
        </p:nvSpPr>
        <p:spPr>
          <a:xfrm rot="0">
            <a:off x="10988797" y="9258300"/>
            <a:ext cx="5390071" cy="342900"/>
          </a:xfrm>
          <a:prstGeom prst="rect">
            <a:avLst/>
          </a:prstGeom>
        </p:spPr>
        <p:txBody>
          <a:bodyPr anchor="t" rtlCol="false" tIns="0" lIns="0" bIns="0" rIns="0">
            <a:spAutoFit/>
          </a:bodyPr>
          <a:lstStyle/>
          <a:p>
            <a:pPr algn="r">
              <a:lnSpc>
                <a:spcPts val="2760"/>
              </a:lnSpc>
            </a:pPr>
            <a:r>
              <a:rPr lang="en-US" sz="2300" spc="114">
                <a:solidFill>
                  <a:srgbClr val="5B4F47"/>
                </a:solidFill>
                <a:latin typeface="Marcellus"/>
              </a:rPr>
              <a:t>- PRID 3,1-8</a:t>
            </a:r>
          </a:p>
        </p:txBody>
      </p:sp>
      <p:sp>
        <p:nvSpPr>
          <p:cNvPr name="AutoShape 5" id="5"/>
          <p:cNvSpPr/>
          <p:nvPr/>
        </p:nvSpPr>
        <p:spPr>
          <a:xfrm rot="0">
            <a:off x="1028700" y="5129230"/>
            <a:ext cx="717811" cy="28540"/>
          </a:xfrm>
          <a:prstGeom prst="rect">
            <a:avLst/>
          </a:prstGeom>
          <a:solidFill>
            <a:srgbClr val="DDC1A7"/>
          </a:solidFill>
        </p:spPr>
      </p:sp>
      <p:sp>
        <p:nvSpPr>
          <p:cNvPr name="AutoShape 6" id="6"/>
          <p:cNvSpPr/>
          <p:nvPr/>
        </p:nvSpPr>
        <p:spPr>
          <a:xfrm rot="0">
            <a:off x="16541489" y="5129230"/>
            <a:ext cx="717811" cy="28540"/>
          </a:xfrm>
          <a:prstGeom prst="rect">
            <a:avLst/>
          </a:prstGeom>
          <a:solidFill>
            <a:srgbClr val="DDC1A7"/>
          </a:solid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329641" cy="7379138"/>
          </a:xfrm>
          <a:custGeom>
            <a:avLst/>
            <a:gdLst/>
            <a:ahLst/>
            <a:cxnLst/>
            <a:rect r="r" b="b" t="t" l="l"/>
            <a:pathLst>
              <a:path h="7379138" w="5329641">
                <a:moveTo>
                  <a:pt x="0" y="0"/>
                </a:moveTo>
                <a:lnTo>
                  <a:pt x="5329641" y="0"/>
                </a:lnTo>
                <a:lnTo>
                  <a:pt x="5329641" y="7379138"/>
                </a:lnTo>
                <a:lnTo>
                  <a:pt x="0" y="7379138"/>
                </a:lnTo>
                <a:lnTo>
                  <a:pt x="0" y="0"/>
                </a:lnTo>
                <a:close/>
              </a:path>
            </a:pathLst>
          </a:custGeom>
          <a:blipFill>
            <a:blip r:embed="rId2"/>
            <a:stretch>
              <a:fillRect l="-53841" t="0" r="-53841"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111975" y="1972502"/>
            <a:ext cx="9429514" cy="6242493"/>
            <a:chOff x="0" y="0"/>
            <a:chExt cx="12572685" cy="8323324"/>
          </a:xfrm>
        </p:grpSpPr>
        <p:sp>
          <p:nvSpPr>
            <p:cNvPr name="TextBox 5" id="5"/>
            <p:cNvSpPr txBox="true"/>
            <p:nvPr/>
          </p:nvSpPr>
          <p:spPr>
            <a:xfrm rot="0">
              <a:off x="0" y="57150"/>
              <a:ext cx="12572685" cy="1176444"/>
            </a:xfrm>
            <a:prstGeom prst="rect">
              <a:avLst/>
            </a:prstGeom>
          </p:spPr>
          <p:txBody>
            <a:bodyPr anchor="t" rtlCol="false" tIns="0" lIns="0" bIns="0" rIns="0">
              <a:spAutoFit/>
            </a:bodyPr>
            <a:lstStyle/>
            <a:p>
              <a:pPr>
                <a:lnSpc>
                  <a:spcPts val="6710"/>
                </a:lnSpc>
                <a:spcBef>
                  <a:spcPct val="0"/>
                </a:spcBef>
              </a:pPr>
              <a:r>
                <a:rPr lang="en-US" sz="6100">
                  <a:solidFill>
                    <a:srgbClr val="5B4F47"/>
                  </a:solidFill>
                  <a:latin typeface="Marcellus Bold"/>
                </a:rPr>
                <a:t>Primer iz življenja Cerkve I.</a:t>
              </a:r>
            </a:p>
          </p:txBody>
        </p:sp>
        <p:sp>
          <p:nvSpPr>
            <p:cNvPr name="TextBox 6" id="6"/>
            <p:cNvSpPr txBox="true"/>
            <p:nvPr/>
          </p:nvSpPr>
          <p:spPr>
            <a:xfrm rot="0">
              <a:off x="0" y="1630847"/>
              <a:ext cx="12572685" cy="66924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Bogoslužno leto je čudovita pedagogija, s katero nas Cerkev vodi k globljemu spo</a:t>
              </a:r>
              <a:r>
                <a:rPr lang="en-US" sz="3199" spc="31">
                  <a:solidFill>
                    <a:srgbClr val="5B4F47"/>
                  </a:solidFill>
                  <a:latin typeface="Marcellus"/>
                </a:rPr>
                <a:t>znavanju in udeležbi v Kristusovi skrivnosti. Je praznovanje Jezusovega življenja, ki se razteza čez celo leto. Sestavljeno je iz različnih obdobij: od pričakovanja Jezusa, ki je že navzoč v Očetovem načrtu, do njegovega rojstva, do njegovega trpljenja in smrti ter nazadnje do velikonočnega vstajenja.</a:t>
              </a:r>
            </a:p>
            <a:p>
              <a:pPr>
                <a:lnSpc>
                  <a:spcPts val="4479"/>
                </a:lnSpc>
              </a:pPr>
            </a:p>
          </p:txBody>
        </p:sp>
      </p:grpSp>
      <p:sp>
        <p:nvSpPr>
          <p:cNvPr name="AutoShape 7" id="7"/>
          <p:cNvSpPr/>
          <p:nvPr/>
        </p:nvSpPr>
        <p:spPr>
          <a:xfrm rot="0">
            <a:off x="16541489" y="5129230"/>
            <a:ext cx="717811" cy="28540"/>
          </a:xfrm>
          <a:prstGeom prst="rect">
            <a:avLst/>
          </a:prstGeom>
          <a:solidFill>
            <a:srgbClr val="DDC1A7"/>
          </a:solid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329641" cy="7379138"/>
          </a:xfrm>
          <a:custGeom>
            <a:avLst/>
            <a:gdLst/>
            <a:ahLst/>
            <a:cxnLst/>
            <a:rect r="r" b="b" t="t" l="l"/>
            <a:pathLst>
              <a:path h="7379138" w="5329641">
                <a:moveTo>
                  <a:pt x="0" y="0"/>
                </a:moveTo>
                <a:lnTo>
                  <a:pt x="5329641" y="0"/>
                </a:lnTo>
                <a:lnTo>
                  <a:pt x="5329641" y="7379138"/>
                </a:lnTo>
                <a:lnTo>
                  <a:pt x="0" y="7379138"/>
                </a:lnTo>
                <a:lnTo>
                  <a:pt x="0" y="0"/>
                </a:lnTo>
                <a:close/>
              </a:path>
            </a:pathLst>
          </a:custGeom>
          <a:blipFill>
            <a:blip r:embed="rId2"/>
            <a:stretch>
              <a:fillRect l="-53841" t="0" r="-53841"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111975" y="2008921"/>
            <a:ext cx="9548145" cy="868045"/>
          </a:xfrm>
          <a:prstGeom prst="rect">
            <a:avLst/>
          </a:prstGeom>
        </p:spPr>
        <p:txBody>
          <a:bodyPr anchor="t" rtlCol="false" tIns="0" lIns="0" bIns="0" rIns="0">
            <a:spAutoFit/>
          </a:bodyPr>
          <a:lstStyle/>
          <a:p>
            <a:pPr>
              <a:lnSpc>
                <a:spcPts val="6710"/>
              </a:lnSpc>
              <a:spcBef>
                <a:spcPct val="0"/>
              </a:spcBef>
            </a:pPr>
            <a:r>
              <a:rPr lang="en-US" sz="6100">
                <a:solidFill>
                  <a:srgbClr val="5B4F47"/>
                </a:solidFill>
                <a:latin typeface="Marcellus Bold"/>
              </a:rPr>
              <a:t>Primer iz življenja Cerkve II.</a:t>
            </a:r>
          </a:p>
        </p:txBody>
      </p:sp>
      <p:sp>
        <p:nvSpPr>
          <p:cNvPr name="TextBox 5" id="5"/>
          <p:cNvSpPr txBox="true"/>
          <p:nvPr/>
        </p:nvSpPr>
        <p:spPr>
          <a:xfrm rot="0">
            <a:off x="7111975" y="3112700"/>
            <a:ext cx="8841610" cy="5033645"/>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Cerkev s poudarjanjem različnih vidikov vere v posameznih obdobjih bogoslužnega leta pomaga vernikom rasti v njihovem duhovnem življenju. Skozi celotno bogoslužno leto doživljamo in živimo različne vidike vere, od adventnega časa do priprave na Odrešenikovo rojstvo, posta, velikonočnega časa in praznovanja Gospodovih ter Marijinih praznikov.</a:t>
            </a:r>
          </a:p>
        </p:txBody>
      </p:sp>
      <p:sp>
        <p:nvSpPr>
          <p:cNvPr name="AutoShape 6" id="6"/>
          <p:cNvSpPr/>
          <p:nvPr/>
        </p:nvSpPr>
        <p:spPr>
          <a:xfrm rot="0">
            <a:off x="16541489" y="5129230"/>
            <a:ext cx="717811" cy="28540"/>
          </a:xfrm>
          <a:prstGeom prst="rect">
            <a:avLst/>
          </a:prstGeom>
          <a:solidFill>
            <a:srgbClr val="DDC1A7"/>
          </a:solid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260798"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0" t="-994" r="0" b="-994"/>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580195" y="1449781"/>
            <a:ext cx="9891725" cy="7397558"/>
            <a:chOff x="0" y="0"/>
            <a:chExt cx="13188967" cy="9863411"/>
          </a:xfrm>
        </p:grpSpPr>
        <p:sp>
          <p:nvSpPr>
            <p:cNvPr name="TextBox 6" id="6"/>
            <p:cNvSpPr txBox="true"/>
            <p:nvPr/>
          </p:nvSpPr>
          <p:spPr>
            <a:xfrm rot="0">
              <a:off x="0" y="57150"/>
              <a:ext cx="13188967" cy="1217930"/>
            </a:xfrm>
            <a:prstGeom prst="rect">
              <a:avLst/>
            </a:prstGeom>
          </p:spPr>
          <p:txBody>
            <a:bodyPr anchor="t" rtlCol="false" tIns="0" lIns="0" bIns="0" rIns="0">
              <a:spAutoFit/>
            </a:bodyPr>
            <a:lstStyle/>
            <a:p>
              <a:pPr>
                <a:lnSpc>
                  <a:spcPts val="6930"/>
                </a:lnSpc>
                <a:spcBef>
                  <a:spcPct val="0"/>
                </a:spcBef>
              </a:pPr>
              <a:r>
                <a:rPr lang="en-US" sz="6300">
                  <a:solidFill>
                    <a:srgbClr val="5B4F47"/>
                  </a:solidFill>
                  <a:latin typeface="Marcellus Bold"/>
                </a:rPr>
                <a:t>Iz učiteljstva Cerkve - 1.</a:t>
              </a:r>
            </a:p>
          </p:txBody>
        </p:sp>
        <p:sp>
          <p:nvSpPr>
            <p:cNvPr name="TextBox 7" id="7"/>
            <p:cNvSpPr txBox="true"/>
            <p:nvPr/>
          </p:nvSpPr>
          <p:spPr>
            <a:xfrm rot="0">
              <a:off x="0" y="1672334"/>
              <a:ext cx="13188967" cy="81910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Dobra mati Cerkev vidi, da je njena dolžnost nekatere dni v letu posvečevati zveli</a:t>
              </a:r>
              <a:r>
                <a:rPr lang="en-US" sz="3199" spc="31">
                  <a:solidFill>
                    <a:srgbClr val="5B4F47"/>
                  </a:solidFill>
                  <a:latin typeface="Marcellus"/>
                </a:rPr>
                <a:t>čavnega dela svojega Božjega Ženina. Vsak teden se na dan, ki ga je začela imenovati Gospodov dan, spominja njegovega vstajenja; enkrat v letu, ob največjem prazniku Velike noči se ga posebej spominja hkrati z njegovim blaženim trpljenjem.</a:t>
              </a:r>
            </a:p>
            <a:p>
              <a:pPr>
                <a:lnSpc>
                  <a:spcPts val="4479"/>
                </a:lnSpc>
              </a:pPr>
              <a:r>
                <a:rPr lang="en-US" sz="3199" spc="31">
                  <a:solidFill>
                    <a:srgbClr val="5B4F47"/>
                  </a:solidFill>
                  <a:latin typeface="Marcellus"/>
                </a:rPr>
                <a:t>Celoto Kristusovih skrivnosti pa razgrne v teku leta: od učlovečenja in rojstva do vnebohoda, do binkoštnega praznika in do pričakovanja blaženega upanja in prihoda Gospodovega. </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260798"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0" t="-994" r="0" b="-994"/>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772064" y="2094308"/>
            <a:ext cx="9736927" cy="5711633"/>
            <a:chOff x="0" y="0"/>
            <a:chExt cx="12982569" cy="7615511"/>
          </a:xfrm>
        </p:grpSpPr>
        <p:sp>
          <p:nvSpPr>
            <p:cNvPr name="TextBox 6" id="6"/>
            <p:cNvSpPr txBox="true"/>
            <p:nvPr/>
          </p:nvSpPr>
          <p:spPr>
            <a:xfrm rot="0">
              <a:off x="0" y="57150"/>
              <a:ext cx="12982569" cy="1217930"/>
            </a:xfrm>
            <a:prstGeom prst="rect">
              <a:avLst/>
            </a:prstGeom>
          </p:spPr>
          <p:txBody>
            <a:bodyPr anchor="t" rtlCol="false" tIns="0" lIns="0" bIns="0" rIns="0">
              <a:spAutoFit/>
            </a:bodyPr>
            <a:lstStyle/>
            <a:p>
              <a:pPr>
                <a:lnSpc>
                  <a:spcPts val="6930"/>
                </a:lnSpc>
                <a:spcBef>
                  <a:spcPct val="0"/>
                </a:spcBef>
              </a:pPr>
              <a:r>
                <a:rPr lang="en-US" sz="6300">
                  <a:solidFill>
                    <a:srgbClr val="5B4F47"/>
                  </a:solidFill>
                  <a:latin typeface="Marcellus Bold"/>
                </a:rPr>
                <a:t>Iz učiteljstva Cerkve - 2.</a:t>
              </a:r>
            </a:p>
          </p:txBody>
        </p:sp>
        <p:sp>
          <p:nvSpPr>
            <p:cNvPr name="TextBox 7" id="7"/>
            <p:cNvSpPr txBox="true"/>
            <p:nvPr/>
          </p:nvSpPr>
          <p:spPr>
            <a:xfrm rot="0">
              <a:off x="0" y="1672334"/>
              <a:ext cx="12982569" cy="59431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Ko na ta način obhaja skrivnosti odrešenja, odpira zaklade kre</a:t>
              </a:r>
              <a:r>
                <a:rPr lang="en-US" sz="3199" spc="31">
                  <a:solidFill>
                    <a:srgbClr val="5B4F47"/>
                  </a:solidFill>
                  <a:latin typeface="Marcellus"/>
                </a:rPr>
                <a:t>posti in zasluženja svojega Gospoda, in sicer tako, da se te skrivnosti v vsakem času na skrivnosten način ponavzočijo, verniki pa pridejo z njimi v stik in se napolnjujejo z zveličavno milostjo.</a:t>
              </a:r>
            </a:p>
            <a:p>
              <a:pPr>
                <a:lnSpc>
                  <a:spcPts val="4479"/>
                </a:lnSpc>
              </a:pPr>
            </a:p>
            <a:p>
              <a:pPr>
                <a:lnSpc>
                  <a:spcPts val="4479"/>
                </a:lnSpc>
              </a:pPr>
              <a:r>
                <a:rPr lang="en-US" sz="3199" spc="31">
                  <a:solidFill>
                    <a:srgbClr val="5B4F47"/>
                  </a:solidFill>
                  <a:latin typeface="Marcellus"/>
                </a:rPr>
                <a:t>(Konstitucija o Svetem Bogoslužju II. vatikanskega cerkvenega zbora, SC 102)</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373994" y="1453931"/>
            <a:ext cx="4793708" cy="6830307"/>
          </a:xfrm>
          <a:custGeom>
            <a:avLst/>
            <a:gdLst/>
            <a:ahLst/>
            <a:cxnLst/>
            <a:rect r="r" b="b" t="t" l="l"/>
            <a:pathLst>
              <a:path h="6830307" w="4793708">
                <a:moveTo>
                  <a:pt x="0" y="0"/>
                </a:moveTo>
                <a:lnTo>
                  <a:pt x="4793708" y="0"/>
                </a:lnTo>
                <a:lnTo>
                  <a:pt x="4793708" y="6830307"/>
                </a:lnTo>
                <a:lnTo>
                  <a:pt x="0" y="6830307"/>
                </a:lnTo>
                <a:lnTo>
                  <a:pt x="0" y="0"/>
                </a:lnTo>
                <a:close/>
              </a:path>
            </a:pathLst>
          </a:custGeom>
          <a:blipFill>
            <a:blip r:embed="rId2"/>
            <a:stretch>
              <a:fillRect l="0" t="-5997" r="0" b="-5997"/>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6974085" y="1170305"/>
            <a:ext cx="9426979" cy="7397558"/>
            <a:chOff x="0" y="0"/>
            <a:chExt cx="12569305" cy="9863411"/>
          </a:xfrm>
        </p:grpSpPr>
        <p:sp>
          <p:nvSpPr>
            <p:cNvPr name="TextBox 5" id="5"/>
            <p:cNvSpPr txBox="true"/>
            <p:nvPr/>
          </p:nvSpPr>
          <p:spPr>
            <a:xfrm rot="0">
              <a:off x="0" y="57150"/>
              <a:ext cx="12569305" cy="1217930"/>
            </a:xfrm>
            <a:prstGeom prst="rect">
              <a:avLst/>
            </a:prstGeom>
          </p:spPr>
          <p:txBody>
            <a:bodyPr anchor="t" rtlCol="false" tIns="0" lIns="0" bIns="0" rIns="0">
              <a:spAutoFit/>
            </a:bodyPr>
            <a:lstStyle/>
            <a:p>
              <a:pPr>
                <a:lnSpc>
                  <a:spcPts val="6930"/>
                </a:lnSpc>
                <a:spcBef>
                  <a:spcPct val="0"/>
                </a:spcBef>
              </a:pPr>
              <a:r>
                <a:rPr lang="en-US" sz="6300">
                  <a:solidFill>
                    <a:srgbClr val="745E4D"/>
                  </a:solidFill>
                  <a:latin typeface="Marcellus Bold"/>
                </a:rPr>
                <a:t>Primer iz življenja svetnika</a:t>
              </a:r>
            </a:p>
          </p:txBody>
        </p:sp>
        <p:sp>
          <p:nvSpPr>
            <p:cNvPr name="TextBox 6" id="6"/>
            <p:cNvSpPr txBox="true"/>
            <p:nvPr/>
          </p:nvSpPr>
          <p:spPr>
            <a:xfrm rot="0">
              <a:off x="0" y="1672334"/>
              <a:ext cx="12569305" cy="81910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Svetnik je, kdor je v polnosti udeležen na Gospodovi velikonočni skrivnosti, njego</a:t>
              </a:r>
              <a:r>
                <a:rPr lang="en-US" sz="3199" spc="31">
                  <a:solidFill>
                    <a:srgbClr val="5B4F47"/>
                  </a:solidFill>
                  <a:latin typeface="Marcellus"/>
                </a:rPr>
                <a:t>va svetost je posledica te udeležbe. Zato je odločilno, kako je vsak od svetnikov živel velikonočno skrivnost in z Gospodom uresničil svoj prehod s tega sveta k Očetu.</a:t>
              </a:r>
            </a:p>
            <a:p>
              <a:pPr>
                <a:lnSpc>
                  <a:spcPts val="4479"/>
                </a:lnSpc>
              </a:pPr>
              <a:r>
                <a:rPr lang="en-US" sz="3199" spc="31">
                  <a:solidFill>
                    <a:srgbClr val="5B4F47"/>
                  </a:solidFill>
                  <a:latin typeface="Marcellus"/>
                </a:rPr>
                <a:t>Jezus Kristus je model vsake svetosti, svetnik »par excellence«, edini pravi. Svetniki so torej tako sveti, kolikor se poistovetijo s Kristusom, kolikor živijo v polnem občestvu z velikonočnim Kristusom.</a:t>
              </a:r>
            </a:p>
          </p:txBody>
        </p:sp>
      </p:grpSp>
      <p:sp>
        <p:nvSpPr>
          <p:cNvPr name="AutoShape 7" id="7"/>
          <p:cNvSpPr/>
          <p:nvPr/>
        </p:nvSpPr>
        <p:spPr>
          <a:xfrm rot="0">
            <a:off x="16541489" y="5129230"/>
            <a:ext cx="717811" cy="28540"/>
          </a:xfrm>
          <a:prstGeom prst="rect">
            <a:avLst/>
          </a:prstGeom>
          <a:solidFill>
            <a:srgbClr val="5B4F47"/>
          </a:solid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1002256"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5360" t="0" r="-5360" b="0"/>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7000"/>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145867" y="1468201"/>
            <a:ext cx="9313464" cy="6939726"/>
            <a:chOff x="0" y="0"/>
            <a:chExt cx="12417951" cy="9252968"/>
          </a:xfrm>
        </p:grpSpPr>
        <p:sp>
          <p:nvSpPr>
            <p:cNvPr name="TextBox 6" id="6"/>
            <p:cNvSpPr txBox="true"/>
            <p:nvPr/>
          </p:nvSpPr>
          <p:spPr>
            <a:xfrm rot="0">
              <a:off x="0" y="66675"/>
              <a:ext cx="12417951" cy="1347262"/>
            </a:xfrm>
            <a:prstGeom prst="rect">
              <a:avLst/>
            </a:prstGeom>
          </p:spPr>
          <p:txBody>
            <a:bodyPr anchor="t" rtlCol="false" tIns="0" lIns="0" bIns="0" rIns="0">
              <a:spAutoFit/>
            </a:bodyPr>
            <a:lstStyle/>
            <a:p>
              <a:pPr>
                <a:lnSpc>
                  <a:spcPts val="7700"/>
                </a:lnSpc>
                <a:spcBef>
                  <a:spcPct val="0"/>
                </a:spcBef>
              </a:pPr>
              <a:r>
                <a:rPr lang="en-US" sz="7000">
                  <a:solidFill>
                    <a:srgbClr val="5B4F47"/>
                  </a:solidFill>
                  <a:latin typeface="Marcellus Bold"/>
                </a:rPr>
                <a:t>Pastoralni poudarek</a:t>
              </a:r>
            </a:p>
          </p:txBody>
        </p:sp>
        <p:sp>
          <p:nvSpPr>
            <p:cNvPr name="TextBox 7" id="7"/>
            <p:cNvSpPr txBox="true"/>
            <p:nvPr/>
          </p:nvSpPr>
          <p:spPr>
            <a:xfrm rot="0">
              <a:off x="0" y="1811191"/>
              <a:ext cx="12417951" cy="74417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Bogoslužne dobe so pomemben del našega duhovnega življenja. Cerkev nam skoznje</a:t>
              </a:r>
              <a:r>
                <a:rPr lang="en-US" sz="3199" spc="31">
                  <a:solidFill>
                    <a:srgbClr val="5B4F47"/>
                  </a:solidFill>
                  <a:latin typeface="Marcellus"/>
                </a:rPr>
                <a:t> in skozi življenja svetnikov osvetljuje odrešenjsko delo Jezusa Kristusa. Vsaka doba ima svoj poudarek in nas vodi k poglobitvi vere. Bogoslužno leto je pravo potovanje in zato leto Gospodove milosti, kjer moremo v skladu z dobo (adventi čas, božični čas, postni čas, velikonočni čas ali čas med letom) preoblikovati svoje življenje, se prenoviti in spreobrniti, kot so to storili svetniki.</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DAF1EhZR00E</dc:identifier>
  <dcterms:modified xsi:type="dcterms:W3CDTF">2011-08-01T06:04:30Z</dcterms:modified>
  <cp:revision>1</cp:revision>
  <dc:title>5. Bogoslužno leto - njegov pomen v življenju Cerkve</dc:title>
</cp:coreProperties>
</file>