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0" y="-1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F2184-3C08-43D2-824D-7C88250B8898}" type="datetimeFigureOut">
              <a:rPr lang="sl-SI" smtClean="0"/>
              <a:t>16.12.2012</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BCE21-679D-47FD-B60F-404183A0BACA}" type="slidenum">
              <a:rPr lang="sl-SI" smtClean="0"/>
              <a:t>‹#›</a:t>
            </a:fld>
            <a:endParaRPr lang="sl-SI"/>
          </a:p>
        </p:txBody>
      </p:sp>
    </p:spTree>
    <p:extLst>
      <p:ext uri="{BB962C8B-B14F-4D97-AF65-F5344CB8AC3E}">
        <p14:creationId xmlns:p14="http://schemas.microsoft.com/office/powerpoint/2010/main" val="121201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5E7BCE21-679D-47FD-B60F-404183A0BACA}" type="slidenum">
              <a:rPr lang="sl-SI" smtClean="0"/>
              <a:t>5</a:t>
            </a:fld>
            <a:endParaRPr lang="sl-SI"/>
          </a:p>
        </p:txBody>
      </p:sp>
    </p:spTree>
    <p:extLst>
      <p:ext uri="{BB962C8B-B14F-4D97-AF65-F5344CB8AC3E}">
        <p14:creationId xmlns:p14="http://schemas.microsoft.com/office/powerpoint/2010/main" val="31738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15" name="Date Placeholder 14"/>
          <p:cNvSpPr>
            <a:spLocks noGrp="1"/>
          </p:cNvSpPr>
          <p:nvPr>
            <p:ph type="dt" sz="half" idx="10"/>
          </p:nvPr>
        </p:nvSpPr>
        <p:spPr/>
        <p:txBody>
          <a:bodyPr/>
          <a:lstStyle/>
          <a:p>
            <a:fld id="{3B5D2590-8D21-4E47-8E2B-DC36C214C6B8}" type="datetimeFigureOut">
              <a:rPr lang="sl-SI" smtClean="0"/>
              <a:t>16.12.2012</a:t>
            </a:fld>
            <a:endParaRPr lang="sl-SI"/>
          </a:p>
        </p:txBody>
      </p:sp>
      <p:sp>
        <p:nvSpPr>
          <p:cNvPr id="16" name="Slide Number Placeholder 15"/>
          <p:cNvSpPr>
            <a:spLocks noGrp="1"/>
          </p:cNvSpPr>
          <p:nvPr>
            <p:ph type="sldNum" sz="quarter" idx="11"/>
          </p:nvPr>
        </p:nvSpPr>
        <p:spPr/>
        <p:txBody>
          <a:bodyPr/>
          <a:lstStyle/>
          <a:p>
            <a:fld id="{F35C3489-4E51-43D2-9778-64146A239B7B}" type="slidenum">
              <a:rPr lang="sl-SI" smtClean="0"/>
              <a:t>‹#›</a:t>
            </a:fld>
            <a:endParaRPr lang="sl-SI"/>
          </a:p>
        </p:txBody>
      </p:sp>
      <p:sp>
        <p:nvSpPr>
          <p:cNvPr id="17" name="Footer Placeholder 16"/>
          <p:cNvSpPr>
            <a:spLocks noGrp="1"/>
          </p:cNvSpPr>
          <p:nvPr>
            <p:ph type="ftr" sz="quarter" idx="12"/>
          </p:nvPr>
        </p:nvSpPr>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3B5D2590-8D21-4E47-8E2B-DC36C214C6B8}" type="datetimeFigureOut">
              <a:rPr lang="sl-SI" smtClean="0"/>
              <a:t>16.12.2012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35C3489-4E51-43D2-9778-64146A239B7B}"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B5D2590-8D21-4E47-8E2B-DC36C214C6B8}" type="datetimeFigureOut">
              <a:rPr lang="sl-SI" smtClean="0"/>
              <a:t>16.12.2012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35C3489-4E51-43D2-9778-64146A239B7B}"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3" name="Title 12"/>
          <p:cNvSpPr>
            <a:spLocks noGrp="1"/>
          </p:cNvSpPr>
          <p:nvPr>
            <p:ph type="title"/>
          </p:nvPr>
        </p:nvSpPr>
        <p:spPr/>
        <p:txBody>
          <a:bodyPr/>
          <a:lstStyle/>
          <a:p>
            <a:r>
              <a:rPr lang="sl-SI" smtClean="0"/>
              <a:t>Uredite slog naslova matrice</a:t>
            </a:r>
            <a:endParaRPr lang="en-US"/>
          </a:p>
        </p:txBody>
      </p:sp>
      <p:sp>
        <p:nvSpPr>
          <p:cNvPr id="14" name="Date Placeholder 13"/>
          <p:cNvSpPr>
            <a:spLocks noGrp="1"/>
          </p:cNvSpPr>
          <p:nvPr>
            <p:ph type="dt" sz="half" idx="10"/>
          </p:nvPr>
        </p:nvSpPr>
        <p:spPr/>
        <p:txBody>
          <a:bodyPr/>
          <a:lstStyle/>
          <a:p>
            <a:fld id="{3B5D2590-8D21-4E47-8E2B-DC36C214C6B8}" type="datetimeFigureOut">
              <a:rPr lang="sl-SI" smtClean="0"/>
              <a:t>16.12.2012</a:t>
            </a:fld>
            <a:endParaRPr lang="sl-SI"/>
          </a:p>
        </p:txBody>
      </p:sp>
      <p:sp>
        <p:nvSpPr>
          <p:cNvPr id="15" name="Slide Number Placeholder 14"/>
          <p:cNvSpPr>
            <a:spLocks noGrp="1"/>
          </p:cNvSpPr>
          <p:nvPr>
            <p:ph type="sldNum" sz="quarter" idx="11"/>
          </p:nvPr>
        </p:nvSpPr>
        <p:spPr/>
        <p:txBody>
          <a:bodyPr/>
          <a:lstStyle/>
          <a:p>
            <a:fld id="{F35C3489-4E51-43D2-9778-64146A239B7B}" type="slidenum">
              <a:rPr lang="sl-SI" smtClean="0"/>
              <a:t>‹#›</a:t>
            </a:fld>
            <a:endParaRPr lang="sl-SI"/>
          </a:p>
        </p:txBody>
      </p:sp>
      <p:sp>
        <p:nvSpPr>
          <p:cNvPr id="16" name="Footer Placeholder 15"/>
          <p:cNvSpPr>
            <a:spLocks noGrp="1"/>
          </p:cNvSpPr>
          <p:nvPr>
            <p:ph type="ftr" sz="quarter" idx="12"/>
          </p:nvPr>
        </p:nvSpPr>
        <p:spPr/>
        <p:txBody>
          <a:bodyPr/>
          <a:lstStyle/>
          <a:p>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12" name="Date Placeholder 11"/>
          <p:cNvSpPr>
            <a:spLocks noGrp="1"/>
          </p:cNvSpPr>
          <p:nvPr>
            <p:ph type="dt" sz="half" idx="10"/>
          </p:nvPr>
        </p:nvSpPr>
        <p:spPr/>
        <p:txBody>
          <a:bodyPr/>
          <a:lstStyle/>
          <a:p>
            <a:fld id="{3B5D2590-8D21-4E47-8E2B-DC36C214C6B8}" type="datetimeFigureOut">
              <a:rPr lang="sl-SI" smtClean="0"/>
              <a:t>16.12.2012</a:t>
            </a:fld>
            <a:endParaRPr lang="sl-SI"/>
          </a:p>
        </p:txBody>
      </p:sp>
      <p:sp>
        <p:nvSpPr>
          <p:cNvPr id="13" name="Slide Number Placeholder 12"/>
          <p:cNvSpPr>
            <a:spLocks noGrp="1"/>
          </p:cNvSpPr>
          <p:nvPr>
            <p:ph type="sldNum" sz="quarter" idx="11"/>
          </p:nvPr>
        </p:nvSpPr>
        <p:spPr/>
        <p:txBody>
          <a:bodyPr/>
          <a:lstStyle/>
          <a:p>
            <a:fld id="{F35C3489-4E51-43D2-9778-64146A239B7B}" type="slidenum">
              <a:rPr lang="sl-SI" smtClean="0"/>
              <a:t>‹#›</a:t>
            </a:fld>
            <a:endParaRPr lang="sl-SI"/>
          </a:p>
        </p:txBody>
      </p:sp>
      <p:sp>
        <p:nvSpPr>
          <p:cNvPr id="14" name="Footer Placeholder 13"/>
          <p:cNvSpPr>
            <a:spLocks noGrp="1"/>
          </p:cNvSpPr>
          <p:nvPr>
            <p:ph type="ftr" sz="quarter" idx="12"/>
          </p:nvPr>
        </p:nvSpPr>
        <p:spPr/>
        <p:txBody>
          <a:bodyPr/>
          <a:lstStyle/>
          <a:p>
            <a:endParaRPr lang="sl-SI"/>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l-SI" smtClean="0"/>
              <a:t>Uredite slog naslova matrice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B5D2590-8D21-4E47-8E2B-DC36C214C6B8}" type="datetimeFigureOut">
              <a:rPr lang="sl-SI" smtClean="0"/>
              <a:t>16.12.2012</a:t>
            </a:fld>
            <a:endParaRPr lang="sl-SI"/>
          </a:p>
        </p:txBody>
      </p:sp>
      <p:sp>
        <p:nvSpPr>
          <p:cNvPr id="9" name="Slide Number Placeholder 8"/>
          <p:cNvSpPr>
            <a:spLocks noGrp="1"/>
          </p:cNvSpPr>
          <p:nvPr>
            <p:ph type="sldNum" sz="quarter" idx="11"/>
          </p:nvPr>
        </p:nvSpPr>
        <p:spPr/>
        <p:txBody>
          <a:bodyPr/>
          <a:lstStyle/>
          <a:p>
            <a:fld id="{F35C3489-4E51-43D2-9778-64146A239B7B}" type="slidenum">
              <a:rPr lang="sl-SI" smtClean="0"/>
              <a:t>‹#›</a:t>
            </a:fld>
            <a:endParaRPr lang="sl-SI"/>
          </a:p>
        </p:txBody>
      </p:sp>
      <p:sp>
        <p:nvSpPr>
          <p:cNvPr id="10" name="Footer Placeholder 9"/>
          <p:cNvSpPr>
            <a:spLocks noGrp="1"/>
          </p:cNvSpPr>
          <p:nvPr>
            <p:ph type="ftr" sz="quarter" idx="12"/>
          </p:nvPr>
        </p:nvSpPr>
        <p:spPr/>
        <p:txBody>
          <a:bodyPr/>
          <a:lstStyle/>
          <a:p>
            <a:endParaRPr lang="sl-SI"/>
          </a:p>
        </p:txBody>
      </p:sp>
      <p:sp>
        <p:nvSpPr>
          <p:cNvPr id="11" name="Title 10"/>
          <p:cNvSpPr>
            <a:spLocks noGrp="1"/>
          </p:cNvSpPr>
          <p:nvPr>
            <p:ph type="title"/>
          </p:nvPr>
        </p:nvSpPr>
        <p:spPr/>
        <p:txBody>
          <a:bodyPr/>
          <a:lstStyle/>
          <a:p>
            <a:r>
              <a:rPr lang="sl-SI" smtClean="0"/>
              <a:t>Uredite slog naslova matrice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sl-SI" smtClean="0"/>
              <a:t>Uredite slog naslova matrice</a:t>
            </a:r>
            <a:endParaRPr lang="en-US" dirty="0"/>
          </a:p>
        </p:txBody>
      </p:sp>
      <p:sp>
        <p:nvSpPr>
          <p:cNvPr id="14" name="Date Placeholder 13"/>
          <p:cNvSpPr>
            <a:spLocks noGrp="1"/>
          </p:cNvSpPr>
          <p:nvPr>
            <p:ph type="dt" sz="half" idx="10"/>
          </p:nvPr>
        </p:nvSpPr>
        <p:spPr/>
        <p:txBody>
          <a:bodyPr/>
          <a:lstStyle/>
          <a:p>
            <a:fld id="{3B5D2590-8D21-4E47-8E2B-DC36C214C6B8}" type="datetimeFigureOut">
              <a:rPr lang="sl-SI" smtClean="0"/>
              <a:t>16.12.2012</a:t>
            </a:fld>
            <a:endParaRPr lang="sl-SI"/>
          </a:p>
        </p:txBody>
      </p:sp>
      <p:sp>
        <p:nvSpPr>
          <p:cNvPr id="15" name="Slide Number Placeholder 14"/>
          <p:cNvSpPr>
            <a:spLocks noGrp="1"/>
          </p:cNvSpPr>
          <p:nvPr>
            <p:ph type="sldNum" sz="quarter" idx="11"/>
          </p:nvPr>
        </p:nvSpPr>
        <p:spPr/>
        <p:txBody>
          <a:bodyPr/>
          <a:lstStyle/>
          <a:p>
            <a:fld id="{F35C3489-4E51-43D2-9778-64146A239B7B}" type="slidenum">
              <a:rPr lang="sl-SI" smtClean="0"/>
              <a:t>‹#›</a:t>
            </a:fld>
            <a:endParaRPr lang="sl-SI"/>
          </a:p>
        </p:txBody>
      </p:sp>
      <p:sp>
        <p:nvSpPr>
          <p:cNvPr id="16" name="Footer Placeholder 15"/>
          <p:cNvSpPr>
            <a:spLocks noGrp="1"/>
          </p:cNvSpPr>
          <p:nvPr>
            <p:ph type="ftr" sz="quarter" idx="12"/>
          </p:nvPr>
        </p:nvSpPr>
        <p:spPr/>
        <p:txBody>
          <a:bodyPr/>
          <a:lstStyle/>
          <a:p>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smtClean="0"/>
              <a:t>Uredite slog naslova matrice</a:t>
            </a:r>
            <a:endParaRPr lang="en-US"/>
          </a:p>
        </p:txBody>
      </p:sp>
      <p:sp>
        <p:nvSpPr>
          <p:cNvPr id="7" name="Date Placeholder 6"/>
          <p:cNvSpPr>
            <a:spLocks noGrp="1"/>
          </p:cNvSpPr>
          <p:nvPr>
            <p:ph type="dt" sz="half" idx="10"/>
          </p:nvPr>
        </p:nvSpPr>
        <p:spPr/>
        <p:txBody>
          <a:bodyPr/>
          <a:lstStyle/>
          <a:p>
            <a:fld id="{3B5D2590-8D21-4E47-8E2B-DC36C214C6B8}" type="datetimeFigureOut">
              <a:rPr lang="sl-SI" smtClean="0"/>
              <a:t>16.12.2012</a:t>
            </a:fld>
            <a:endParaRPr lang="sl-SI"/>
          </a:p>
        </p:txBody>
      </p:sp>
      <p:sp>
        <p:nvSpPr>
          <p:cNvPr id="8" name="Slide Number Placeholder 7"/>
          <p:cNvSpPr>
            <a:spLocks noGrp="1"/>
          </p:cNvSpPr>
          <p:nvPr>
            <p:ph type="sldNum" sz="quarter" idx="11"/>
          </p:nvPr>
        </p:nvSpPr>
        <p:spPr/>
        <p:txBody>
          <a:bodyPr/>
          <a:lstStyle/>
          <a:p>
            <a:fld id="{F35C3489-4E51-43D2-9778-64146A239B7B}" type="slidenum">
              <a:rPr lang="sl-SI" smtClean="0"/>
              <a:t>‹#›</a:t>
            </a:fld>
            <a:endParaRPr lang="sl-SI"/>
          </a:p>
        </p:txBody>
      </p:sp>
      <p:sp>
        <p:nvSpPr>
          <p:cNvPr id="9" name="Footer Placeholder 8"/>
          <p:cNvSpPr>
            <a:spLocks noGrp="1"/>
          </p:cNvSpPr>
          <p:nvPr>
            <p:ph type="ftr" sz="quarter" idx="12"/>
          </p:nvPr>
        </p:nvSpPr>
        <p:spPr/>
        <p:txBody>
          <a:bodyPr/>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5D2590-8D21-4E47-8E2B-DC36C214C6B8}" type="datetimeFigureOut">
              <a:rPr lang="sl-SI" smtClean="0"/>
              <a:t>16.12.2012</a:t>
            </a:fld>
            <a:endParaRPr lang="sl-SI"/>
          </a:p>
        </p:txBody>
      </p:sp>
      <p:sp>
        <p:nvSpPr>
          <p:cNvPr id="6" name="Slide Number Placeholder 5"/>
          <p:cNvSpPr>
            <a:spLocks noGrp="1"/>
          </p:cNvSpPr>
          <p:nvPr>
            <p:ph type="sldNum" sz="quarter" idx="11"/>
          </p:nvPr>
        </p:nvSpPr>
        <p:spPr/>
        <p:txBody>
          <a:bodyPr/>
          <a:lstStyle/>
          <a:p>
            <a:fld id="{F35C3489-4E51-43D2-9778-64146A239B7B}" type="slidenum">
              <a:rPr lang="sl-SI" smtClean="0"/>
              <a:t>‹#›</a:t>
            </a:fld>
            <a:endParaRPr lang="sl-SI"/>
          </a:p>
        </p:txBody>
      </p:sp>
      <p:sp>
        <p:nvSpPr>
          <p:cNvPr id="7" name="Footer Placeholder 6"/>
          <p:cNvSpPr>
            <a:spLocks noGrp="1"/>
          </p:cNvSpPr>
          <p:nvPr>
            <p:ph type="ftr" sz="quarter" idx="12"/>
          </p:nvPr>
        </p:nvSpPr>
        <p:spPr/>
        <p:txBody>
          <a:bodyPr/>
          <a:lstStyle/>
          <a:p>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5" name="Date Placeholder 14"/>
          <p:cNvSpPr>
            <a:spLocks noGrp="1"/>
          </p:cNvSpPr>
          <p:nvPr>
            <p:ph type="dt" sz="half" idx="10"/>
          </p:nvPr>
        </p:nvSpPr>
        <p:spPr/>
        <p:txBody>
          <a:bodyPr/>
          <a:lstStyle/>
          <a:p>
            <a:fld id="{3B5D2590-8D21-4E47-8E2B-DC36C214C6B8}" type="datetimeFigureOut">
              <a:rPr lang="sl-SI" smtClean="0"/>
              <a:t>16.12.2012</a:t>
            </a:fld>
            <a:endParaRPr lang="sl-SI"/>
          </a:p>
        </p:txBody>
      </p:sp>
      <p:sp>
        <p:nvSpPr>
          <p:cNvPr id="16" name="Slide Number Placeholder 15"/>
          <p:cNvSpPr>
            <a:spLocks noGrp="1"/>
          </p:cNvSpPr>
          <p:nvPr>
            <p:ph type="sldNum" sz="quarter" idx="11"/>
          </p:nvPr>
        </p:nvSpPr>
        <p:spPr/>
        <p:txBody>
          <a:bodyPr/>
          <a:lstStyle/>
          <a:p>
            <a:fld id="{F35C3489-4E51-43D2-9778-64146A239B7B}" type="slidenum">
              <a:rPr lang="sl-SI" smtClean="0"/>
              <a:t>‹#›</a:t>
            </a:fld>
            <a:endParaRPr lang="sl-SI"/>
          </a:p>
        </p:txBody>
      </p:sp>
      <p:sp>
        <p:nvSpPr>
          <p:cNvPr id="17" name="Footer Placeholder 16"/>
          <p:cNvSpPr>
            <a:spLocks noGrp="1"/>
          </p:cNvSpPr>
          <p:nvPr>
            <p:ph type="ftr" sz="quarter" idx="12"/>
          </p:nvPr>
        </p:nvSpPr>
        <p:spPr/>
        <p:txBody>
          <a:bodyPr/>
          <a:lstStyle/>
          <a:p>
            <a:endParaRPr lang="sl-SI"/>
          </a:p>
        </p:txBody>
      </p:sp>
      <p:sp>
        <p:nvSpPr>
          <p:cNvPr id="18" name="Title 17"/>
          <p:cNvSpPr>
            <a:spLocks noGrp="1"/>
          </p:cNvSpPr>
          <p:nvPr>
            <p:ph type="title"/>
          </p:nvPr>
        </p:nvSpPr>
        <p:spPr/>
        <p:txBody>
          <a:bodyPr/>
          <a:lstStyle/>
          <a:p>
            <a:r>
              <a:rPr lang="sl-SI" smtClean="0"/>
              <a:t>Uredite slog naslova matrice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sl-SI" smtClean="0"/>
              <a:t>Uredite slog naslova matrice</a:t>
            </a:r>
            <a:endParaRPr lang="en-US"/>
          </a:p>
        </p:txBody>
      </p:sp>
      <p:sp>
        <p:nvSpPr>
          <p:cNvPr id="13" name="Date Placeholder 12"/>
          <p:cNvSpPr>
            <a:spLocks noGrp="1"/>
          </p:cNvSpPr>
          <p:nvPr>
            <p:ph type="dt" sz="half" idx="10"/>
          </p:nvPr>
        </p:nvSpPr>
        <p:spPr/>
        <p:txBody>
          <a:bodyPr/>
          <a:lstStyle/>
          <a:p>
            <a:fld id="{3B5D2590-8D21-4E47-8E2B-DC36C214C6B8}" type="datetimeFigureOut">
              <a:rPr lang="sl-SI" smtClean="0"/>
              <a:t>16.12.2012</a:t>
            </a:fld>
            <a:endParaRPr lang="sl-SI"/>
          </a:p>
        </p:txBody>
      </p:sp>
      <p:sp>
        <p:nvSpPr>
          <p:cNvPr id="14" name="Slide Number Placeholder 13"/>
          <p:cNvSpPr>
            <a:spLocks noGrp="1"/>
          </p:cNvSpPr>
          <p:nvPr>
            <p:ph type="sldNum" sz="quarter" idx="11"/>
          </p:nvPr>
        </p:nvSpPr>
        <p:spPr/>
        <p:txBody>
          <a:bodyPr/>
          <a:lstStyle/>
          <a:p>
            <a:fld id="{F35C3489-4E51-43D2-9778-64146A239B7B}" type="slidenum">
              <a:rPr lang="sl-SI" smtClean="0"/>
              <a:t>‹#›</a:t>
            </a:fld>
            <a:endParaRPr lang="sl-SI"/>
          </a:p>
        </p:txBody>
      </p:sp>
      <p:sp>
        <p:nvSpPr>
          <p:cNvPr id="15" name="Footer Placeholder 14"/>
          <p:cNvSpPr>
            <a:spLocks noGrp="1"/>
          </p:cNvSpPr>
          <p:nvPr>
            <p:ph type="ftr" sz="quarter" idx="12"/>
          </p:nvPr>
        </p:nvSpPr>
        <p:spPr/>
        <p:txBody>
          <a:bodyPr/>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sl-SI" smtClean="0"/>
              <a:t>Uredite slog naslova matrice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B5D2590-8D21-4E47-8E2B-DC36C214C6B8}" type="datetimeFigureOut">
              <a:rPr lang="sl-SI" smtClean="0"/>
              <a:t>16.12.2012</a:t>
            </a:fld>
            <a:endParaRPr lang="sl-SI"/>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sl-SI"/>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35C3489-4E51-43D2-9778-64146A239B7B}"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9552" y="620688"/>
            <a:ext cx="8229600" cy="1143000"/>
          </a:xfrm>
        </p:spPr>
        <p:txBody>
          <a:bodyPr>
            <a:normAutofit fontScale="90000"/>
          </a:bodyPr>
          <a:lstStyle/>
          <a:p>
            <a:pPr algn="ctr"/>
            <a:r>
              <a:rPr lang="sl-SI" b="1" dirty="0">
                <a:solidFill>
                  <a:srgbClr val="FFFF00"/>
                </a:solidFill>
                <a:latin typeface="Arial" pitchFamily="34" charset="0"/>
                <a:cs typeface="Arial" pitchFamily="34" charset="0"/>
              </a:rPr>
              <a:t>MOČ IN UPANJE OB IZGUBI LJUBLJENEGA ČLOVEKA</a:t>
            </a:r>
            <a:endParaRPr lang="sl-SI" dirty="0">
              <a:solidFill>
                <a:srgbClr val="FFFF00"/>
              </a:solidFill>
              <a:latin typeface="Arial" pitchFamily="34" charset="0"/>
              <a:cs typeface="Arial" pitchFamily="34" charset="0"/>
            </a:endParaRPr>
          </a:p>
        </p:txBody>
      </p:sp>
      <p:pic>
        <p:nvPicPr>
          <p:cNvPr id="1026" name="Picture 2" descr="http://www.scenicreflections.com/files/Mourning_Angel_Wallpaper_35d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630" y="2348880"/>
            <a:ext cx="53625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4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5373216"/>
            <a:ext cx="8784976" cy="1200329"/>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Še posebej v času žalovanja je pomembno, da izražamo čustva. Jok je naraven in pogosto potreben del žalovanja. Pomaga nam sprejeti to, kar se je zgodilo. Tudi Jezus je jokal.</a:t>
            </a:r>
          </a:p>
        </p:txBody>
      </p:sp>
      <p:pic>
        <p:nvPicPr>
          <p:cNvPr id="10242" name="Picture 2" descr="http://www.turnbacktogod.com/wp-content/uploads/2011/04/Jesus-C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313" y="836712"/>
            <a:ext cx="6109374" cy="412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3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5589240"/>
            <a:ext cx="8784976" cy="830997"/>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Šele, ko pokažemo svoja čustva, </a:t>
            </a:r>
            <a:endParaRPr lang="sl-SI" sz="2400" dirty="0" smtClean="0">
              <a:solidFill>
                <a:srgbClr val="FFFF00"/>
              </a:solidFill>
              <a:latin typeface="Arial" pitchFamily="34" charset="0"/>
              <a:cs typeface="Arial" pitchFamily="34" charset="0"/>
            </a:endParaRPr>
          </a:p>
          <a:p>
            <a:pPr algn="ctr"/>
            <a:r>
              <a:rPr lang="sl-SI" sz="2400" dirty="0" smtClean="0">
                <a:solidFill>
                  <a:srgbClr val="FFFF00"/>
                </a:solidFill>
                <a:latin typeface="Arial" pitchFamily="34" charset="0"/>
                <a:cs typeface="Arial" pitchFamily="34" charset="0"/>
              </a:rPr>
              <a:t>začnemo </a:t>
            </a:r>
            <a:r>
              <a:rPr lang="sl-SI" sz="2400" dirty="0">
                <a:solidFill>
                  <a:srgbClr val="FFFF00"/>
                </a:solidFill>
                <a:latin typeface="Arial" pitchFamily="34" charset="0"/>
                <a:cs typeface="Arial" pitchFamily="34" charset="0"/>
              </a:rPr>
              <a:t>svojo bolečino deliti z drugimi.</a:t>
            </a:r>
          </a:p>
        </p:txBody>
      </p:sp>
      <p:pic>
        <p:nvPicPr>
          <p:cNvPr id="11266" name="Picture 2" descr="http://dorrys.com/wp-content/uploads/2009/11/tear-jerk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536" b="6267"/>
          <a:stretch/>
        </p:blipFill>
        <p:spPr bwMode="auto">
          <a:xfrm>
            <a:off x="1763686" y="980728"/>
            <a:ext cx="586981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8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51320" y="4725144"/>
            <a:ext cx="8568952" cy="1938992"/>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Gremo v cerkev in sedež poleg nas je prazen. Gremo po ulici in vidimo koga, ki je bil dober prijatelj ljubljene osebe. Spet se oglasi bolečina. Te spomine je treba sprejeti. Dolgo traja, da prebolimo spomine. Pomaga, če o spominih pripovedujemo ljudem, ki jim lahko zaupamo.</a:t>
            </a:r>
          </a:p>
        </p:txBody>
      </p:sp>
      <p:pic>
        <p:nvPicPr>
          <p:cNvPr id="12290" name="Picture 2" descr="http://www.zaze.si/images/upload/image/Cerkvene-klo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08" y="501721"/>
            <a:ext cx="53625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51520" y="5085184"/>
            <a:ext cx="8568952" cy="1569660"/>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Izguba ljubljenega človeka je, kakor da bi nam odstranili roko ali nogo. V takem občutju se moramo varovati, </a:t>
            </a:r>
            <a:endParaRPr lang="sl-SI" sz="2400" dirty="0" smtClean="0">
              <a:solidFill>
                <a:srgbClr val="FFFF00"/>
              </a:solidFill>
              <a:latin typeface="Arial" pitchFamily="34" charset="0"/>
              <a:cs typeface="Arial" pitchFamily="34" charset="0"/>
            </a:endParaRPr>
          </a:p>
          <a:p>
            <a:pPr algn="ctr"/>
            <a:r>
              <a:rPr lang="sl-SI" sz="2400" dirty="0" smtClean="0">
                <a:solidFill>
                  <a:srgbClr val="FFFF00"/>
                </a:solidFill>
                <a:latin typeface="Arial" pitchFamily="34" charset="0"/>
                <a:cs typeface="Arial" pitchFamily="34" charset="0"/>
              </a:rPr>
              <a:t>da </a:t>
            </a:r>
            <a:r>
              <a:rPr lang="sl-SI" sz="2400" dirty="0">
                <a:solidFill>
                  <a:srgbClr val="FFFF00"/>
                </a:solidFill>
                <a:latin typeface="Arial" pitchFamily="34" charset="0"/>
                <a:cs typeface="Arial" pitchFamily="34" charset="0"/>
              </a:rPr>
              <a:t>iz pokojnih ne naredimo idolov. </a:t>
            </a:r>
            <a:endParaRPr lang="sl-SI" sz="2400" dirty="0" smtClean="0">
              <a:solidFill>
                <a:srgbClr val="FFFF00"/>
              </a:solidFill>
              <a:latin typeface="Arial" pitchFamily="34" charset="0"/>
              <a:cs typeface="Arial" pitchFamily="34" charset="0"/>
            </a:endParaRPr>
          </a:p>
          <a:p>
            <a:pPr algn="ctr"/>
            <a:r>
              <a:rPr lang="sl-SI" sz="2400" dirty="0" smtClean="0">
                <a:solidFill>
                  <a:srgbClr val="FFFF00"/>
                </a:solidFill>
                <a:latin typeface="Arial" pitchFamily="34" charset="0"/>
                <a:cs typeface="Arial" pitchFamily="34" charset="0"/>
              </a:rPr>
              <a:t>Če </a:t>
            </a:r>
            <a:r>
              <a:rPr lang="sl-SI" sz="2400" dirty="0">
                <a:solidFill>
                  <a:srgbClr val="FFFF00"/>
                </a:solidFill>
                <a:latin typeface="Arial" pitchFamily="34" charset="0"/>
                <a:cs typeface="Arial" pitchFamily="34" charset="0"/>
              </a:rPr>
              <a:t>iz njih naredimo idol, jim ne pustimo oditi.</a:t>
            </a:r>
          </a:p>
        </p:txBody>
      </p:sp>
      <p:pic>
        <p:nvPicPr>
          <p:cNvPr id="13314" name="Picture 2" descr="http://images.fineartamerica.com/images-medium-large/surreal-gothic-angel-cemetery-mourner-kathy-fornal.jpg"/>
          <p:cNvPicPr>
            <a:picLocks noChangeAspect="1" noChangeArrowheads="1"/>
          </p:cNvPicPr>
          <p:nvPr/>
        </p:nvPicPr>
        <p:blipFill rotWithShape="1">
          <a:blip r:embed="rId2">
            <a:extLst>
              <a:ext uri="{28A0092B-C50C-407E-A947-70E740481C1C}">
                <a14:useLocalDpi xmlns:a14="http://schemas.microsoft.com/office/drawing/2010/main" val="0"/>
              </a:ext>
            </a:extLst>
          </a:blip>
          <a:srcRect r="20785"/>
          <a:stretch/>
        </p:blipFill>
        <p:spPr bwMode="auto">
          <a:xfrm>
            <a:off x="2223757" y="692696"/>
            <a:ext cx="462447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7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69135" y="5157192"/>
            <a:ext cx="8640960" cy="1569660"/>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Kakšen je naš odnos do smrti? Če mislimo, da </a:t>
            </a:r>
            <a:r>
              <a:rPr lang="sl-SI" sz="2400" dirty="0" smtClean="0">
                <a:solidFill>
                  <a:srgbClr val="FFFF00"/>
                </a:solidFill>
                <a:latin typeface="Arial" pitchFamily="34" charset="0"/>
                <a:cs typeface="Arial" pitchFamily="34" charset="0"/>
              </a:rPr>
              <a:t>je </a:t>
            </a:r>
            <a:r>
              <a:rPr lang="sl-SI" sz="2400" dirty="0">
                <a:solidFill>
                  <a:srgbClr val="FFFF00"/>
                </a:solidFill>
                <a:latin typeface="Arial" pitchFamily="34" charset="0"/>
                <a:cs typeface="Arial" pitchFamily="34" charset="0"/>
              </a:rPr>
              <a:t>smrt napaka, ki se ne bi smela zgoditi, lahko postane naša bolečina </a:t>
            </a:r>
            <a:r>
              <a:rPr lang="sl-SI" sz="2400" dirty="0" smtClean="0">
                <a:solidFill>
                  <a:srgbClr val="FFFF00"/>
                </a:solidFill>
                <a:latin typeface="Arial" pitchFamily="34" charset="0"/>
                <a:cs typeface="Arial" pitchFamily="34" charset="0"/>
              </a:rPr>
              <a:t>neznosna. </a:t>
            </a:r>
            <a:r>
              <a:rPr lang="sl-SI" sz="2400" dirty="0">
                <a:solidFill>
                  <a:srgbClr val="FFFF00"/>
                </a:solidFill>
                <a:latin typeface="Arial" pitchFamily="34" charset="0"/>
                <a:cs typeface="Arial" pitchFamily="34" charset="0"/>
              </a:rPr>
              <a:t>Mi kristjani se on smrti žalostimo, vendar ne kakor tisti, ki nimajo upanja.</a:t>
            </a:r>
          </a:p>
        </p:txBody>
      </p:sp>
      <p:pic>
        <p:nvPicPr>
          <p:cNvPr id="14338" name="Picture 2" descr="http://view.stern.de/de/original/1607858/dunkel-leben-Trauer-Sehnsucht-Minimalismus-dunkelheit-ker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060" y="692696"/>
            <a:ext cx="4684370" cy="411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9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323528" y="5445224"/>
            <a:ext cx="8496944" cy="1200329"/>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Naše žalovanje je odvisno tudi od tega, koliko moči nam daje krščanska vera. Kristjan ve, da s smrtjo ni vsega konec. </a:t>
            </a:r>
            <a:endParaRPr lang="sl-SI" sz="2400" dirty="0" smtClean="0">
              <a:solidFill>
                <a:srgbClr val="FFFF00"/>
              </a:solidFill>
              <a:latin typeface="Arial" pitchFamily="34" charset="0"/>
              <a:cs typeface="Arial" pitchFamily="34" charset="0"/>
            </a:endParaRPr>
          </a:p>
          <a:p>
            <a:pPr algn="ctr"/>
            <a:r>
              <a:rPr lang="sl-SI" sz="2400" dirty="0" smtClean="0">
                <a:solidFill>
                  <a:srgbClr val="FFFF00"/>
                </a:solidFill>
                <a:latin typeface="Arial" pitchFamily="34" charset="0"/>
                <a:cs typeface="Arial" pitchFamily="34" charset="0"/>
              </a:rPr>
              <a:t>Tudi </a:t>
            </a:r>
            <a:r>
              <a:rPr lang="sl-SI" sz="2400" dirty="0">
                <a:solidFill>
                  <a:srgbClr val="FFFF00"/>
                </a:solidFill>
                <a:latin typeface="Arial" pitchFamily="34" charset="0"/>
                <a:cs typeface="Arial" pitchFamily="34" charset="0"/>
              </a:rPr>
              <a:t>za telo ne.</a:t>
            </a:r>
          </a:p>
        </p:txBody>
      </p:sp>
      <p:pic>
        <p:nvPicPr>
          <p:cNvPr id="15362" name="Picture 2" descr="http://sammywilliams.files.wordpress.com/2012/04/istock_000008396548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6502" t="3440" r="8154" b="5366"/>
          <a:stretch/>
        </p:blipFill>
        <p:spPr bwMode="auto">
          <a:xfrm>
            <a:off x="3142790" y="620688"/>
            <a:ext cx="2858420" cy="432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9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5877272"/>
            <a:ext cx="8784976" cy="830997"/>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Vera v vstajenje nam pomaga, da si predstavljamo človeka takega, kot smo ga poznali. </a:t>
            </a:r>
          </a:p>
        </p:txBody>
      </p:sp>
      <p:pic>
        <p:nvPicPr>
          <p:cNvPr id="16386" name="Picture 2" descr="http://1.bp.blogspot.com/-CnTx9kD09q4/TV-Hmfg6y7I/AAAAAAAAAD0/ZELwpmff4DU/s1600/5427288164_85f3dbc54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034" y="764704"/>
            <a:ext cx="4209932" cy="456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80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526936" y="6021288"/>
            <a:ext cx="6090129" cy="461665"/>
          </a:xfrm>
          <a:prstGeom prst="rect">
            <a:avLst/>
          </a:prstGeom>
        </p:spPr>
        <p:txBody>
          <a:bodyPr wrap="none">
            <a:spAutoFit/>
          </a:bodyPr>
          <a:lstStyle/>
          <a:p>
            <a:pPr algn="ctr"/>
            <a:r>
              <a:rPr lang="sl-SI" sz="2400" dirty="0">
                <a:solidFill>
                  <a:srgbClr val="FFFF00"/>
                </a:solidFill>
                <a:latin typeface="Arial" pitchFamily="34" charset="0"/>
                <a:cs typeface="Arial" pitchFamily="34" charset="0"/>
              </a:rPr>
              <a:t>Zlasti v žalovanju nas Bog ne pušča samih.</a:t>
            </a:r>
          </a:p>
        </p:txBody>
      </p:sp>
      <p:pic>
        <p:nvPicPr>
          <p:cNvPr id="17410" name="Picture 2" descr="http://ginnysgardenart.com/wp-content/uploads/2010/09/JesusComfo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163" y="548680"/>
            <a:ext cx="3711674" cy="521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3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03564" y="5517232"/>
            <a:ext cx="8688915" cy="1200329"/>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Vsak, ki umre nas malo pouči o nas samih. Njihova smrt je njihov poslednji pouk. Njihova smrt je za nas lahko dobiček, </a:t>
            </a:r>
            <a:endParaRPr lang="sl-SI" sz="2400" dirty="0" smtClean="0">
              <a:solidFill>
                <a:srgbClr val="FFFF00"/>
              </a:solidFill>
              <a:latin typeface="Arial" pitchFamily="34" charset="0"/>
              <a:cs typeface="Arial" pitchFamily="34" charset="0"/>
            </a:endParaRPr>
          </a:p>
          <a:p>
            <a:pPr algn="ctr"/>
            <a:r>
              <a:rPr lang="sl-SI" sz="2400" dirty="0" smtClean="0">
                <a:solidFill>
                  <a:srgbClr val="FFFF00"/>
                </a:solidFill>
                <a:latin typeface="Arial" pitchFamily="34" charset="0"/>
                <a:cs typeface="Arial" pitchFamily="34" charset="0"/>
              </a:rPr>
              <a:t>da </a:t>
            </a:r>
            <a:r>
              <a:rPr lang="sl-SI" sz="2400" dirty="0">
                <a:solidFill>
                  <a:srgbClr val="FFFF00"/>
                </a:solidFill>
                <a:latin typeface="Arial" pitchFamily="34" charset="0"/>
                <a:cs typeface="Arial" pitchFamily="34" charset="0"/>
              </a:rPr>
              <a:t>živimo bolj dosledno.</a:t>
            </a:r>
          </a:p>
        </p:txBody>
      </p:sp>
      <p:pic>
        <p:nvPicPr>
          <p:cNvPr id="18434" name="Picture 2" descr="Hope in Hand no35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513" y="764704"/>
            <a:ext cx="5745016" cy="431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8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4293096"/>
            <a:ext cx="8622704" cy="2308324"/>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Že zdaj sem večen, zato naj bo moje življenje več, </a:t>
            </a:r>
            <a:endParaRPr lang="sl-SI" sz="2400" dirty="0" smtClean="0">
              <a:solidFill>
                <a:srgbClr val="FFFF00"/>
              </a:solidFill>
              <a:latin typeface="Arial" pitchFamily="34" charset="0"/>
              <a:cs typeface="Arial" pitchFamily="34" charset="0"/>
            </a:endParaRPr>
          </a:p>
          <a:p>
            <a:pPr algn="ctr"/>
            <a:r>
              <a:rPr lang="sl-SI" sz="2400" dirty="0" smtClean="0">
                <a:solidFill>
                  <a:srgbClr val="FFFF00"/>
                </a:solidFill>
                <a:latin typeface="Arial" pitchFamily="34" charset="0"/>
                <a:cs typeface="Arial" pitchFamily="34" charset="0"/>
              </a:rPr>
              <a:t>kot </a:t>
            </a:r>
            <a:r>
              <a:rPr lang="sl-SI" sz="2400" dirty="0">
                <a:solidFill>
                  <a:srgbClr val="FFFF00"/>
                </a:solidFill>
                <a:latin typeface="Arial" pitchFamily="34" charset="0"/>
                <a:cs typeface="Arial" pitchFamily="34" charset="0"/>
              </a:rPr>
              <a:t>neurejen kup </a:t>
            </a:r>
            <a:r>
              <a:rPr lang="sl-SI" sz="2400" dirty="0" smtClean="0">
                <a:solidFill>
                  <a:srgbClr val="FFFF00"/>
                </a:solidFill>
                <a:latin typeface="Arial" pitchFamily="34" charset="0"/>
                <a:cs typeface="Arial" pitchFamily="34" charset="0"/>
              </a:rPr>
              <a:t>misli:</a:t>
            </a:r>
            <a:endParaRPr lang="sl-SI" sz="2400" dirty="0">
              <a:solidFill>
                <a:srgbClr val="FFFF00"/>
              </a:solidFill>
              <a:latin typeface="Arial" pitchFamily="34" charset="0"/>
              <a:cs typeface="Arial" pitchFamily="34" charset="0"/>
            </a:endParaRPr>
          </a:p>
          <a:p>
            <a:pPr marL="342900" indent="-342900" algn="ctr">
              <a:buFontTx/>
              <a:buChar char="-"/>
            </a:pPr>
            <a:r>
              <a:rPr lang="sl-SI" sz="2400" dirty="0" smtClean="0">
                <a:solidFill>
                  <a:srgbClr val="FFFF00"/>
                </a:solidFill>
                <a:latin typeface="Arial" pitchFamily="34" charset="0"/>
                <a:cs typeface="Arial" pitchFamily="34" charset="0"/>
              </a:rPr>
              <a:t>naj </a:t>
            </a:r>
            <a:r>
              <a:rPr lang="sl-SI" sz="2400" dirty="0">
                <a:solidFill>
                  <a:srgbClr val="FFFF00"/>
                </a:solidFill>
                <a:latin typeface="Arial" pitchFamily="34" charset="0"/>
                <a:cs typeface="Arial" pitchFamily="34" charset="0"/>
              </a:rPr>
              <a:t>bo več kot stalna živčnost, </a:t>
            </a:r>
            <a:r>
              <a:rPr lang="sl-SI" sz="2400" dirty="0" smtClean="0">
                <a:solidFill>
                  <a:srgbClr val="FFFF00"/>
                </a:solidFill>
                <a:latin typeface="Arial" pitchFamily="34" charset="0"/>
                <a:cs typeface="Arial" pitchFamily="34" charset="0"/>
              </a:rPr>
              <a:t>pesimizem!</a:t>
            </a:r>
          </a:p>
          <a:p>
            <a:pPr marL="342900" indent="-342900" algn="ctr">
              <a:buFontTx/>
              <a:buChar char="-"/>
            </a:pPr>
            <a:r>
              <a:rPr lang="sl-SI" sz="2400" dirty="0" smtClean="0">
                <a:solidFill>
                  <a:srgbClr val="FFFF00"/>
                </a:solidFill>
                <a:latin typeface="Arial" pitchFamily="34" charset="0"/>
                <a:cs typeface="Arial" pitchFamily="34" charset="0"/>
              </a:rPr>
              <a:t>in </a:t>
            </a:r>
            <a:r>
              <a:rPr lang="sl-SI" sz="2400" dirty="0">
                <a:solidFill>
                  <a:srgbClr val="FFFF00"/>
                </a:solidFill>
                <a:latin typeface="Arial" pitchFamily="34" charset="0"/>
                <a:cs typeface="Arial" pitchFamily="34" charset="0"/>
              </a:rPr>
              <a:t>premišljevanje zgolj o </a:t>
            </a:r>
            <a:r>
              <a:rPr lang="sl-SI" sz="2400" dirty="0" smtClean="0">
                <a:solidFill>
                  <a:srgbClr val="FFFF00"/>
                </a:solidFill>
                <a:latin typeface="Arial" pitchFamily="34" charset="0"/>
                <a:cs typeface="Arial" pitchFamily="34" charset="0"/>
              </a:rPr>
              <a:t>sebi!</a:t>
            </a:r>
            <a:endParaRPr lang="sl-SI" sz="2400" dirty="0">
              <a:solidFill>
                <a:srgbClr val="FFFF00"/>
              </a:solidFill>
              <a:latin typeface="Arial" pitchFamily="34" charset="0"/>
              <a:cs typeface="Arial" pitchFamily="34" charset="0"/>
            </a:endParaRPr>
          </a:p>
          <a:p>
            <a:pPr algn="ctr"/>
            <a:r>
              <a:rPr lang="sl-SI" sz="2400" dirty="0">
                <a:solidFill>
                  <a:srgbClr val="FFFF00"/>
                </a:solidFill>
                <a:latin typeface="Arial" pitchFamily="34" charset="0"/>
                <a:cs typeface="Arial" pitchFamily="34" charset="0"/>
              </a:rPr>
              <a:t>- naj bo več kot neizpolnjene sanje!</a:t>
            </a:r>
          </a:p>
          <a:p>
            <a:pPr algn="ctr"/>
            <a:r>
              <a:rPr lang="sl-SI" sz="2400" dirty="0">
                <a:solidFill>
                  <a:srgbClr val="FFFF00"/>
                </a:solidFill>
                <a:latin typeface="Arial" pitchFamily="34" charset="0"/>
                <a:cs typeface="Arial" pitchFamily="34" charset="0"/>
              </a:rPr>
              <a:t>- naj bo več kot neprestan strah kaj bo?</a:t>
            </a:r>
          </a:p>
        </p:txBody>
      </p:sp>
      <p:pic>
        <p:nvPicPr>
          <p:cNvPr id="19458" name="Picture 2" descr="http://www.suhaibwebb.com/blog/wp-content/uploads/prayer_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764" y="404664"/>
            <a:ext cx="54102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0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04515" y="476672"/>
            <a:ext cx="8424936" cy="1591071"/>
          </a:xfrm>
        </p:spPr>
        <p:txBody>
          <a:bodyPr>
            <a:normAutofit/>
          </a:bodyPr>
          <a:lstStyle/>
          <a:p>
            <a:pPr marL="18288" indent="0" algn="ctr">
              <a:buNone/>
            </a:pPr>
            <a:r>
              <a:rPr lang="sl-SI" sz="2800" dirty="0">
                <a:solidFill>
                  <a:srgbClr val="FFFF00"/>
                </a:solidFill>
                <a:effectLst/>
                <a:latin typeface="Arial" pitchFamily="34" charset="0"/>
                <a:cs typeface="Arial" pitchFamily="34" charset="0"/>
              </a:rPr>
              <a:t>Žalost nič ne izbira. Žalovanje je izkustvo, ki ga ne razumemo v celoti, dokler ga sami ne doživimo.</a:t>
            </a:r>
          </a:p>
          <a:p>
            <a:endParaRPr lang="sl-SI" sz="2800" dirty="0">
              <a:solidFill>
                <a:srgbClr val="FFFF00"/>
              </a:solidFill>
              <a:latin typeface="Arial" pitchFamily="34" charset="0"/>
              <a:cs typeface="Arial" pitchFamily="34" charset="0"/>
            </a:endParaRPr>
          </a:p>
        </p:txBody>
      </p:sp>
      <p:pic>
        <p:nvPicPr>
          <p:cNvPr id="2050" name="Picture 2" descr="http://www.welt.de/img/bildergalerien/crop108284441/7398728581-ci3x2l-w620/Tra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76872"/>
            <a:ext cx="53625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0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library.thinkquest.org/06aug/02309/The%204_files/image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4" b="37215"/>
          <a:stretch/>
        </p:blipFill>
        <p:spPr bwMode="auto">
          <a:xfrm>
            <a:off x="0" y="-1"/>
            <a:ext cx="914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97926" y="536504"/>
            <a:ext cx="5256584" cy="6001643"/>
          </a:xfrm>
          <a:prstGeom prst="rect">
            <a:avLst/>
          </a:prstGeom>
        </p:spPr>
        <p:txBody>
          <a:bodyPr wrap="square">
            <a:spAutoFit/>
          </a:bodyPr>
          <a:lstStyle/>
          <a:p>
            <a:r>
              <a:rPr lang="sl-SI" sz="2400" dirty="0">
                <a:latin typeface="Arial" pitchFamily="34" charset="0"/>
                <a:cs typeface="Arial" pitchFamily="34" charset="0"/>
              </a:rPr>
              <a:t>Kaj nam govorijo naši pokojni?</a:t>
            </a:r>
          </a:p>
          <a:p>
            <a:r>
              <a:rPr lang="sl-SI" sz="2400" dirty="0">
                <a:latin typeface="Arial" pitchFamily="34" charset="0"/>
                <a:cs typeface="Arial" pitchFamily="34" charset="0"/>
              </a:rPr>
              <a:t>Naj bo veter večnosti </a:t>
            </a:r>
            <a:endParaRPr lang="sl-SI" sz="2400" dirty="0" smtClean="0">
              <a:latin typeface="Arial" pitchFamily="34" charset="0"/>
              <a:cs typeface="Arial" pitchFamily="34" charset="0"/>
            </a:endParaRPr>
          </a:p>
          <a:p>
            <a:r>
              <a:rPr lang="sl-SI" sz="2400" dirty="0" smtClean="0">
                <a:latin typeface="Arial" pitchFamily="34" charset="0"/>
                <a:cs typeface="Arial" pitchFamily="34" charset="0"/>
              </a:rPr>
              <a:t>vedno </a:t>
            </a:r>
            <a:r>
              <a:rPr lang="sl-SI" sz="2400" dirty="0">
                <a:latin typeface="Arial" pitchFamily="34" charset="0"/>
                <a:cs typeface="Arial" pitchFamily="34" charset="0"/>
              </a:rPr>
              <a:t>na vaši strani,</a:t>
            </a:r>
          </a:p>
          <a:p>
            <a:r>
              <a:rPr lang="sl-SI" sz="2400" dirty="0">
                <a:latin typeface="Arial" pitchFamily="34" charset="0"/>
                <a:cs typeface="Arial" pitchFamily="34" charset="0"/>
              </a:rPr>
              <a:t>sonce dobrote naj </a:t>
            </a:r>
            <a:r>
              <a:rPr lang="sl-SI" sz="2400" dirty="0" smtClean="0">
                <a:latin typeface="Arial" pitchFamily="34" charset="0"/>
                <a:cs typeface="Arial" pitchFamily="34" charset="0"/>
              </a:rPr>
              <a:t>vam</a:t>
            </a:r>
          </a:p>
          <a:p>
            <a:r>
              <a:rPr lang="sl-SI" sz="2400" dirty="0" smtClean="0">
                <a:latin typeface="Arial" pitchFamily="34" charset="0"/>
                <a:cs typeface="Arial" pitchFamily="34" charset="0"/>
              </a:rPr>
              <a:t>toplo </a:t>
            </a:r>
            <a:r>
              <a:rPr lang="sl-SI" sz="2400" dirty="0">
                <a:latin typeface="Arial" pitchFamily="34" charset="0"/>
                <a:cs typeface="Arial" pitchFamily="34" charset="0"/>
              </a:rPr>
              <a:t>sije v obraz,</a:t>
            </a:r>
          </a:p>
          <a:p>
            <a:r>
              <a:rPr lang="sl-SI" sz="2400" dirty="0">
                <a:latin typeface="Arial" pitchFamily="34" charset="0"/>
                <a:cs typeface="Arial" pitchFamily="34" charset="0"/>
              </a:rPr>
              <a:t>naj dež miru pada na vaše polje,</a:t>
            </a:r>
          </a:p>
          <a:p>
            <a:r>
              <a:rPr lang="sl-SI" sz="2400" dirty="0">
                <a:latin typeface="Arial" pitchFamily="34" charset="0"/>
                <a:cs typeface="Arial" pitchFamily="34" charset="0"/>
              </a:rPr>
              <a:t>luč lepote naj vodi vaše korake,</a:t>
            </a:r>
          </a:p>
          <a:p>
            <a:r>
              <a:rPr lang="sl-SI" sz="2400" dirty="0">
                <a:latin typeface="Arial" pitchFamily="34" charset="0"/>
                <a:cs typeface="Arial" pitchFamily="34" charset="0"/>
              </a:rPr>
              <a:t>veselje, da živite drug z drugim </a:t>
            </a:r>
            <a:endParaRPr lang="sl-SI" sz="2400" dirty="0" smtClean="0">
              <a:latin typeface="Arial" pitchFamily="34" charset="0"/>
              <a:cs typeface="Arial" pitchFamily="34" charset="0"/>
            </a:endParaRPr>
          </a:p>
          <a:p>
            <a:r>
              <a:rPr lang="sl-SI" sz="2400" dirty="0" smtClean="0">
                <a:latin typeface="Arial" pitchFamily="34" charset="0"/>
                <a:cs typeface="Arial" pitchFamily="34" charset="0"/>
              </a:rPr>
              <a:t>naj </a:t>
            </a:r>
            <a:r>
              <a:rPr lang="sl-SI" sz="2400" dirty="0">
                <a:latin typeface="Arial" pitchFamily="34" charset="0"/>
                <a:cs typeface="Arial" pitchFamily="34" charset="0"/>
              </a:rPr>
              <a:t>vas popelje proti nebesom,</a:t>
            </a:r>
          </a:p>
          <a:p>
            <a:r>
              <a:rPr lang="sl-SI" sz="2400" dirty="0">
                <a:latin typeface="Arial" pitchFamily="34" charset="0"/>
                <a:cs typeface="Arial" pitchFamily="34" charset="0"/>
              </a:rPr>
              <a:t>naj vas Bog vedno nosi </a:t>
            </a:r>
            <a:endParaRPr lang="sl-SI" sz="2400" dirty="0" smtClean="0">
              <a:latin typeface="Arial" pitchFamily="34" charset="0"/>
              <a:cs typeface="Arial" pitchFamily="34" charset="0"/>
            </a:endParaRPr>
          </a:p>
          <a:p>
            <a:r>
              <a:rPr lang="sl-SI" sz="2400" dirty="0" smtClean="0">
                <a:latin typeface="Arial" pitchFamily="34" charset="0"/>
                <a:cs typeface="Arial" pitchFamily="34" charset="0"/>
              </a:rPr>
              <a:t>na </a:t>
            </a:r>
            <a:r>
              <a:rPr lang="sl-SI" sz="2400" dirty="0">
                <a:latin typeface="Arial" pitchFamily="34" charset="0"/>
                <a:cs typeface="Arial" pitchFamily="34" charset="0"/>
              </a:rPr>
              <a:t>svojih rokah</a:t>
            </a:r>
          </a:p>
          <a:p>
            <a:r>
              <a:rPr lang="sl-SI" sz="2400" dirty="0">
                <a:latin typeface="Arial" pitchFamily="34" charset="0"/>
                <a:cs typeface="Arial" pitchFamily="34" charset="0"/>
              </a:rPr>
              <a:t>in Sveti Duh, ki je duh ljubezni, </a:t>
            </a:r>
            <a:endParaRPr lang="sl-SI" sz="2400" dirty="0" smtClean="0">
              <a:latin typeface="Arial" pitchFamily="34" charset="0"/>
              <a:cs typeface="Arial" pitchFamily="34" charset="0"/>
            </a:endParaRPr>
          </a:p>
          <a:p>
            <a:r>
              <a:rPr lang="sl-SI" sz="2400" dirty="0" smtClean="0">
                <a:latin typeface="Arial" pitchFamily="34" charset="0"/>
                <a:cs typeface="Arial" pitchFamily="34" charset="0"/>
              </a:rPr>
              <a:t>naj </a:t>
            </a:r>
            <a:r>
              <a:rPr lang="sl-SI" sz="2400" dirty="0">
                <a:latin typeface="Arial" pitchFamily="34" charset="0"/>
                <a:cs typeface="Arial" pitchFamily="34" charset="0"/>
              </a:rPr>
              <a:t>si preko molitve </a:t>
            </a:r>
            <a:endParaRPr lang="sl-SI" sz="2400" dirty="0" smtClean="0">
              <a:latin typeface="Arial" pitchFamily="34" charset="0"/>
              <a:cs typeface="Arial" pitchFamily="34" charset="0"/>
            </a:endParaRPr>
          </a:p>
          <a:p>
            <a:r>
              <a:rPr lang="sl-SI" sz="2400" dirty="0" smtClean="0">
                <a:latin typeface="Arial" pitchFamily="34" charset="0"/>
                <a:cs typeface="Arial" pitchFamily="34" charset="0"/>
              </a:rPr>
              <a:t>in </a:t>
            </a:r>
            <a:r>
              <a:rPr lang="sl-SI" sz="2400" dirty="0">
                <a:latin typeface="Arial" pitchFamily="34" charset="0"/>
                <a:cs typeface="Arial" pitchFamily="34" charset="0"/>
              </a:rPr>
              <a:t>ljubezni poišče prostor v vaših srcih in tam ostane vekomaj.</a:t>
            </a:r>
          </a:p>
          <a:p>
            <a:r>
              <a:rPr lang="sl-SI" sz="2400" dirty="0">
                <a:latin typeface="Arial" pitchFamily="34" charset="0"/>
                <a:cs typeface="Arial" pitchFamily="34" charset="0"/>
              </a:rPr>
              <a:t>Amen.</a:t>
            </a:r>
          </a:p>
        </p:txBody>
      </p:sp>
    </p:spTree>
    <p:extLst>
      <p:ext uri="{BB962C8B-B14F-4D97-AF65-F5344CB8AC3E}">
        <p14:creationId xmlns:p14="http://schemas.microsoft.com/office/powerpoint/2010/main" val="357046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341351" y="3284984"/>
            <a:ext cx="8424936" cy="3416320"/>
          </a:xfrm>
          <a:prstGeom prst="rect">
            <a:avLst/>
          </a:prstGeom>
        </p:spPr>
        <p:txBody>
          <a:bodyPr wrap="square">
            <a:spAutoFit/>
          </a:bodyPr>
          <a:lstStyle/>
          <a:p>
            <a:pPr marL="342900" indent="-342900">
              <a:buFontTx/>
              <a:buChar char="-"/>
            </a:pPr>
            <a:r>
              <a:rPr lang="sl-SI" sz="2400" dirty="0" smtClean="0">
                <a:solidFill>
                  <a:srgbClr val="FFFF00"/>
                </a:solidFill>
                <a:latin typeface="Arial" pitchFamily="34" charset="0"/>
                <a:cs typeface="Arial" pitchFamily="34" charset="0"/>
              </a:rPr>
              <a:t>Ali </a:t>
            </a:r>
            <a:r>
              <a:rPr lang="sl-SI" sz="2400" dirty="0">
                <a:solidFill>
                  <a:srgbClr val="FFFF00"/>
                </a:solidFill>
                <a:latin typeface="Arial" pitchFamily="34" charset="0"/>
                <a:cs typeface="Arial" pitchFamily="34" charset="0"/>
              </a:rPr>
              <a:t>je bila smrt naših dragih "Božja volja</a:t>
            </a:r>
            <a:r>
              <a:rPr lang="sl-SI" sz="2400" dirty="0" smtClean="0">
                <a:solidFill>
                  <a:srgbClr val="FFFF00"/>
                </a:solidFill>
                <a:latin typeface="Arial" pitchFamily="34" charset="0"/>
                <a:cs typeface="Arial" pitchFamily="34" charset="0"/>
              </a:rPr>
              <a:t>"?</a:t>
            </a:r>
          </a:p>
          <a:p>
            <a:pPr marL="342900" indent="-342900">
              <a:buFontTx/>
              <a:buChar char="-"/>
            </a:pPr>
            <a:r>
              <a:rPr lang="sl-SI" sz="2400" dirty="0" smtClean="0">
                <a:solidFill>
                  <a:srgbClr val="FFFF00"/>
                </a:solidFill>
                <a:latin typeface="Arial" pitchFamily="34" charset="0"/>
                <a:cs typeface="Arial" pitchFamily="34" charset="0"/>
              </a:rPr>
              <a:t>Ali lahko tolažiš druge, če si sam žalosten?</a:t>
            </a:r>
          </a:p>
          <a:p>
            <a:pPr marL="342900" indent="-342900">
              <a:buFontTx/>
              <a:buChar char="-"/>
            </a:pPr>
            <a:r>
              <a:rPr lang="sl-SI" sz="2400" dirty="0" smtClean="0">
                <a:solidFill>
                  <a:srgbClr val="FFFF00"/>
                </a:solidFill>
                <a:latin typeface="Arial" pitchFamily="34" charset="0"/>
                <a:cs typeface="Arial" pitchFamily="34" charset="0"/>
              </a:rPr>
              <a:t>Kaj je skrivnost lepe smrti?</a:t>
            </a:r>
          </a:p>
          <a:p>
            <a:pPr marL="342900" indent="-342900">
              <a:buFontTx/>
              <a:buChar char="-"/>
            </a:pPr>
            <a:r>
              <a:rPr lang="sl-SI" sz="2400" dirty="0" smtClean="0">
                <a:solidFill>
                  <a:srgbClr val="FFFF00"/>
                </a:solidFill>
                <a:latin typeface="Arial" pitchFamily="34" charset="0"/>
                <a:cs typeface="Arial" pitchFamily="34" charset="0"/>
              </a:rPr>
              <a:t>Kaj vam daje moč in upanje?</a:t>
            </a:r>
          </a:p>
          <a:p>
            <a:pPr marL="342900" indent="-342900">
              <a:buFontTx/>
              <a:buChar char="-"/>
            </a:pPr>
            <a:r>
              <a:rPr lang="sl-SI" sz="2400" dirty="0" smtClean="0">
                <a:solidFill>
                  <a:srgbClr val="FFFF00"/>
                </a:solidFill>
                <a:latin typeface="Arial" pitchFamily="34" charset="0"/>
                <a:cs typeface="Arial" pitchFamily="34" charset="0"/>
              </a:rPr>
              <a:t>Nekateri pravijo: „Ne misli na pokojnega, potem ti bo še težje!“ Ali je tako mnenje pravo?</a:t>
            </a:r>
          </a:p>
          <a:p>
            <a:pPr marL="342900" indent="-342900">
              <a:buFontTx/>
              <a:buChar char="-"/>
            </a:pPr>
            <a:r>
              <a:rPr lang="sl-SI" sz="2400" dirty="0" smtClean="0">
                <a:solidFill>
                  <a:srgbClr val="FFFF00"/>
                </a:solidFill>
                <a:latin typeface="Arial" pitchFamily="34" charset="0"/>
                <a:cs typeface="Arial" pitchFamily="34" charset="0"/>
              </a:rPr>
              <a:t>Kako ublažiti bolečino slovesa?</a:t>
            </a:r>
          </a:p>
          <a:p>
            <a:pPr marL="342900" indent="-342900">
              <a:buFontTx/>
              <a:buChar char="-"/>
            </a:pPr>
            <a:r>
              <a:rPr lang="sl-SI" sz="2400" dirty="0" smtClean="0">
                <a:solidFill>
                  <a:srgbClr val="FFFF00"/>
                </a:solidFill>
                <a:latin typeface="Arial" pitchFamily="34" charset="0"/>
                <a:cs typeface="Arial" pitchFamily="34" charset="0"/>
              </a:rPr>
              <a:t>Ali vam pri premagovanju bolečine žalovanja pomaga vera?</a:t>
            </a:r>
            <a:endParaRPr lang="sl-SI" sz="2400" dirty="0">
              <a:solidFill>
                <a:srgbClr val="FFFF00"/>
              </a:solidFill>
              <a:latin typeface="Arial" pitchFamily="34" charset="0"/>
              <a:cs typeface="Arial" pitchFamily="34" charset="0"/>
            </a:endParaRPr>
          </a:p>
        </p:txBody>
      </p:sp>
      <p:pic>
        <p:nvPicPr>
          <p:cNvPr id="21508" name="Picture 4" descr="http://www.pogreb-ni-tabu.si/wp-content/uploads/2012/02/fotografiranje_pogrebnih_slovesnosti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50" y="477222"/>
            <a:ext cx="2971937" cy="252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9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251520" y="5661248"/>
            <a:ext cx="8568952" cy="1087015"/>
          </a:xfrm>
        </p:spPr>
        <p:txBody>
          <a:bodyPr>
            <a:normAutofit fontScale="92500" lnSpcReduction="20000"/>
          </a:bodyPr>
          <a:lstStyle/>
          <a:p>
            <a:pPr marL="18288" indent="0" algn="ctr">
              <a:spcBef>
                <a:spcPts val="0"/>
              </a:spcBef>
              <a:buNone/>
            </a:pPr>
            <a:r>
              <a:rPr lang="sl-SI" sz="2800" dirty="0">
                <a:solidFill>
                  <a:srgbClr val="FFC000"/>
                </a:solidFill>
                <a:effectLst/>
                <a:latin typeface="Arial" pitchFamily="34" charset="0"/>
                <a:cs typeface="Arial" pitchFamily="34" charset="0"/>
              </a:rPr>
              <a:t>Kaj doživlja človek, ko preboleva izgubo ljubljene osebe? </a:t>
            </a:r>
            <a:r>
              <a:rPr lang="sl-SI" sz="2800" dirty="0">
                <a:solidFill>
                  <a:srgbClr val="FFFF00"/>
                </a:solidFill>
                <a:effectLst/>
                <a:latin typeface="Arial" pitchFamily="34" charset="0"/>
                <a:cs typeface="Arial" pitchFamily="34" charset="0"/>
              </a:rPr>
              <a:t>Prva reakcija je šok, </a:t>
            </a:r>
            <a:endParaRPr lang="sl-SI" sz="2800" dirty="0" smtClean="0">
              <a:solidFill>
                <a:srgbClr val="FFFF00"/>
              </a:solidFill>
              <a:effectLst/>
              <a:latin typeface="Arial" pitchFamily="34" charset="0"/>
              <a:cs typeface="Arial" pitchFamily="34" charset="0"/>
            </a:endParaRPr>
          </a:p>
          <a:p>
            <a:pPr marL="18288" indent="0" algn="ctr">
              <a:spcBef>
                <a:spcPts val="0"/>
              </a:spcBef>
              <a:buNone/>
            </a:pPr>
            <a:r>
              <a:rPr lang="sl-SI" sz="2800" dirty="0" smtClean="0">
                <a:solidFill>
                  <a:srgbClr val="FFFF00"/>
                </a:solidFill>
                <a:effectLst/>
                <a:latin typeface="Arial" pitchFamily="34" charset="0"/>
                <a:cs typeface="Arial" pitchFamily="34" charset="0"/>
              </a:rPr>
              <a:t>naslednja </a:t>
            </a:r>
            <a:r>
              <a:rPr lang="sl-SI" sz="2800" dirty="0">
                <a:solidFill>
                  <a:srgbClr val="FFFF00"/>
                </a:solidFill>
                <a:effectLst/>
                <a:latin typeface="Arial" pitchFamily="34" charset="0"/>
                <a:cs typeface="Arial" pitchFamily="34" charset="0"/>
              </a:rPr>
              <a:t>reakcija je velika utrujenost.</a:t>
            </a:r>
          </a:p>
          <a:p>
            <a:pPr algn="ctr"/>
            <a:endParaRPr lang="sl-SI" sz="2800" dirty="0">
              <a:solidFill>
                <a:srgbClr val="FFFF00"/>
              </a:solidFill>
              <a:latin typeface="Arial" pitchFamily="34" charset="0"/>
              <a:cs typeface="Arial" pitchFamily="34" charset="0"/>
            </a:endParaRPr>
          </a:p>
        </p:txBody>
      </p:sp>
      <p:pic>
        <p:nvPicPr>
          <p:cNvPr id="3074" name="Picture 2" descr="http://www.express.de/image/view/2012/11/15/21121626,16959267,highRes,DAB0210_20121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53" y="1253236"/>
            <a:ext cx="45720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2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251520" y="5661248"/>
            <a:ext cx="8568952" cy="1087015"/>
          </a:xfrm>
        </p:spPr>
        <p:txBody>
          <a:bodyPr>
            <a:normAutofit fontScale="92500" lnSpcReduction="10000"/>
          </a:bodyPr>
          <a:lstStyle/>
          <a:p>
            <a:pPr marL="18288" indent="0" algn="ctr">
              <a:buNone/>
            </a:pPr>
            <a:r>
              <a:rPr lang="sl-SI" sz="2400" dirty="0" smtClean="0">
                <a:solidFill>
                  <a:srgbClr val="FFFF00"/>
                </a:solidFill>
                <a:effectLst/>
                <a:latin typeface="Arial" pitchFamily="34" charset="0"/>
                <a:cs typeface="Arial" pitchFamily="34" charset="0"/>
              </a:rPr>
              <a:t>Ob </a:t>
            </a:r>
            <a:r>
              <a:rPr lang="sl-SI" sz="2400" dirty="0">
                <a:solidFill>
                  <a:srgbClr val="FFFF00"/>
                </a:solidFill>
                <a:effectLst/>
                <a:latin typeface="Arial" pitchFamily="34" charset="0"/>
                <a:cs typeface="Arial" pitchFamily="34" charset="0"/>
              </a:rPr>
              <a:t>smrti svojih bližnjih mnogi rečejo: "Zakaj je Bog dopustil, da se je to zgodilo meni?" To je v hudem šoku povsem naravno in ni treba, da bi zaradi tega imeli občutek krivde.</a:t>
            </a:r>
          </a:p>
          <a:p>
            <a:pPr algn="ctr"/>
            <a:endParaRPr lang="sl-SI" sz="2800" dirty="0">
              <a:solidFill>
                <a:srgbClr val="FFFF00"/>
              </a:solidFill>
              <a:latin typeface="Arial" pitchFamily="34" charset="0"/>
              <a:cs typeface="Arial" pitchFamily="34" charset="0"/>
            </a:endParaRPr>
          </a:p>
        </p:txBody>
      </p:sp>
      <p:pic>
        <p:nvPicPr>
          <p:cNvPr id="4098" name="Picture 2" descr="http://i2.cdn.turner.com/cnn/dam/assets/120803090306-aurora-wooden-cross-story-top.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985" b="-470"/>
          <a:stretch/>
        </p:blipFill>
        <p:spPr bwMode="auto">
          <a:xfrm>
            <a:off x="1336939" y="1124744"/>
            <a:ext cx="6405434" cy="368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6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251520" y="5517232"/>
            <a:ext cx="8568952" cy="1231031"/>
          </a:xfrm>
        </p:spPr>
        <p:txBody>
          <a:bodyPr>
            <a:normAutofit/>
          </a:bodyPr>
          <a:lstStyle/>
          <a:p>
            <a:pPr marL="18288" indent="0" algn="ctr">
              <a:spcBef>
                <a:spcPts val="0"/>
              </a:spcBef>
              <a:buNone/>
            </a:pPr>
            <a:r>
              <a:rPr lang="sl-SI" sz="2400" dirty="0">
                <a:solidFill>
                  <a:srgbClr val="FFFF00"/>
                </a:solidFill>
                <a:effectLst/>
                <a:latin typeface="Arial" pitchFamily="34" charset="0"/>
                <a:cs typeface="Arial" pitchFamily="34" charset="0"/>
              </a:rPr>
              <a:t>Po šoku ob izgubi ljubljene osebe človek doživlja nekakšno otrplost. Počutijo se kakor ob delni anesteziji.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Stvari </a:t>
            </a:r>
            <a:r>
              <a:rPr lang="sl-SI" sz="2400" dirty="0">
                <a:solidFill>
                  <a:srgbClr val="FFFF00"/>
                </a:solidFill>
                <a:effectLst/>
                <a:latin typeface="Arial" pitchFamily="34" charset="0"/>
                <a:cs typeface="Arial" pitchFamily="34" charset="0"/>
              </a:rPr>
              <a:t>se ne zdijo resnične</a:t>
            </a:r>
            <a:r>
              <a:rPr lang="sl-SI" sz="2000" dirty="0">
                <a:solidFill>
                  <a:srgbClr val="FFFF00"/>
                </a:solidFill>
                <a:effectLst/>
                <a:latin typeface="Arial" pitchFamily="34" charset="0"/>
                <a:cs typeface="Arial" pitchFamily="34" charset="0"/>
              </a:rPr>
              <a:t>.</a:t>
            </a:r>
          </a:p>
          <a:p>
            <a:pPr algn="ctr"/>
            <a:endParaRPr lang="sl-SI" sz="2800" dirty="0">
              <a:solidFill>
                <a:srgbClr val="FFFF00"/>
              </a:solidFill>
              <a:latin typeface="Arial" pitchFamily="34" charset="0"/>
              <a:cs typeface="Arial" pitchFamily="34" charset="0"/>
            </a:endParaRPr>
          </a:p>
        </p:txBody>
      </p:sp>
      <p:pic>
        <p:nvPicPr>
          <p:cNvPr id="5" name="Slika 4" descr="photo"/>
          <p:cNvPicPr/>
          <p:nvPr/>
        </p:nvPicPr>
        <p:blipFill>
          <a:blip r:embed="rId3">
            <a:extLst>
              <a:ext uri="{28A0092B-C50C-407E-A947-70E740481C1C}">
                <a14:useLocalDpi xmlns:a14="http://schemas.microsoft.com/office/drawing/2010/main" val="0"/>
              </a:ext>
            </a:extLst>
          </a:blip>
          <a:srcRect/>
          <a:stretch>
            <a:fillRect/>
          </a:stretch>
        </p:blipFill>
        <p:spPr bwMode="auto">
          <a:xfrm>
            <a:off x="1522530" y="764703"/>
            <a:ext cx="6098540" cy="4070985"/>
          </a:xfrm>
          <a:prstGeom prst="rect">
            <a:avLst/>
          </a:prstGeom>
          <a:noFill/>
          <a:ln>
            <a:noFill/>
          </a:ln>
        </p:spPr>
      </p:pic>
    </p:spTree>
    <p:extLst>
      <p:ext uri="{BB962C8B-B14F-4D97-AF65-F5344CB8AC3E}">
        <p14:creationId xmlns:p14="http://schemas.microsoft.com/office/powerpoint/2010/main" val="221107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251520" y="5517232"/>
            <a:ext cx="8568952" cy="1231031"/>
          </a:xfrm>
        </p:spPr>
        <p:txBody>
          <a:bodyPr>
            <a:normAutofit/>
          </a:bodyPr>
          <a:lstStyle/>
          <a:p>
            <a:pPr marL="18288" indent="0" algn="ctr">
              <a:buNone/>
            </a:pPr>
            <a:r>
              <a:rPr lang="sl-SI" sz="2400" dirty="0">
                <a:solidFill>
                  <a:srgbClr val="FFFF00"/>
                </a:solidFill>
                <a:effectLst/>
                <a:latin typeface="Arial" pitchFamily="34" charset="0"/>
                <a:cs typeface="Arial" pitchFamily="34" charset="0"/>
              </a:rPr>
              <a:t>Žalujoči se v stanju otrplosti niso zmožni pregristi skozi vprašanje: "Zakaj?" Smrt je nasilna in nelogična.</a:t>
            </a:r>
          </a:p>
          <a:p>
            <a:pPr algn="ctr"/>
            <a:endParaRPr lang="sl-SI" sz="2400" dirty="0">
              <a:solidFill>
                <a:srgbClr val="FFFF00"/>
              </a:solidFill>
              <a:latin typeface="Arial" pitchFamily="34" charset="0"/>
              <a:cs typeface="Arial" pitchFamily="34" charset="0"/>
            </a:endParaRPr>
          </a:p>
        </p:txBody>
      </p:sp>
      <p:pic>
        <p:nvPicPr>
          <p:cNvPr id="5124" name="Picture 4" descr="http://mojezdravje.dnevnik.si/media/cache/66052d026cb69b0468fd500c9fba6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68760"/>
            <a:ext cx="5043977" cy="353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2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79512" y="5445224"/>
            <a:ext cx="8712968" cy="1346448"/>
          </a:xfrm>
        </p:spPr>
        <p:txBody>
          <a:bodyPr>
            <a:normAutofit/>
          </a:bodyPr>
          <a:lstStyle/>
          <a:p>
            <a:pPr marL="18288" indent="0" algn="ctr">
              <a:spcBef>
                <a:spcPts val="0"/>
              </a:spcBef>
              <a:buNone/>
            </a:pPr>
            <a:r>
              <a:rPr lang="sl-SI" sz="2400" dirty="0" smtClean="0">
                <a:solidFill>
                  <a:srgbClr val="FFFF00"/>
                </a:solidFill>
                <a:effectLst/>
                <a:latin typeface="Arial" pitchFamily="34" charset="0"/>
                <a:cs typeface="Arial" pitchFamily="34" charset="0"/>
              </a:rPr>
              <a:t>Otrplosti </a:t>
            </a:r>
            <a:r>
              <a:rPr lang="sl-SI" sz="2400" dirty="0">
                <a:solidFill>
                  <a:srgbClr val="FFFF00"/>
                </a:solidFill>
                <a:effectLst/>
                <a:latin typeface="Arial" pitchFamily="34" charset="0"/>
                <a:cs typeface="Arial" pitchFamily="34" charset="0"/>
              </a:rPr>
              <a:t>sledi boj med utvaro in resničnostjo.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Žalujoči </a:t>
            </a:r>
            <a:r>
              <a:rPr lang="sl-SI" sz="2400" dirty="0">
                <a:solidFill>
                  <a:srgbClr val="FFFF00"/>
                </a:solidFill>
                <a:effectLst/>
                <a:latin typeface="Arial" pitchFamily="34" charset="0"/>
                <a:cs typeface="Arial" pitchFamily="34" charset="0"/>
              </a:rPr>
              <a:t>si pogosto rečejo: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a:t>
            </a:r>
            <a:r>
              <a:rPr lang="sl-SI" sz="2400" dirty="0">
                <a:solidFill>
                  <a:srgbClr val="FFFF00"/>
                </a:solidFill>
                <a:effectLst/>
                <a:latin typeface="Arial" pitchFamily="34" charset="0"/>
                <a:cs typeface="Arial" pitchFamily="34" charset="0"/>
              </a:rPr>
              <a:t>Zdi se mi, kakor da je kam odšel za krajši čas in se bo vrnil!"</a:t>
            </a:r>
          </a:p>
          <a:p>
            <a:pPr marL="18288" indent="0" algn="ctr">
              <a:buNone/>
            </a:pPr>
            <a:endParaRPr lang="sl-SI" sz="2400" dirty="0">
              <a:solidFill>
                <a:srgbClr val="FFFF00"/>
              </a:solidFill>
              <a:latin typeface="Arial" pitchFamily="34" charset="0"/>
              <a:cs typeface="Arial" pitchFamily="34" charset="0"/>
            </a:endParaRPr>
          </a:p>
        </p:txBody>
      </p:sp>
      <p:pic>
        <p:nvPicPr>
          <p:cNvPr id="4" name="Picture 2" descr="http://images.24ur.com/media/images/520xX/Oct2009/60353275.jpg?d4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64704"/>
            <a:ext cx="5433053" cy="407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0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1"/>
          <p:cNvSpPr>
            <a:spLocks noGrp="1"/>
          </p:cNvSpPr>
          <p:nvPr>
            <p:ph idx="1"/>
          </p:nvPr>
        </p:nvSpPr>
        <p:spPr>
          <a:xfrm>
            <a:off x="179512" y="5157192"/>
            <a:ext cx="8712968" cy="1800200"/>
          </a:xfrm>
        </p:spPr>
        <p:txBody>
          <a:bodyPr>
            <a:noAutofit/>
          </a:bodyPr>
          <a:lstStyle/>
          <a:p>
            <a:pPr marL="18288" indent="0" algn="ctr">
              <a:spcBef>
                <a:spcPts val="0"/>
              </a:spcBef>
              <a:buNone/>
            </a:pPr>
            <a:r>
              <a:rPr lang="sl-SI" sz="2400" dirty="0">
                <a:solidFill>
                  <a:srgbClr val="FFFF00"/>
                </a:solidFill>
                <a:effectLst/>
                <a:latin typeface="Arial" pitchFamily="34" charset="0"/>
                <a:cs typeface="Arial" pitchFamily="34" charset="0"/>
              </a:rPr>
              <a:t>Pokojnikovih oblačil ni treba nesti v čistilnico in jih pospraviti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v </a:t>
            </a:r>
            <a:r>
              <a:rPr lang="sl-SI" sz="2400" dirty="0">
                <a:solidFill>
                  <a:srgbClr val="FFFF00"/>
                </a:solidFill>
                <a:effectLst/>
                <a:latin typeface="Arial" pitchFamily="34" charset="0"/>
                <a:cs typeface="Arial" pitchFamily="34" charset="0"/>
              </a:rPr>
              <a:t>omaro v strahu, da mu ne bi bili zvesti. Bolje je, da stvari,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ki </a:t>
            </a:r>
            <a:r>
              <a:rPr lang="sl-SI" sz="2400" dirty="0">
                <a:solidFill>
                  <a:srgbClr val="FFFF00"/>
                </a:solidFill>
                <a:effectLst/>
                <a:latin typeface="Arial" pitchFamily="34" charset="0"/>
                <a:cs typeface="Arial" pitchFamily="34" charset="0"/>
              </a:rPr>
              <a:t>jih je imel rad, uporabljamo ali podarimo drugim.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Če </a:t>
            </a:r>
            <a:r>
              <a:rPr lang="sl-SI" sz="2400" dirty="0">
                <a:solidFill>
                  <a:srgbClr val="FFFF00"/>
                </a:solidFill>
                <a:effectLst/>
                <a:latin typeface="Arial" pitchFamily="34" charset="0"/>
                <a:cs typeface="Arial" pitchFamily="34" charset="0"/>
              </a:rPr>
              <a:t>to dojamemo, bomo lažje rešili nasprotje med utvaro </a:t>
            </a:r>
            <a:endParaRPr lang="sl-SI" sz="2400" dirty="0" smtClean="0">
              <a:solidFill>
                <a:srgbClr val="FFFF00"/>
              </a:solidFill>
              <a:effectLst/>
              <a:latin typeface="Arial" pitchFamily="34" charset="0"/>
              <a:cs typeface="Arial" pitchFamily="34" charset="0"/>
            </a:endParaRPr>
          </a:p>
          <a:p>
            <a:pPr marL="18288" indent="0" algn="ctr">
              <a:spcBef>
                <a:spcPts val="0"/>
              </a:spcBef>
              <a:buNone/>
            </a:pPr>
            <a:r>
              <a:rPr lang="sl-SI" sz="2400" dirty="0" smtClean="0">
                <a:solidFill>
                  <a:srgbClr val="FFFF00"/>
                </a:solidFill>
                <a:effectLst/>
                <a:latin typeface="Arial" pitchFamily="34" charset="0"/>
                <a:cs typeface="Arial" pitchFamily="34" charset="0"/>
              </a:rPr>
              <a:t>in </a:t>
            </a:r>
            <a:r>
              <a:rPr lang="sl-SI" sz="2400" dirty="0">
                <a:solidFill>
                  <a:srgbClr val="FFFF00"/>
                </a:solidFill>
                <a:effectLst/>
                <a:latin typeface="Arial" pitchFamily="34" charset="0"/>
                <a:cs typeface="Arial" pitchFamily="34" charset="0"/>
              </a:rPr>
              <a:t>resničnostjo.</a:t>
            </a:r>
          </a:p>
          <a:p>
            <a:pPr marL="18288" indent="0" algn="ctr">
              <a:buNone/>
            </a:pPr>
            <a:endParaRPr lang="sl-SI" sz="2400" dirty="0">
              <a:solidFill>
                <a:srgbClr val="FFFF00"/>
              </a:solidFill>
              <a:latin typeface="Arial" pitchFamily="34" charset="0"/>
              <a:cs typeface="Arial" pitchFamily="34" charset="0"/>
            </a:endParaRPr>
          </a:p>
        </p:txBody>
      </p:sp>
      <p:pic>
        <p:nvPicPr>
          <p:cNvPr id="8194" name="Picture 2" descr="http://mojdom.dnevnik.si/media/uploads/_custom/omar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052736"/>
            <a:ext cx="5910285" cy="334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1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5013176"/>
            <a:ext cx="8352928" cy="1569660"/>
          </a:xfrm>
          <a:prstGeom prst="rect">
            <a:avLst/>
          </a:prstGeom>
        </p:spPr>
        <p:txBody>
          <a:bodyPr wrap="square">
            <a:spAutoFit/>
          </a:bodyPr>
          <a:lstStyle/>
          <a:p>
            <a:pPr algn="ctr"/>
            <a:r>
              <a:rPr lang="sl-SI" sz="2400" dirty="0">
                <a:solidFill>
                  <a:srgbClr val="FFFF00"/>
                </a:solidFill>
                <a:latin typeface="Arial" pitchFamily="34" charset="0"/>
                <a:cs typeface="Arial" pitchFamily="34" charset="0"/>
              </a:rPr>
              <a:t>Lahko se pojavijo občutki krivde: "Ko bi vsaj poskusili pri kakšnem drugem zdravniku!" Počasi moramo doumeti, da se nam ni treba čutiti krive, če se po našem mnenju za pokojnega nismo dovolj potrudili.</a:t>
            </a:r>
          </a:p>
        </p:txBody>
      </p:sp>
      <p:pic>
        <p:nvPicPr>
          <p:cNvPr id="9218" name="Picture 2" descr="http://megazin.spoznaj.si/wp-content/uploads/250708-zdravnik-i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63776"/>
            <a:ext cx="4630221" cy="347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22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na">
  <a:themeElements>
    <a:clrScheme name="Elementarna">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na">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n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271</TotalTime>
  <Words>737</Words>
  <Application>Microsoft Office PowerPoint</Application>
  <PresentationFormat>Diaprojekcija na zaslonu (4:3)</PresentationFormat>
  <Paragraphs>60</Paragraphs>
  <Slides>21</Slides>
  <Notes>1</Notes>
  <HiddenSlides>0</HiddenSlides>
  <MMClips>0</MMClips>
  <ScaleCrop>false</ScaleCrop>
  <HeadingPairs>
    <vt:vector size="4" baseType="variant">
      <vt:variant>
        <vt:lpstr>Tema</vt:lpstr>
      </vt:variant>
      <vt:variant>
        <vt:i4>1</vt:i4>
      </vt:variant>
      <vt:variant>
        <vt:lpstr>Naslovi diapozitivov</vt:lpstr>
      </vt:variant>
      <vt:variant>
        <vt:i4>21</vt:i4>
      </vt:variant>
    </vt:vector>
  </HeadingPairs>
  <TitlesOfParts>
    <vt:vector size="22" baseType="lpstr">
      <vt:lpstr>Elementarna</vt:lpstr>
      <vt:lpstr>MOČ IN UPANJE OB IZGUBI LJUBLJENEGA ČLOVEKA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MOČ IN UPANJE OB IZGUBI LJUBLJENEGA ČLOVEKA</dc:title>
  <dc:creator>Marjan</dc:creator>
  <cp:lastModifiedBy>Marjan</cp:lastModifiedBy>
  <cp:revision>13</cp:revision>
  <dcterms:created xsi:type="dcterms:W3CDTF">2012-12-16T18:29:49Z</dcterms:created>
  <dcterms:modified xsi:type="dcterms:W3CDTF">2012-12-16T23:01:33Z</dcterms:modified>
</cp:coreProperties>
</file>