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753600" cy="7315200"/>
  <p:notesSz cx="6858000" cy="9144000"/>
  <p:embeddedFontLst>
    <p:embeddedFont>
      <p:font typeface="Montserrat" panose="00000500000000000000" pitchFamily="2" charset="-18"/>
      <p:regular r:id="rId10"/>
    </p:embeddedFont>
    <p:embeddedFont>
      <p:font typeface="Montserrat Bold" panose="00000800000000000000" charset="-18"/>
      <p:regular r:id="rId11"/>
    </p:embeddedFont>
    <p:embeddedFont>
      <p:font typeface="Montserrat Medium" panose="00000600000000000000" pitchFamily="2" charset="-18"/>
      <p:regular r:id="rId12"/>
    </p:embeddedFont>
    <p:embeddedFont>
      <p:font typeface="Montserrat Medium Italics" panose="020B0604020202020204" charset="-18"/>
      <p:regular r:id="rId13"/>
    </p:embeddedFont>
    <p:embeddedFont>
      <p:font typeface="Quando" panose="020B0604020202020204" charset="-18"/>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44" d="100"/>
          <a:sy n="144" d="100"/>
        </p:scale>
        <p:origin x="19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8bRwbNR6NmE"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portal.pridi.co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200631" y="-170993"/>
            <a:ext cx="3129285" cy="7657185"/>
          </a:xfrm>
          <a:prstGeom prst="rect">
            <a:avLst/>
          </a:prstGeom>
          <a:solidFill>
            <a:srgbClr val="FBFFFF"/>
          </a:solidFill>
        </p:spPr>
      </p:sp>
      <p:sp>
        <p:nvSpPr>
          <p:cNvPr id="3" name="AutoShape 3"/>
          <p:cNvSpPr/>
          <p:nvPr/>
        </p:nvSpPr>
        <p:spPr>
          <a:xfrm>
            <a:off x="2309291" y="-170993"/>
            <a:ext cx="619363" cy="7562374"/>
          </a:xfrm>
          <a:prstGeom prst="rect">
            <a:avLst/>
          </a:prstGeom>
          <a:solidFill>
            <a:srgbClr val="BBD9D7">
              <a:alpha val="16863"/>
            </a:srgbClr>
          </a:solidFill>
        </p:spPr>
      </p:sp>
      <p:sp>
        <p:nvSpPr>
          <p:cNvPr id="4" name="Freeform 4"/>
          <p:cNvSpPr/>
          <p:nvPr/>
        </p:nvSpPr>
        <p:spPr>
          <a:xfrm>
            <a:off x="1469272" y="740856"/>
            <a:ext cx="2551941" cy="5833487"/>
          </a:xfrm>
          <a:custGeom>
            <a:avLst/>
            <a:gdLst/>
            <a:ahLst/>
            <a:cxnLst/>
            <a:rect l="l" t="t" r="r" b="b"/>
            <a:pathLst>
              <a:path w="2551941" h="5833487">
                <a:moveTo>
                  <a:pt x="0" y="0"/>
                </a:moveTo>
                <a:lnTo>
                  <a:pt x="2551941" y="0"/>
                </a:lnTo>
                <a:lnTo>
                  <a:pt x="2551941" y="5833488"/>
                </a:lnTo>
                <a:lnTo>
                  <a:pt x="0" y="5833488"/>
                </a:lnTo>
                <a:lnTo>
                  <a:pt x="0" y="0"/>
                </a:lnTo>
                <a:close/>
              </a:path>
            </a:pathLst>
          </a:custGeom>
          <a:blipFill>
            <a:blip r:embed="rId2"/>
            <a:stretch>
              <a:fillRect l="-23760" r="-28252"/>
            </a:stretch>
          </a:blipFill>
        </p:spPr>
      </p:sp>
      <p:sp>
        <p:nvSpPr>
          <p:cNvPr id="5" name="TextBox 5"/>
          <p:cNvSpPr txBox="1"/>
          <p:nvPr/>
        </p:nvSpPr>
        <p:spPr>
          <a:xfrm rot="-5400000">
            <a:off x="-1451717" y="3523975"/>
            <a:ext cx="4363254" cy="293116"/>
          </a:xfrm>
          <a:prstGeom prst="rect">
            <a:avLst/>
          </a:prstGeom>
        </p:spPr>
        <p:txBody>
          <a:bodyPr lIns="0" tIns="0" rIns="0" bIns="0" rtlCol="0" anchor="t">
            <a:spAutoFit/>
          </a:bodyPr>
          <a:lstStyle/>
          <a:p>
            <a:pPr algn="ctr">
              <a:lnSpc>
                <a:spcPts val="2322"/>
              </a:lnSpc>
            </a:pPr>
            <a:r>
              <a:rPr lang="en-US" sz="1800" b="1" spc="198">
                <a:solidFill>
                  <a:srgbClr val="BBD9D7"/>
                </a:solidFill>
                <a:latin typeface="Montserrat Bold"/>
                <a:ea typeface="Montserrat Bold"/>
                <a:cs typeface="Montserrat Bold"/>
                <a:sym typeface="Montserrat Bold"/>
              </a:rPr>
              <a:t>NAŠE POSLANSTVO 2024/2025</a:t>
            </a:r>
          </a:p>
        </p:txBody>
      </p:sp>
      <p:grpSp>
        <p:nvGrpSpPr>
          <p:cNvPr id="6" name="Group 6"/>
          <p:cNvGrpSpPr/>
          <p:nvPr/>
        </p:nvGrpSpPr>
        <p:grpSpPr>
          <a:xfrm>
            <a:off x="4611763" y="740856"/>
            <a:ext cx="4759485" cy="1368992"/>
            <a:chOff x="0" y="0"/>
            <a:chExt cx="6345980" cy="1825323"/>
          </a:xfrm>
        </p:grpSpPr>
        <p:sp>
          <p:nvSpPr>
            <p:cNvPr id="7" name="TextBox 7"/>
            <p:cNvSpPr txBox="1"/>
            <p:nvPr/>
          </p:nvSpPr>
          <p:spPr>
            <a:xfrm>
              <a:off x="0" y="-114300"/>
              <a:ext cx="6345980" cy="1517939"/>
            </a:xfrm>
            <a:prstGeom prst="rect">
              <a:avLst/>
            </a:prstGeom>
          </p:spPr>
          <p:txBody>
            <a:bodyPr lIns="0" tIns="0" rIns="0" bIns="0" rtlCol="0" anchor="t">
              <a:spAutoFit/>
            </a:bodyPr>
            <a:lstStyle/>
            <a:p>
              <a:pPr algn="l">
                <a:lnSpc>
                  <a:spcPts val="4700"/>
                </a:lnSpc>
              </a:pPr>
              <a:r>
                <a:rPr lang="en-US" sz="3013" spc="-45">
                  <a:solidFill>
                    <a:srgbClr val="FBFFFF"/>
                  </a:solidFill>
                  <a:latin typeface="Quando"/>
                  <a:ea typeface="Quando"/>
                  <a:cs typeface="Quando"/>
                  <a:sym typeface="Quando"/>
                </a:rPr>
                <a:t>KRISTJANI NA POTI UPANJA</a:t>
              </a:r>
            </a:p>
          </p:txBody>
        </p:sp>
        <p:sp>
          <p:nvSpPr>
            <p:cNvPr id="8" name="TextBox 8"/>
            <p:cNvSpPr txBox="1"/>
            <p:nvPr/>
          </p:nvSpPr>
          <p:spPr>
            <a:xfrm>
              <a:off x="0" y="1584274"/>
              <a:ext cx="6345186" cy="241049"/>
            </a:xfrm>
            <a:prstGeom prst="rect">
              <a:avLst/>
            </a:prstGeom>
          </p:spPr>
          <p:txBody>
            <a:bodyPr lIns="0" tIns="0" rIns="0" bIns="0" rtlCol="0" anchor="t">
              <a:spAutoFit/>
            </a:bodyPr>
            <a:lstStyle/>
            <a:p>
              <a:pPr algn="l">
                <a:lnSpc>
                  <a:spcPts val="1546"/>
                </a:lnSpc>
              </a:pPr>
              <a:r>
                <a:rPr lang="en-US" sz="1004" b="1" spc="20">
                  <a:solidFill>
                    <a:srgbClr val="FBFFFF"/>
                  </a:solidFill>
                  <a:latin typeface="Montserrat Medium"/>
                  <a:ea typeface="Montserrat Medium"/>
                  <a:cs typeface="Montserrat Medium"/>
                  <a:sym typeface="Montserrat Medium"/>
                </a:rPr>
                <a:t>Priročnik za župnijske pastoralne svete in druge pastoralne sodelavce</a:t>
              </a:r>
            </a:p>
          </p:txBody>
        </p:sp>
      </p:grpSp>
      <p:sp>
        <p:nvSpPr>
          <p:cNvPr id="9" name="TextBox 9"/>
          <p:cNvSpPr txBox="1"/>
          <p:nvPr/>
        </p:nvSpPr>
        <p:spPr>
          <a:xfrm>
            <a:off x="4876800" y="2719803"/>
            <a:ext cx="4438866" cy="2807928"/>
          </a:xfrm>
          <a:prstGeom prst="rect">
            <a:avLst/>
          </a:prstGeom>
        </p:spPr>
        <p:txBody>
          <a:bodyPr lIns="0" tIns="0" rIns="0" bIns="0" rtlCol="0" anchor="t">
            <a:spAutoFit/>
          </a:bodyPr>
          <a:lstStyle/>
          <a:p>
            <a:pPr algn="r">
              <a:lnSpc>
                <a:spcPts val="5594"/>
              </a:lnSpc>
              <a:spcBef>
                <a:spcPct val="0"/>
              </a:spcBef>
            </a:pPr>
            <a:r>
              <a:rPr lang="en-US" sz="4337" spc="477">
                <a:solidFill>
                  <a:srgbClr val="FFFFFF"/>
                </a:solidFill>
                <a:latin typeface="Quando"/>
                <a:ea typeface="Quando"/>
                <a:cs typeface="Quando"/>
                <a:sym typeface="Quando"/>
              </a:rPr>
              <a:t>JUBILEJNO LETO </a:t>
            </a:r>
          </a:p>
          <a:p>
            <a:pPr algn="r">
              <a:lnSpc>
                <a:spcPts val="5594"/>
              </a:lnSpc>
              <a:spcBef>
                <a:spcPct val="0"/>
              </a:spcBef>
            </a:pPr>
            <a:r>
              <a:rPr lang="en-US" sz="4337" spc="477">
                <a:solidFill>
                  <a:srgbClr val="FFFFFF"/>
                </a:solidFill>
                <a:latin typeface="Quando"/>
                <a:ea typeface="Quando"/>
                <a:cs typeface="Quando"/>
                <a:sym typeface="Quando"/>
              </a:rPr>
              <a:t>– ROMARJI UPANJA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Freeform 2"/>
          <p:cNvSpPr/>
          <p:nvPr/>
        </p:nvSpPr>
        <p:spPr>
          <a:xfrm>
            <a:off x="6422274" y="728773"/>
            <a:ext cx="3192252" cy="5536222"/>
          </a:xfrm>
          <a:custGeom>
            <a:avLst/>
            <a:gdLst/>
            <a:ahLst/>
            <a:cxnLst/>
            <a:rect l="l" t="t" r="r" b="b"/>
            <a:pathLst>
              <a:path w="3192252" h="5536222">
                <a:moveTo>
                  <a:pt x="0" y="0"/>
                </a:moveTo>
                <a:lnTo>
                  <a:pt x="3192253" y="0"/>
                </a:lnTo>
                <a:lnTo>
                  <a:pt x="3192253" y="5536222"/>
                </a:lnTo>
                <a:lnTo>
                  <a:pt x="0" y="5536222"/>
                </a:lnTo>
                <a:lnTo>
                  <a:pt x="0" y="0"/>
                </a:lnTo>
                <a:close/>
              </a:path>
            </a:pathLst>
          </a:custGeom>
          <a:blipFill>
            <a:blip r:embed="rId2"/>
            <a:stretch>
              <a:fillRect l="-69033" r="-61817"/>
            </a:stretch>
          </a:blipFill>
        </p:spPr>
      </p:sp>
      <p:sp>
        <p:nvSpPr>
          <p:cNvPr id="3" name="AutoShape 3"/>
          <p:cNvSpPr/>
          <p:nvPr/>
        </p:nvSpPr>
        <p:spPr>
          <a:xfrm>
            <a:off x="-115618" y="6853747"/>
            <a:ext cx="9984837" cy="623714"/>
          </a:xfrm>
          <a:prstGeom prst="rect">
            <a:avLst/>
          </a:prstGeom>
          <a:solidFill>
            <a:srgbClr val="FBFFFF"/>
          </a:solidFill>
        </p:spPr>
      </p:sp>
      <p:grpSp>
        <p:nvGrpSpPr>
          <p:cNvPr id="4" name="Group 4"/>
          <p:cNvGrpSpPr/>
          <p:nvPr/>
        </p:nvGrpSpPr>
        <p:grpSpPr>
          <a:xfrm>
            <a:off x="201643" y="280034"/>
            <a:ext cx="6116061" cy="6433700"/>
            <a:chOff x="0" y="0"/>
            <a:chExt cx="8154749" cy="8578266"/>
          </a:xfrm>
        </p:grpSpPr>
        <p:sp>
          <p:nvSpPr>
            <p:cNvPr id="5" name="TextBox 5"/>
            <p:cNvSpPr txBox="1"/>
            <p:nvPr/>
          </p:nvSpPr>
          <p:spPr>
            <a:xfrm>
              <a:off x="0" y="1098176"/>
              <a:ext cx="8154749" cy="7480090"/>
            </a:xfrm>
            <a:prstGeom prst="rect">
              <a:avLst/>
            </a:prstGeom>
          </p:spPr>
          <p:txBody>
            <a:bodyPr lIns="0" tIns="0" rIns="0" bIns="0" rtlCol="0" anchor="t">
              <a:spAutoFit/>
            </a:bodyPr>
            <a:lstStyle/>
            <a:p>
              <a:pPr algn="l">
                <a:lnSpc>
                  <a:spcPts val="2818"/>
                </a:lnSpc>
              </a:pPr>
              <a:r>
                <a:rPr lang="en-US" sz="1879" spc="18">
                  <a:solidFill>
                    <a:srgbClr val="FBFFFF"/>
                  </a:solidFill>
                  <a:latin typeface="Montserrat"/>
                  <a:ea typeface="Montserrat"/>
                  <a:cs typeface="Montserrat"/>
                  <a:sym typeface="Montserrat"/>
                </a:rPr>
                <a:t>Nebeški Oče, vera, ki si nam jo dal v tvojem Sinu Jezusu Kristusu, našem bratu, in plamen ljubezni, ki ga je Sveti Duh izlil v naša srca, naj v nas prebujata blagoslovljeno upanje v prihod tvojega kraljestva.</a:t>
              </a:r>
            </a:p>
            <a:p>
              <a:pPr algn="l">
                <a:lnSpc>
                  <a:spcPts val="2818"/>
                </a:lnSpc>
              </a:pPr>
              <a:r>
                <a:rPr lang="en-US" sz="1879" spc="18">
                  <a:solidFill>
                    <a:srgbClr val="FBFFFF"/>
                  </a:solidFill>
                  <a:latin typeface="Montserrat"/>
                  <a:ea typeface="Montserrat"/>
                  <a:cs typeface="Montserrat"/>
                  <a:sym typeface="Montserrat"/>
                </a:rPr>
                <a:t>Naj nas tvoja milost preobrazi, da bomo marljivo gojili seme evangelija, ki bo prekvasilo človeštvo in ves svet, ko zaupno pričakujemo novo nebo in novo zemljo, v katerem bodo premagane sile zla in se bo za vselej razodela tvoja slava. </a:t>
              </a:r>
            </a:p>
            <a:p>
              <a:pPr algn="l">
                <a:lnSpc>
                  <a:spcPts val="2818"/>
                </a:lnSpc>
              </a:pPr>
              <a:r>
                <a:rPr lang="en-US" sz="1879" spc="18">
                  <a:solidFill>
                    <a:srgbClr val="FBFFFF"/>
                  </a:solidFill>
                  <a:latin typeface="Montserrat"/>
                  <a:ea typeface="Montserrat"/>
                  <a:cs typeface="Montserrat"/>
                  <a:sym typeface="Montserrat"/>
                </a:rPr>
                <a:t>Naj milost jubileja v nas, romarjih upanja, oživlja hrepenenje po nebeških dobrinah in na ves svet izliva veselje in mir našega Odrešenika.</a:t>
              </a:r>
            </a:p>
            <a:p>
              <a:pPr algn="l">
                <a:lnSpc>
                  <a:spcPts val="2818"/>
                </a:lnSpc>
              </a:pPr>
              <a:r>
                <a:rPr lang="en-US" sz="1879" spc="18">
                  <a:solidFill>
                    <a:srgbClr val="FBFFFF"/>
                  </a:solidFill>
                  <a:latin typeface="Montserrat"/>
                  <a:ea typeface="Montserrat"/>
                  <a:cs typeface="Montserrat"/>
                  <a:sym typeface="Montserrat"/>
                </a:rPr>
                <a:t>Tebi, blagoslovljeni in večni Bog, bodi hvala in slava na veke vekov.</a:t>
              </a:r>
            </a:p>
            <a:p>
              <a:pPr algn="l">
                <a:lnSpc>
                  <a:spcPts val="2818"/>
                </a:lnSpc>
              </a:pPr>
              <a:r>
                <a:rPr lang="en-US" sz="1879" spc="18">
                  <a:solidFill>
                    <a:srgbClr val="FBFFFF"/>
                  </a:solidFill>
                  <a:latin typeface="Montserrat"/>
                  <a:ea typeface="Montserrat"/>
                  <a:cs typeface="Montserrat"/>
                  <a:sym typeface="Montserrat"/>
                </a:rPr>
                <a:t>Amen.</a:t>
              </a:r>
            </a:p>
          </p:txBody>
        </p:sp>
        <p:sp>
          <p:nvSpPr>
            <p:cNvPr id="6" name="TextBox 6"/>
            <p:cNvSpPr txBox="1"/>
            <p:nvPr/>
          </p:nvSpPr>
          <p:spPr>
            <a:xfrm>
              <a:off x="0" y="-28575"/>
              <a:ext cx="8151244" cy="743565"/>
            </a:xfrm>
            <a:prstGeom prst="rect">
              <a:avLst/>
            </a:prstGeom>
          </p:spPr>
          <p:txBody>
            <a:bodyPr lIns="0" tIns="0" rIns="0" bIns="0" rtlCol="0" anchor="t">
              <a:spAutoFit/>
            </a:bodyPr>
            <a:lstStyle/>
            <a:p>
              <a:pPr algn="l">
                <a:lnSpc>
                  <a:spcPts val="4584"/>
                </a:lnSpc>
              </a:pPr>
              <a:r>
                <a:rPr lang="en-US" sz="3526" spc="35">
                  <a:solidFill>
                    <a:srgbClr val="FBFFFF"/>
                  </a:solidFill>
                  <a:latin typeface="Quando"/>
                  <a:ea typeface="Quando"/>
                  <a:cs typeface="Quando"/>
                  <a:sym typeface="Quando"/>
                </a:rPr>
                <a:t>Vstopna molitev</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Freeform 2"/>
          <p:cNvSpPr/>
          <p:nvPr/>
        </p:nvSpPr>
        <p:spPr>
          <a:xfrm>
            <a:off x="5051488" y="-129717"/>
            <a:ext cx="4792377" cy="7573063"/>
          </a:xfrm>
          <a:custGeom>
            <a:avLst/>
            <a:gdLst/>
            <a:ahLst/>
            <a:cxnLst/>
            <a:rect l="l" t="t" r="r" b="b"/>
            <a:pathLst>
              <a:path w="4792377" h="7573063">
                <a:moveTo>
                  <a:pt x="0" y="0"/>
                </a:moveTo>
                <a:lnTo>
                  <a:pt x="4792377" y="0"/>
                </a:lnTo>
                <a:lnTo>
                  <a:pt x="4792377" y="7573063"/>
                </a:lnTo>
                <a:lnTo>
                  <a:pt x="0" y="7573063"/>
                </a:lnTo>
                <a:lnTo>
                  <a:pt x="0" y="0"/>
                </a:lnTo>
                <a:close/>
              </a:path>
            </a:pathLst>
          </a:custGeom>
          <a:blipFill>
            <a:blip r:embed="rId2">
              <a:alphaModFix amt="9999"/>
            </a:blip>
            <a:stretch>
              <a:fillRect l="-11308" t="-8339" r="-11810" b="-8601"/>
            </a:stretch>
          </a:blipFill>
        </p:spPr>
      </p:sp>
      <p:sp>
        <p:nvSpPr>
          <p:cNvPr id="3" name="AutoShape 3"/>
          <p:cNvSpPr/>
          <p:nvPr/>
        </p:nvSpPr>
        <p:spPr>
          <a:xfrm>
            <a:off x="-131838" y="-109878"/>
            <a:ext cx="5255801" cy="7585550"/>
          </a:xfrm>
          <a:prstGeom prst="rect">
            <a:avLst/>
          </a:prstGeom>
          <a:solidFill>
            <a:srgbClr val="FBFFFF"/>
          </a:solidFill>
        </p:spPr>
      </p:sp>
      <p:sp>
        <p:nvSpPr>
          <p:cNvPr id="4" name="TextBox 4"/>
          <p:cNvSpPr txBox="1"/>
          <p:nvPr/>
        </p:nvSpPr>
        <p:spPr>
          <a:xfrm>
            <a:off x="731520" y="702945"/>
            <a:ext cx="3706602" cy="4252446"/>
          </a:xfrm>
          <a:prstGeom prst="rect">
            <a:avLst/>
          </a:prstGeom>
        </p:spPr>
        <p:txBody>
          <a:bodyPr lIns="0" tIns="0" rIns="0" bIns="0" rtlCol="0" anchor="t">
            <a:spAutoFit/>
          </a:bodyPr>
          <a:lstStyle/>
          <a:p>
            <a:pPr marL="518170" lvl="1" indent="-259085" algn="l">
              <a:lnSpc>
                <a:spcPts val="3120"/>
              </a:lnSpc>
              <a:buAutoNum type="arabicPeriod"/>
            </a:pPr>
            <a:r>
              <a:rPr lang="en-US" sz="2400" spc="24" dirty="0" err="1">
                <a:solidFill>
                  <a:srgbClr val="BBD9D7"/>
                </a:solidFill>
                <a:latin typeface="Quando"/>
                <a:ea typeface="Quando"/>
                <a:cs typeface="Quando"/>
                <a:sym typeface="Quando"/>
              </a:rPr>
              <a:t>Božja</a:t>
            </a:r>
            <a:r>
              <a:rPr lang="en-US" sz="2400" spc="24" dirty="0">
                <a:solidFill>
                  <a:srgbClr val="BBD9D7"/>
                </a:solidFill>
                <a:latin typeface="Quando"/>
                <a:ea typeface="Quando"/>
                <a:cs typeface="Quando"/>
                <a:sym typeface="Quando"/>
              </a:rPr>
              <a:t> </a:t>
            </a:r>
            <a:r>
              <a:rPr lang="en-US" sz="2400" spc="24" dirty="0" err="1">
                <a:solidFill>
                  <a:srgbClr val="BBD9D7"/>
                </a:solidFill>
                <a:latin typeface="Quando"/>
                <a:ea typeface="Quando"/>
                <a:cs typeface="Quando"/>
                <a:sym typeface="Quando"/>
              </a:rPr>
              <a:t>beseda</a:t>
            </a:r>
            <a:endParaRPr lang="en-US" sz="2400" spc="24" dirty="0">
              <a:solidFill>
                <a:srgbClr val="BBD9D7"/>
              </a:solidFill>
              <a:latin typeface="Quando"/>
              <a:ea typeface="Quando"/>
              <a:cs typeface="Quando"/>
              <a:sym typeface="Quando"/>
            </a:endParaRPr>
          </a:p>
          <a:p>
            <a:pPr algn="l">
              <a:lnSpc>
                <a:spcPts val="3120"/>
              </a:lnSpc>
            </a:pPr>
            <a:r>
              <a:rPr lang="en-US" sz="2400" spc="24" dirty="0" err="1">
                <a:solidFill>
                  <a:srgbClr val="556665"/>
                </a:solidFill>
                <a:latin typeface="Quando"/>
                <a:ea typeface="Quando"/>
                <a:cs typeface="Quando"/>
                <a:sym typeface="Quando"/>
              </a:rPr>
              <a:t>Preberemo</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evangelij</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prihodnje</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nedelje</a:t>
            </a:r>
            <a:r>
              <a:rPr lang="en-US" sz="2400" spc="24" dirty="0">
                <a:solidFill>
                  <a:srgbClr val="556665"/>
                </a:solidFill>
                <a:latin typeface="Quando"/>
                <a:ea typeface="Quando"/>
                <a:cs typeface="Quando"/>
                <a:sym typeface="Quando"/>
              </a:rPr>
              <a:t>.</a:t>
            </a: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r>
              <a:rPr lang="en-US" sz="2400" spc="24" dirty="0">
                <a:solidFill>
                  <a:srgbClr val="BBD9D7"/>
                </a:solidFill>
                <a:latin typeface="Quando"/>
                <a:ea typeface="Quando"/>
                <a:cs typeface="Quando"/>
                <a:sym typeface="Quando"/>
              </a:rPr>
              <a:t>2. </a:t>
            </a:r>
            <a:r>
              <a:rPr lang="en-US" sz="2400" spc="24" dirty="0" err="1">
                <a:solidFill>
                  <a:srgbClr val="BBD9D7"/>
                </a:solidFill>
                <a:latin typeface="Quando"/>
                <a:ea typeface="Quando"/>
                <a:cs typeface="Quando"/>
                <a:sym typeface="Quando"/>
              </a:rPr>
              <a:t>Vstopno</a:t>
            </a:r>
            <a:r>
              <a:rPr lang="en-US" sz="2400" spc="24" dirty="0">
                <a:solidFill>
                  <a:srgbClr val="BBD9D7"/>
                </a:solidFill>
                <a:latin typeface="Quando"/>
                <a:ea typeface="Quando"/>
                <a:cs typeface="Quando"/>
                <a:sym typeface="Quando"/>
              </a:rPr>
              <a:t> mesto:</a:t>
            </a:r>
          </a:p>
          <a:p>
            <a:r>
              <a:rPr lang="sl-SI" sz="1800" u="sng" dirty="0">
                <a:solidFill>
                  <a:srgbClr val="0000FF"/>
                </a:solidFill>
                <a:effectLst/>
                <a:latin typeface="Calibri" panose="020F0502020204030204" pitchFamily="34" charset="0"/>
                <a:ea typeface="Calibri" panose="020F0502020204030204" pitchFamily="34" charset="0"/>
                <a:hlinkClick r:id="rId3"/>
              </a:rPr>
              <a:t>https://youtu.be/8bRwbNR6NmE</a:t>
            </a:r>
            <a:endParaRPr lang="sl-SI"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179" r="-6179"/>
            </a:stretch>
          </a:blipFill>
        </p:spPr>
      </p:sp>
      <p:grpSp>
        <p:nvGrpSpPr>
          <p:cNvPr id="3" name="Group 3"/>
          <p:cNvGrpSpPr/>
          <p:nvPr/>
        </p:nvGrpSpPr>
        <p:grpSpPr>
          <a:xfrm>
            <a:off x="216362" y="492218"/>
            <a:ext cx="8701390" cy="6253253"/>
            <a:chOff x="0" y="0"/>
            <a:chExt cx="11601853" cy="8337671"/>
          </a:xfrm>
        </p:grpSpPr>
        <p:sp>
          <p:nvSpPr>
            <p:cNvPr id="4" name="TextBox 4"/>
            <p:cNvSpPr txBox="1"/>
            <p:nvPr/>
          </p:nvSpPr>
          <p:spPr>
            <a:xfrm>
              <a:off x="0" y="-123825"/>
              <a:ext cx="11584337" cy="1783969"/>
            </a:xfrm>
            <a:prstGeom prst="rect">
              <a:avLst/>
            </a:prstGeom>
          </p:spPr>
          <p:txBody>
            <a:bodyPr lIns="0" tIns="0" rIns="0" bIns="0" rtlCol="0" anchor="t">
              <a:spAutoFit/>
            </a:bodyPr>
            <a:lstStyle/>
            <a:p>
              <a:pPr algn="l">
                <a:lnSpc>
                  <a:spcPts val="5616"/>
                </a:lnSpc>
              </a:pPr>
              <a:r>
                <a:rPr lang="en-US" sz="3600" spc="-53">
                  <a:solidFill>
                    <a:srgbClr val="FBFFFF"/>
                  </a:solidFill>
                  <a:latin typeface="Quando"/>
                  <a:ea typeface="Quando"/>
                  <a:cs typeface="Quando"/>
                  <a:sym typeface="Quando"/>
                </a:rPr>
                <a:t>Iztočnice za razmislek o Svetem letu</a:t>
              </a:r>
            </a:p>
          </p:txBody>
        </p:sp>
        <p:sp>
          <p:nvSpPr>
            <p:cNvPr id="5" name="TextBox 5"/>
            <p:cNvSpPr txBox="1"/>
            <p:nvPr/>
          </p:nvSpPr>
          <p:spPr>
            <a:xfrm>
              <a:off x="0" y="1918667"/>
              <a:ext cx="11601853" cy="6419003"/>
            </a:xfrm>
            <a:prstGeom prst="rect">
              <a:avLst/>
            </a:prstGeom>
          </p:spPr>
          <p:txBody>
            <a:bodyPr lIns="0" tIns="0" rIns="0" bIns="0" rtlCol="0" anchor="t">
              <a:spAutoFit/>
            </a:bodyPr>
            <a:lstStyle/>
            <a:p>
              <a:pPr algn="l">
                <a:lnSpc>
                  <a:spcPts val="2989"/>
                </a:lnSpc>
              </a:pPr>
              <a:r>
                <a:rPr lang="en-US" sz="2299" spc="68">
                  <a:solidFill>
                    <a:srgbClr val="FBFFFF"/>
                  </a:solidFill>
                  <a:latin typeface="Montserrat"/>
                  <a:ea typeface="Montserrat"/>
                  <a:cs typeface="Montserrat"/>
                  <a:sym typeface="Montserrat"/>
                </a:rPr>
                <a:t>Sveta leta so namenjena verski prenovi vernikov. So posebna leta, ki jih katoliška Cerkev posveča verski prenovi vernikov, da bi ti napredovali v veri. Cerkev želi na ta način rasti k pristnejšemu pričevanju ter velikodušnemu služenju ljubezni do bližnjega. Sveto ali jubilejno leto okliče papež vsakih 25 let. Poleg tega pa lahko razglasi sveto leto tudi ob posebej pomembnih obletnicah ali priložnostih krščanskega življenja. Razglasitev svetega ali jubilejnega leta spremljajo nekatera znamenja ali simboli, ki vernikom na primeren način pomagajo doživeti izkustvo velikih krščanskih resnic ter jih vodijo h globljemu odnosu do Gospoda Jezusa Kristusa: romanja, sveta vrata in odpustki.</a:t>
              </a:r>
            </a:p>
          </p:txBody>
        </p:sp>
      </p:grpSp>
      <p:sp>
        <p:nvSpPr>
          <p:cNvPr id="6" name="AutoShape 6"/>
          <p:cNvSpPr/>
          <p:nvPr/>
        </p:nvSpPr>
        <p:spPr>
          <a:xfrm>
            <a:off x="9129696" y="-156190"/>
            <a:ext cx="752269" cy="7708710"/>
          </a:xfrm>
          <a:prstGeom prst="rect">
            <a:avLst/>
          </a:prstGeom>
          <a:solidFill>
            <a:srgbClr val="FBFFFF"/>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Freeform 2"/>
          <p:cNvSpPr/>
          <p:nvPr/>
        </p:nvSpPr>
        <p:spPr>
          <a:xfrm>
            <a:off x="0" y="514125"/>
            <a:ext cx="2758478" cy="6801075"/>
          </a:xfrm>
          <a:custGeom>
            <a:avLst/>
            <a:gdLst/>
            <a:ahLst/>
            <a:cxnLst/>
            <a:rect l="l" t="t" r="r" b="b"/>
            <a:pathLst>
              <a:path w="2758478" h="6801075">
                <a:moveTo>
                  <a:pt x="0" y="0"/>
                </a:moveTo>
                <a:lnTo>
                  <a:pt x="2758478" y="0"/>
                </a:lnTo>
                <a:lnTo>
                  <a:pt x="2758478" y="6801075"/>
                </a:lnTo>
                <a:lnTo>
                  <a:pt x="0" y="6801075"/>
                </a:lnTo>
                <a:lnTo>
                  <a:pt x="0" y="0"/>
                </a:lnTo>
                <a:close/>
              </a:path>
            </a:pathLst>
          </a:custGeom>
          <a:blipFill>
            <a:blip r:embed="rId2"/>
            <a:stretch>
              <a:fillRect l="-148515" r="-154472" b="-8898"/>
            </a:stretch>
          </a:blipFill>
        </p:spPr>
      </p:sp>
      <p:sp>
        <p:nvSpPr>
          <p:cNvPr id="3" name="AutoShape 3"/>
          <p:cNvSpPr/>
          <p:nvPr/>
        </p:nvSpPr>
        <p:spPr>
          <a:xfrm>
            <a:off x="3306503" y="-119652"/>
            <a:ext cx="6596425" cy="7434852"/>
          </a:xfrm>
          <a:prstGeom prst="rect">
            <a:avLst/>
          </a:prstGeom>
          <a:solidFill>
            <a:srgbClr val="BBD9D7"/>
          </a:solidFill>
        </p:spPr>
      </p:sp>
      <p:sp>
        <p:nvSpPr>
          <p:cNvPr id="4" name="TextBox 4"/>
          <p:cNvSpPr txBox="1"/>
          <p:nvPr/>
        </p:nvSpPr>
        <p:spPr>
          <a:xfrm>
            <a:off x="3439965" y="180975"/>
            <a:ext cx="6123437" cy="1072515"/>
          </a:xfrm>
          <a:prstGeom prst="rect">
            <a:avLst/>
          </a:prstGeom>
        </p:spPr>
        <p:txBody>
          <a:bodyPr lIns="0" tIns="0" rIns="0" bIns="0" rtlCol="0" anchor="t">
            <a:spAutoFit/>
          </a:bodyPr>
          <a:lstStyle/>
          <a:p>
            <a:pPr algn="l">
              <a:lnSpc>
                <a:spcPts val="4289"/>
              </a:lnSpc>
            </a:pPr>
            <a:r>
              <a:rPr lang="en-US" sz="3299" b="1" i="1" spc="98">
                <a:solidFill>
                  <a:srgbClr val="FBFFFF"/>
                </a:solidFill>
                <a:latin typeface="Montserrat Medium Italics"/>
                <a:ea typeface="Montserrat Medium Italics"/>
                <a:cs typeface="Montserrat Medium Italics"/>
                <a:sym typeface="Montserrat Medium Italics"/>
              </a:rPr>
              <a:t>Kaj to pomeni za pastoralo v naši župniji?</a:t>
            </a:r>
          </a:p>
        </p:txBody>
      </p:sp>
      <p:sp>
        <p:nvSpPr>
          <p:cNvPr id="5" name="TextBox 5"/>
          <p:cNvSpPr txBox="1"/>
          <p:nvPr/>
        </p:nvSpPr>
        <p:spPr>
          <a:xfrm>
            <a:off x="3439965" y="1564296"/>
            <a:ext cx="6123437" cy="5459698"/>
          </a:xfrm>
          <a:prstGeom prst="rect">
            <a:avLst/>
          </a:prstGeom>
        </p:spPr>
        <p:txBody>
          <a:bodyPr lIns="0" tIns="0" rIns="0" bIns="0" rtlCol="0" anchor="t">
            <a:spAutoFit/>
          </a:bodyPr>
          <a:lstStyle/>
          <a:p>
            <a:pPr algn="l">
              <a:lnSpc>
                <a:spcPts val="2940"/>
              </a:lnSpc>
            </a:pPr>
            <a:r>
              <a:rPr lang="en-US" sz="1960" spc="19">
                <a:solidFill>
                  <a:srgbClr val="FBFFFF"/>
                </a:solidFill>
                <a:latin typeface="Montserrat"/>
                <a:ea typeface="Montserrat"/>
                <a:cs typeface="Montserrat"/>
                <a:sym typeface="Montserrat"/>
              </a:rPr>
              <a:t>Sveto leto je priložnost za poglobitev osebne vere in nadgradnjo občestva. Je priložnost, da se kot župnijsko občestvo večkrat srečamo v molitvi, spoznavanju Boga in drug drugega, naših korenin, kdo pravzaprav smo. Sveto leto je priložnost za nekaj novega, tudi za idejo, ki si jo lahko ustvarimo in izpeljemo sami. Smo pripravljeni stopiti korak naprej, morda ven iz cone udobja in zastaviti ali vzpostaviti nekaj za nas še nepoznanega? Poromati skupaj na svet kraj, organizirati slavljenje z možnostjo svete spovedi, organizirati srečanje za moške/ženske/zakonce …? Za ideje poglejte tudi na zadnje strani Našega poslanstva in na </a:t>
            </a:r>
            <a:r>
              <a:rPr lang="en-US" sz="1960" u="sng" spc="19">
                <a:solidFill>
                  <a:srgbClr val="FBFFFF"/>
                </a:solidFill>
                <a:latin typeface="Montserrat"/>
                <a:ea typeface="Montserrat"/>
                <a:cs typeface="Montserrat"/>
                <a:sym typeface="Montserrat"/>
                <a:hlinkClick r:id="rId3" tooltip="http://www.portal.pridi.com"/>
              </a:rPr>
              <a:t>www.portal.pridi.com</a:t>
            </a:r>
            <a:r>
              <a:rPr lang="en-US" sz="1960" spc="19">
                <a:solidFill>
                  <a:srgbClr val="FBFFFF"/>
                </a:solidFill>
                <a:latin typeface="Montserrat"/>
                <a:ea typeface="Montserrat"/>
                <a:cs typeface="Montserrat"/>
                <a:sym typeface="Montserrat"/>
              </a:rPr>
              <a:t>. </a:t>
            </a:r>
          </a:p>
        </p:txBody>
      </p:sp>
      <p:sp>
        <p:nvSpPr>
          <p:cNvPr id="6" name="TextBox 6"/>
          <p:cNvSpPr txBox="1"/>
          <p:nvPr/>
        </p:nvSpPr>
        <p:spPr>
          <a:xfrm>
            <a:off x="3439965" y="7387226"/>
            <a:ext cx="6123437" cy="337820"/>
          </a:xfrm>
          <a:prstGeom prst="rect">
            <a:avLst/>
          </a:prstGeom>
        </p:spPr>
        <p:txBody>
          <a:bodyPr lIns="0" tIns="0" rIns="0" bIns="0" rtlCol="0" anchor="t">
            <a:spAutoFit/>
          </a:bodyPr>
          <a:lstStyle/>
          <a:p>
            <a:pPr algn="l">
              <a:lnSpc>
                <a:spcPts val="2730"/>
              </a:lnSpc>
            </a:pPr>
            <a:r>
              <a:rPr lang="en-US" sz="2100" b="1" i="1" spc="63">
                <a:solidFill>
                  <a:srgbClr val="FBFFFF"/>
                </a:solidFill>
                <a:latin typeface="Montserrat Medium Italics"/>
                <a:ea typeface="Montserrat Medium Italics"/>
                <a:cs typeface="Montserrat Medium Italics"/>
                <a:sym typeface="Montserrat Medium Italics"/>
              </a:rPr>
              <a:t>Volunteering</a:t>
            </a:r>
          </a:p>
        </p:txBody>
      </p:sp>
      <p:sp>
        <p:nvSpPr>
          <p:cNvPr id="7" name="TextBox 7"/>
          <p:cNvSpPr txBox="1"/>
          <p:nvPr/>
        </p:nvSpPr>
        <p:spPr>
          <a:xfrm>
            <a:off x="3439965" y="7863251"/>
            <a:ext cx="6123437" cy="669290"/>
          </a:xfrm>
          <a:prstGeom prst="rect">
            <a:avLst/>
          </a:prstGeom>
        </p:spPr>
        <p:txBody>
          <a:bodyPr lIns="0" tIns="0" rIns="0" bIns="0" rtlCol="0" anchor="t">
            <a:spAutoFit/>
          </a:bodyPr>
          <a:lstStyle/>
          <a:p>
            <a:pPr algn="l">
              <a:lnSpc>
                <a:spcPts val="2700"/>
              </a:lnSpc>
            </a:pPr>
            <a:r>
              <a:rPr lang="en-US" sz="1800" spc="18">
                <a:solidFill>
                  <a:srgbClr val="FBFFFF"/>
                </a:solidFill>
                <a:latin typeface="Montserrat"/>
                <a:ea typeface="Montserrat"/>
                <a:cs typeface="Montserrat"/>
                <a:sym typeface="Montserrat"/>
              </a:rPr>
              <a:t>Presentations are  tools that can be used as lectures.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285" r="-6285"/>
            </a:stretch>
          </a:blipFill>
        </p:spPr>
      </p:sp>
      <p:sp>
        <p:nvSpPr>
          <p:cNvPr id="3" name="AutoShape 3"/>
          <p:cNvSpPr/>
          <p:nvPr/>
        </p:nvSpPr>
        <p:spPr>
          <a:xfrm>
            <a:off x="494270" y="387030"/>
            <a:ext cx="8719154" cy="6629453"/>
          </a:xfrm>
          <a:prstGeom prst="rect">
            <a:avLst/>
          </a:prstGeom>
          <a:solidFill>
            <a:srgbClr val="FBFFFF"/>
          </a:solidFill>
        </p:spPr>
      </p:sp>
      <p:sp>
        <p:nvSpPr>
          <p:cNvPr id="4" name="TextBox 4"/>
          <p:cNvSpPr txBox="1"/>
          <p:nvPr/>
        </p:nvSpPr>
        <p:spPr>
          <a:xfrm>
            <a:off x="779865" y="464709"/>
            <a:ext cx="8193870" cy="6369320"/>
          </a:xfrm>
          <a:prstGeom prst="rect">
            <a:avLst/>
          </a:prstGeom>
        </p:spPr>
        <p:txBody>
          <a:bodyPr lIns="0" tIns="0" rIns="0" bIns="0" rtlCol="0" anchor="t">
            <a:spAutoFit/>
          </a:bodyPr>
          <a:lstStyle/>
          <a:p>
            <a:pPr algn="ctr">
              <a:lnSpc>
                <a:spcPts val="4626"/>
              </a:lnSpc>
            </a:pPr>
            <a:r>
              <a:rPr lang="en-US" sz="3023" spc="30">
                <a:solidFill>
                  <a:srgbClr val="BBD9D7"/>
                </a:solidFill>
                <a:latin typeface="Quando"/>
                <a:ea typeface="Quando"/>
                <a:cs typeface="Quando"/>
                <a:sym typeface="Quando"/>
              </a:rPr>
              <a:t>Določite </a:t>
            </a:r>
            <a:r>
              <a:rPr lang="en-US" sz="3023" u="sng" spc="30">
                <a:solidFill>
                  <a:srgbClr val="BBD9D7"/>
                </a:solidFill>
                <a:latin typeface="Quando"/>
                <a:ea typeface="Quando"/>
                <a:cs typeface="Quando"/>
                <a:sym typeface="Quando"/>
              </a:rPr>
              <a:t>vsaj en dogodek</a:t>
            </a:r>
            <a:r>
              <a:rPr lang="en-US" sz="3023" spc="30">
                <a:solidFill>
                  <a:srgbClr val="BBD9D7"/>
                </a:solidFill>
                <a:latin typeface="Quando"/>
                <a:ea typeface="Quando"/>
                <a:cs typeface="Quando"/>
                <a:sym typeface="Quando"/>
              </a:rPr>
              <a:t>, ki ga boste izpeljali v Svetem letu, </a:t>
            </a:r>
          </a:p>
          <a:p>
            <a:pPr algn="ctr">
              <a:lnSpc>
                <a:spcPts val="4626"/>
              </a:lnSpc>
            </a:pPr>
            <a:r>
              <a:rPr lang="en-US" sz="3023" spc="30">
                <a:solidFill>
                  <a:srgbClr val="BBD9D7"/>
                </a:solidFill>
                <a:latin typeface="Quando"/>
                <a:ea typeface="Quando"/>
                <a:cs typeface="Quando"/>
                <a:sym typeface="Quando"/>
              </a:rPr>
              <a:t>določite </a:t>
            </a:r>
            <a:r>
              <a:rPr lang="en-US" sz="3023" u="sng" spc="30">
                <a:solidFill>
                  <a:srgbClr val="BBD9D7"/>
                </a:solidFill>
                <a:latin typeface="Quando"/>
                <a:ea typeface="Quando"/>
                <a:cs typeface="Quando"/>
                <a:sym typeface="Quando"/>
              </a:rPr>
              <a:t>datum</a:t>
            </a:r>
            <a:r>
              <a:rPr lang="en-US" sz="3023" spc="30">
                <a:solidFill>
                  <a:srgbClr val="BBD9D7"/>
                </a:solidFill>
                <a:latin typeface="Quando"/>
                <a:ea typeface="Quando"/>
                <a:cs typeface="Quando"/>
                <a:sym typeface="Quando"/>
              </a:rPr>
              <a:t> in </a:t>
            </a:r>
            <a:r>
              <a:rPr lang="en-US" sz="3023" u="sng" spc="30">
                <a:solidFill>
                  <a:srgbClr val="BBD9D7"/>
                </a:solidFill>
                <a:latin typeface="Quando"/>
                <a:ea typeface="Quando"/>
                <a:cs typeface="Quando"/>
                <a:sym typeface="Quando"/>
              </a:rPr>
              <a:t>glavno osebo</a:t>
            </a:r>
            <a:r>
              <a:rPr lang="en-US" sz="3023" spc="30">
                <a:solidFill>
                  <a:srgbClr val="BBD9D7"/>
                </a:solidFill>
                <a:latin typeface="Quando"/>
                <a:ea typeface="Quando"/>
                <a:cs typeface="Quando"/>
                <a:sym typeface="Quando"/>
              </a:rPr>
              <a:t>, </a:t>
            </a:r>
          </a:p>
          <a:p>
            <a:pPr algn="ctr">
              <a:lnSpc>
                <a:spcPts val="4626"/>
              </a:lnSpc>
            </a:pPr>
            <a:r>
              <a:rPr lang="en-US" sz="3023" spc="30">
                <a:solidFill>
                  <a:srgbClr val="BBD9D7"/>
                </a:solidFill>
                <a:latin typeface="Quando"/>
                <a:ea typeface="Quando"/>
                <a:cs typeface="Quando"/>
                <a:sym typeface="Quando"/>
              </a:rPr>
              <a:t>ki bo skrbela za organizacijo. </a:t>
            </a:r>
          </a:p>
          <a:p>
            <a:pPr algn="ctr">
              <a:lnSpc>
                <a:spcPts val="4626"/>
              </a:lnSpc>
            </a:pPr>
            <a:r>
              <a:rPr lang="en-US" sz="3023" spc="30">
                <a:solidFill>
                  <a:srgbClr val="BBD9D7"/>
                </a:solidFill>
                <a:latin typeface="Quando"/>
                <a:ea typeface="Quando"/>
                <a:cs typeface="Quando"/>
                <a:sym typeface="Quando"/>
              </a:rPr>
              <a:t>Določite tudi vse </a:t>
            </a:r>
            <a:r>
              <a:rPr lang="en-US" sz="3023" u="sng" spc="30">
                <a:solidFill>
                  <a:srgbClr val="BBD9D7"/>
                </a:solidFill>
                <a:latin typeface="Quando"/>
                <a:ea typeface="Quando"/>
                <a:cs typeface="Quando"/>
                <a:sym typeface="Quando"/>
              </a:rPr>
              <a:t>ostale osebe</a:t>
            </a:r>
            <a:r>
              <a:rPr lang="en-US" sz="3023" spc="30">
                <a:solidFill>
                  <a:srgbClr val="BBD9D7"/>
                </a:solidFill>
                <a:latin typeface="Quando"/>
                <a:ea typeface="Quando"/>
                <a:cs typeface="Quando"/>
                <a:sym typeface="Quando"/>
              </a:rPr>
              <a:t>, </a:t>
            </a:r>
          </a:p>
          <a:p>
            <a:pPr algn="ctr">
              <a:lnSpc>
                <a:spcPts val="4626"/>
              </a:lnSpc>
            </a:pPr>
            <a:r>
              <a:rPr lang="en-US" sz="3023" spc="30">
                <a:solidFill>
                  <a:srgbClr val="BBD9D7"/>
                </a:solidFill>
                <a:latin typeface="Quando"/>
                <a:ea typeface="Quando"/>
                <a:cs typeface="Quando"/>
                <a:sym typeface="Quando"/>
              </a:rPr>
              <a:t>ki bodo pri organizaciji pomagale in se dogovorite za </a:t>
            </a:r>
            <a:r>
              <a:rPr lang="en-US" sz="3023" u="sng" spc="30">
                <a:solidFill>
                  <a:srgbClr val="BBD9D7"/>
                </a:solidFill>
                <a:latin typeface="Quando"/>
                <a:ea typeface="Quando"/>
                <a:cs typeface="Quando"/>
                <a:sym typeface="Quando"/>
              </a:rPr>
              <a:t>točne naloge</a:t>
            </a:r>
            <a:r>
              <a:rPr lang="en-US" sz="3023" spc="30">
                <a:solidFill>
                  <a:srgbClr val="BBD9D7"/>
                </a:solidFill>
                <a:latin typeface="Quando"/>
                <a:ea typeface="Quando"/>
                <a:cs typeface="Quando"/>
                <a:sym typeface="Quando"/>
              </a:rPr>
              <a:t>, </a:t>
            </a:r>
          </a:p>
          <a:p>
            <a:pPr algn="ctr">
              <a:lnSpc>
                <a:spcPts val="4626"/>
              </a:lnSpc>
            </a:pPr>
            <a:r>
              <a:rPr lang="en-US" sz="3023" spc="30">
                <a:solidFill>
                  <a:srgbClr val="BBD9D7"/>
                </a:solidFill>
                <a:latin typeface="Quando"/>
                <a:ea typeface="Quando"/>
                <a:cs typeface="Quando"/>
                <a:sym typeface="Quando"/>
              </a:rPr>
              <a:t>ki jih bo posameznik opravljal. </a:t>
            </a:r>
          </a:p>
          <a:p>
            <a:pPr algn="ctr">
              <a:lnSpc>
                <a:spcPts val="4626"/>
              </a:lnSpc>
            </a:pPr>
            <a:r>
              <a:rPr lang="en-US" sz="3023" spc="30">
                <a:solidFill>
                  <a:srgbClr val="BBD9D7"/>
                </a:solidFill>
                <a:latin typeface="Quando"/>
                <a:ea typeface="Quando"/>
                <a:cs typeface="Quando"/>
                <a:sym typeface="Quando"/>
              </a:rPr>
              <a:t>Dogodek naj bo </a:t>
            </a:r>
            <a:r>
              <a:rPr lang="en-US" sz="3023" u="sng" spc="30">
                <a:solidFill>
                  <a:srgbClr val="BBD9D7"/>
                </a:solidFill>
                <a:latin typeface="Quando"/>
                <a:ea typeface="Quando"/>
                <a:cs typeface="Quando"/>
                <a:sym typeface="Quando"/>
              </a:rPr>
              <a:t>povezovalen</a:t>
            </a:r>
            <a:r>
              <a:rPr lang="en-US" sz="3023" spc="30">
                <a:solidFill>
                  <a:srgbClr val="BBD9D7"/>
                </a:solidFill>
                <a:latin typeface="Quando"/>
                <a:ea typeface="Quando"/>
                <a:cs typeface="Quando"/>
                <a:sym typeface="Quando"/>
              </a:rPr>
              <a:t>, ustvarjalen in naj v vas prebudi željo po pristnejšem odnosu s Kristusom.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5193377" y="-179854"/>
            <a:ext cx="4691053" cy="7722233"/>
          </a:xfrm>
          <a:prstGeom prst="rect">
            <a:avLst/>
          </a:prstGeom>
          <a:solidFill>
            <a:srgbClr val="FBFFFF"/>
          </a:solidFill>
        </p:spPr>
      </p:sp>
      <p:sp>
        <p:nvSpPr>
          <p:cNvPr id="3" name="TextBox 3"/>
          <p:cNvSpPr txBox="1"/>
          <p:nvPr/>
        </p:nvSpPr>
        <p:spPr>
          <a:xfrm>
            <a:off x="465328" y="301206"/>
            <a:ext cx="3968076" cy="2220768"/>
          </a:xfrm>
          <a:prstGeom prst="rect">
            <a:avLst/>
          </a:prstGeom>
        </p:spPr>
        <p:txBody>
          <a:bodyPr lIns="0" tIns="0" rIns="0" bIns="0" rtlCol="0" anchor="t">
            <a:spAutoFit/>
          </a:bodyPr>
          <a:lstStyle/>
          <a:p>
            <a:pPr algn="l">
              <a:lnSpc>
                <a:spcPts val="5875"/>
              </a:lnSpc>
            </a:pPr>
            <a:r>
              <a:rPr lang="en-US" sz="4519" spc="45">
                <a:solidFill>
                  <a:srgbClr val="FBFFFF"/>
                </a:solidFill>
                <a:latin typeface="Quando"/>
                <a:ea typeface="Quando"/>
                <a:cs typeface="Quando"/>
                <a:sym typeface="Quando"/>
              </a:rPr>
              <a:t>Iztočnice za pogovor</a:t>
            </a:r>
          </a:p>
          <a:p>
            <a:pPr algn="l">
              <a:lnSpc>
                <a:spcPts val="5875"/>
              </a:lnSpc>
            </a:pPr>
            <a:endParaRPr lang="en-US" sz="4519" spc="45">
              <a:solidFill>
                <a:srgbClr val="FBFFFF"/>
              </a:solidFill>
              <a:latin typeface="Quando"/>
              <a:ea typeface="Quando"/>
              <a:cs typeface="Quando"/>
              <a:sym typeface="Quando"/>
            </a:endParaRPr>
          </a:p>
        </p:txBody>
      </p:sp>
      <p:grpSp>
        <p:nvGrpSpPr>
          <p:cNvPr id="4" name="Group 4"/>
          <p:cNvGrpSpPr/>
          <p:nvPr/>
        </p:nvGrpSpPr>
        <p:grpSpPr>
          <a:xfrm>
            <a:off x="268292" y="2210112"/>
            <a:ext cx="4608508" cy="4871901"/>
            <a:chOff x="0" y="0"/>
            <a:chExt cx="6144678" cy="6495868"/>
          </a:xfrm>
        </p:grpSpPr>
        <p:sp>
          <p:nvSpPr>
            <p:cNvPr id="5" name="AutoShape 5"/>
            <p:cNvSpPr/>
            <p:nvPr/>
          </p:nvSpPr>
          <p:spPr>
            <a:xfrm>
              <a:off x="0" y="0"/>
              <a:ext cx="6144678" cy="6495868"/>
            </a:xfrm>
            <a:prstGeom prst="rect">
              <a:avLst/>
            </a:prstGeom>
            <a:solidFill>
              <a:srgbClr val="FBFFFF"/>
            </a:solidFill>
          </p:spPr>
        </p:sp>
        <p:sp>
          <p:nvSpPr>
            <p:cNvPr id="6" name="TextBox 6"/>
            <p:cNvSpPr txBox="1"/>
            <p:nvPr/>
          </p:nvSpPr>
          <p:spPr>
            <a:xfrm>
              <a:off x="422503" y="273594"/>
              <a:ext cx="5299672" cy="5910580"/>
            </a:xfrm>
            <a:prstGeom prst="rect">
              <a:avLst/>
            </a:prstGeom>
          </p:spPr>
          <p:txBody>
            <a:bodyPr lIns="0" tIns="0" rIns="0" bIns="0" rtlCol="0" anchor="t">
              <a:spAutoFit/>
            </a:bodyPr>
            <a:lstStyle/>
            <a:p>
              <a:pPr algn="l">
                <a:lnSpc>
                  <a:spcPts val="2940"/>
                </a:lnSpc>
              </a:pPr>
              <a:r>
                <a:rPr lang="en-US" sz="2100" b="1" i="1" spc="63">
                  <a:solidFill>
                    <a:srgbClr val="BBD9D7"/>
                  </a:solidFill>
                  <a:latin typeface="Montserrat Medium Italics"/>
                  <a:ea typeface="Montserrat Medium Italics"/>
                  <a:cs typeface="Montserrat Medium Italics"/>
                  <a:sym typeface="Montserrat Medium Italics"/>
                </a:rPr>
                <a:t>●Kako doživljaš našo župnijsko skupnost?</a:t>
              </a:r>
            </a:p>
            <a:p>
              <a:pPr algn="l">
                <a:lnSpc>
                  <a:spcPts val="2940"/>
                </a:lnSpc>
              </a:pPr>
              <a:r>
                <a:rPr lang="en-US" sz="2100" b="1" i="1" spc="63">
                  <a:solidFill>
                    <a:srgbClr val="BBD9D7"/>
                  </a:solidFill>
                  <a:latin typeface="Montserrat Medium Italics"/>
                  <a:ea typeface="Montserrat Medium Italics"/>
                  <a:cs typeface="Montserrat Medium Italics"/>
                  <a:sym typeface="Montserrat Medium Italics"/>
                </a:rPr>
                <a:t>●Kje, po tvojem mnenju, lahko kot skupnost še zrastete?</a:t>
              </a:r>
            </a:p>
            <a:p>
              <a:pPr algn="l">
                <a:lnSpc>
                  <a:spcPts val="2940"/>
                </a:lnSpc>
              </a:pPr>
              <a:r>
                <a:rPr lang="en-US" sz="2100" b="1" i="1" spc="63">
                  <a:solidFill>
                    <a:srgbClr val="BBD9D7"/>
                  </a:solidFill>
                  <a:latin typeface="Montserrat Medium Italics"/>
                  <a:ea typeface="Montserrat Medium Italics"/>
                  <a:cs typeface="Montserrat Medium Italics"/>
                  <a:sym typeface="Montserrat Medium Italics"/>
                </a:rPr>
                <a:t>●Kakšen dogodek bi vas kot skupnost lahko še bolj povezal in okrepil v veri?</a:t>
              </a:r>
            </a:p>
            <a:p>
              <a:pPr algn="l">
                <a:lnSpc>
                  <a:spcPts val="2940"/>
                </a:lnSpc>
              </a:pPr>
              <a:r>
                <a:rPr lang="en-US" sz="2100" b="1" i="1" spc="63">
                  <a:solidFill>
                    <a:srgbClr val="BBD9D7"/>
                  </a:solidFill>
                  <a:latin typeface="Montserrat Medium Italics"/>
                  <a:ea typeface="Montserrat Medium Italics"/>
                  <a:cs typeface="Montserrat Medium Italics"/>
                  <a:sym typeface="Montserrat Medium Italics"/>
                </a:rPr>
                <a:t>●Kaj boste kot skupnost v Svetem letu organizirali in katera bo tvoja naloga pri tem?</a:t>
              </a:r>
            </a:p>
          </p:txBody>
        </p:sp>
      </p:grpSp>
      <p:sp>
        <p:nvSpPr>
          <p:cNvPr id="7" name="AutoShape 7"/>
          <p:cNvSpPr/>
          <p:nvPr/>
        </p:nvSpPr>
        <p:spPr>
          <a:xfrm>
            <a:off x="6939051" y="-135165"/>
            <a:ext cx="1061832" cy="7578768"/>
          </a:xfrm>
          <a:prstGeom prst="rect">
            <a:avLst/>
          </a:prstGeom>
          <a:solidFill>
            <a:srgbClr val="BBD9D7">
              <a:alpha val="16863"/>
            </a:srgbClr>
          </a:solidFill>
        </p:spPr>
      </p:sp>
      <p:sp>
        <p:nvSpPr>
          <p:cNvPr id="8" name="Freeform 8"/>
          <p:cNvSpPr/>
          <p:nvPr/>
        </p:nvSpPr>
        <p:spPr>
          <a:xfrm>
            <a:off x="5994956" y="731520"/>
            <a:ext cx="3027124" cy="5842024"/>
          </a:xfrm>
          <a:custGeom>
            <a:avLst/>
            <a:gdLst/>
            <a:ahLst/>
            <a:cxnLst/>
            <a:rect l="l" t="t" r="r" b="b"/>
            <a:pathLst>
              <a:path w="3027124" h="5842024">
                <a:moveTo>
                  <a:pt x="0" y="0"/>
                </a:moveTo>
                <a:lnTo>
                  <a:pt x="3027124" y="0"/>
                </a:lnTo>
                <a:lnTo>
                  <a:pt x="3027124" y="5842024"/>
                </a:lnTo>
                <a:lnTo>
                  <a:pt x="0" y="5842024"/>
                </a:lnTo>
                <a:lnTo>
                  <a:pt x="0" y="0"/>
                </a:lnTo>
                <a:close/>
              </a:path>
            </a:pathLst>
          </a:custGeom>
          <a:blipFill>
            <a:blip r:embed="rId2"/>
            <a:stretch>
              <a:fillRect l="-14410" r="-14410"/>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TextBox 2"/>
          <p:cNvSpPr txBox="1"/>
          <p:nvPr/>
        </p:nvSpPr>
        <p:spPr>
          <a:xfrm>
            <a:off x="2654985" y="823062"/>
            <a:ext cx="5822499" cy="1376045"/>
          </a:xfrm>
          <a:prstGeom prst="rect">
            <a:avLst/>
          </a:prstGeom>
        </p:spPr>
        <p:txBody>
          <a:bodyPr lIns="0" tIns="0" rIns="0" bIns="0" rtlCol="0" anchor="t">
            <a:spAutoFit/>
          </a:bodyPr>
          <a:lstStyle/>
          <a:p>
            <a:pPr algn="r">
              <a:lnSpc>
                <a:spcPts val="5460"/>
              </a:lnSpc>
            </a:pPr>
            <a:r>
              <a:rPr lang="en-US" sz="4200" spc="42">
                <a:solidFill>
                  <a:srgbClr val="FBFFFF"/>
                </a:solidFill>
                <a:latin typeface="Quando"/>
                <a:ea typeface="Quando"/>
                <a:cs typeface="Quando"/>
                <a:sym typeface="Quando"/>
              </a:rPr>
              <a:t>Sklepna molitev</a:t>
            </a:r>
          </a:p>
          <a:p>
            <a:pPr algn="r">
              <a:lnSpc>
                <a:spcPts val="5460"/>
              </a:lnSpc>
            </a:pPr>
            <a:endParaRPr lang="en-US" sz="4200" spc="42">
              <a:solidFill>
                <a:srgbClr val="FBFFFF"/>
              </a:solidFill>
              <a:latin typeface="Quando"/>
              <a:ea typeface="Quando"/>
              <a:cs typeface="Quando"/>
              <a:sym typeface="Quando"/>
            </a:endParaRPr>
          </a:p>
        </p:txBody>
      </p:sp>
      <p:sp>
        <p:nvSpPr>
          <p:cNvPr id="3" name="AutoShape 3"/>
          <p:cNvSpPr/>
          <p:nvPr/>
        </p:nvSpPr>
        <p:spPr>
          <a:xfrm>
            <a:off x="-117355" y="-211902"/>
            <a:ext cx="1350262" cy="7687319"/>
          </a:xfrm>
          <a:prstGeom prst="rect">
            <a:avLst/>
          </a:prstGeom>
          <a:solidFill>
            <a:srgbClr val="FBFFFF"/>
          </a:solidFill>
        </p:spPr>
      </p:sp>
      <p:sp>
        <p:nvSpPr>
          <p:cNvPr id="4" name="TextBox 4"/>
          <p:cNvSpPr txBox="1"/>
          <p:nvPr/>
        </p:nvSpPr>
        <p:spPr>
          <a:xfrm rot="-5400000">
            <a:off x="-1408485" y="4425268"/>
            <a:ext cx="4025528" cy="291296"/>
          </a:xfrm>
          <a:prstGeom prst="rect">
            <a:avLst/>
          </a:prstGeom>
        </p:spPr>
        <p:txBody>
          <a:bodyPr lIns="0" tIns="0" rIns="0" bIns="0" rtlCol="0" anchor="t">
            <a:spAutoFit/>
          </a:bodyPr>
          <a:lstStyle/>
          <a:p>
            <a:pPr algn="l">
              <a:lnSpc>
                <a:spcPts val="2357"/>
              </a:lnSpc>
            </a:pPr>
            <a:r>
              <a:rPr lang="en-US" sz="1813" spc="90">
                <a:solidFill>
                  <a:srgbClr val="BBD9D7"/>
                </a:solidFill>
                <a:latin typeface="Quando"/>
                <a:ea typeface="Quando"/>
                <a:cs typeface="Quando"/>
                <a:sym typeface="Quando"/>
              </a:rPr>
              <a:t>PRIPRAVILA: NEŽA NOVAK</a:t>
            </a:r>
          </a:p>
        </p:txBody>
      </p:sp>
      <p:sp>
        <p:nvSpPr>
          <p:cNvPr id="5" name="AutoShape 5"/>
          <p:cNvSpPr/>
          <p:nvPr/>
        </p:nvSpPr>
        <p:spPr>
          <a:xfrm>
            <a:off x="988052" y="-157815"/>
            <a:ext cx="762064" cy="7633232"/>
          </a:xfrm>
          <a:prstGeom prst="rect">
            <a:avLst/>
          </a:prstGeom>
          <a:solidFill>
            <a:srgbClr val="FBFFFF">
              <a:alpha val="21961"/>
            </a:srgbClr>
          </a:solidFill>
        </p:spPr>
      </p:sp>
      <p:grpSp>
        <p:nvGrpSpPr>
          <p:cNvPr id="6" name="Group 6"/>
          <p:cNvGrpSpPr/>
          <p:nvPr/>
        </p:nvGrpSpPr>
        <p:grpSpPr>
          <a:xfrm>
            <a:off x="1988241" y="422621"/>
            <a:ext cx="1689321" cy="2224552"/>
            <a:chOff x="0" y="0"/>
            <a:chExt cx="2252428" cy="2966069"/>
          </a:xfrm>
        </p:grpSpPr>
        <p:grpSp>
          <p:nvGrpSpPr>
            <p:cNvPr id="7" name="Group 7"/>
            <p:cNvGrpSpPr/>
            <p:nvPr/>
          </p:nvGrpSpPr>
          <p:grpSpPr>
            <a:xfrm>
              <a:off x="87179" y="0"/>
              <a:ext cx="2078070" cy="207807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FFFF"/>
              </a:solidFill>
            </p:spPr>
          </p:sp>
        </p:grpSp>
        <p:sp>
          <p:nvSpPr>
            <p:cNvPr id="9" name="TextBox 9"/>
            <p:cNvSpPr txBox="1"/>
            <p:nvPr/>
          </p:nvSpPr>
          <p:spPr>
            <a:xfrm>
              <a:off x="0" y="2546546"/>
              <a:ext cx="2252428" cy="419523"/>
            </a:xfrm>
            <a:prstGeom prst="rect">
              <a:avLst/>
            </a:prstGeom>
          </p:spPr>
          <p:txBody>
            <a:bodyPr lIns="0" tIns="0" rIns="0" bIns="0" rtlCol="0" anchor="t">
              <a:spAutoFit/>
            </a:bodyPr>
            <a:lstStyle/>
            <a:p>
              <a:pPr algn="ctr">
                <a:lnSpc>
                  <a:spcPts val="2700"/>
                </a:lnSpc>
              </a:pPr>
              <a:endParaRPr/>
            </a:p>
          </p:txBody>
        </p:sp>
        <p:sp>
          <p:nvSpPr>
            <p:cNvPr id="10" name="Freeform 10"/>
            <p:cNvSpPr/>
            <p:nvPr/>
          </p:nvSpPr>
          <p:spPr>
            <a:xfrm>
              <a:off x="211639" y="248919"/>
              <a:ext cx="1829150" cy="1829150"/>
            </a:xfrm>
            <a:custGeom>
              <a:avLst/>
              <a:gdLst/>
              <a:ahLst/>
              <a:cxnLst/>
              <a:rect l="l" t="t" r="r" b="b"/>
              <a:pathLst>
                <a:path w="1829150" h="1829150">
                  <a:moveTo>
                    <a:pt x="0" y="0"/>
                  </a:moveTo>
                  <a:lnTo>
                    <a:pt x="1829150" y="0"/>
                  </a:lnTo>
                  <a:lnTo>
                    <a:pt x="1829150" y="1829151"/>
                  </a:lnTo>
                  <a:lnTo>
                    <a:pt x="0" y="1829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1" name="Group 11"/>
          <p:cNvGrpSpPr/>
          <p:nvPr/>
        </p:nvGrpSpPr>
        <p:grpSpPr>
          <a:xfrm>
            <a:off x="1988241" y="2325597"/>
            <a:ext cx="7462276" cy="4258083"/>
            <a:chOff x="0" y="0"/>
            <a:chExt cx="9949702" cy="5677444"/>
          </a:xfrm>
        </p:grpSpPr>
        <p:sp>
          <p:nvSpPr>
            <p:cNvPr id="12" name="AutoShape 12"/>
            <p:cNvSpPr/>
            <p:nvPr/>
          </p:nvSpPr>
          <p:spPr>
            <a:xfrm>
              <a:off x="0" y="0"/>
              <a:ext cx="9949702" cy="5677444"/>
            </a:xfrm>
            <a:prstGeom prst="rect">
              <a:avLst/>
            </a:prstGeom>
            <a:solidFill>
              <a:srgbClr val="FBFFFF"/>
            </a:solidFill>
          </p:spPr>
        </p:sp>
        <p:sp>
          <p:nvSpPr>
            <p:cNvPr id="13" name="TextBox 13"/>
            <p:cNvSpPr txBox="1"/>
            <p:nvPr/>
          </p:nvSpPr>
          <p:spPr>
            <a:xfrm>
              <a:off x="684133" y="182796"/>
              <a:ext cx="8581435" cy="5178502"/>
            </a:xfrm>
            <a:prstGeom prst="rect">
              <a:avLst/>
            </a:prstGeom>
          </p:spPr>
          <p:txBody>
            <a:bodyPr lIns="0" tIns="0" rIns="0" bIns="0" rtlCol="0" anchor="t">
              <a:spAutoFit/>
            </a:bodyPr>
            <a:lstStyle/>
            <a:p>
              <a:pPr algn="l">
                <a:lnSpc>
                  <a:spcPts val="3961"/>
                </a:lnSpc>
              </a:pPr>
              <a:r>
                <a:rPr lang="en-US" sz="2129" b="1" i="1" spc="63">
                  <a:solidFill>
                    <a:srgbClr val="BBD9D7"/>
                  </a:solidFill>
                  <a:latin typeface="Montserrat Medium Italics"/>
                  <a:ea typeface="Montserrat Medium Italics"/>
                  <a:cs typeface="Montserrat Medium Italics"/>
                  <a:sym typeface="Montserrat Medium Italics"/>
                </a:rPr>
                <a:t>Dobri in usmiljeni Bog, hvala, da si nas nocoj zbral in nas vodil v razmisleku o tem, kako naj se ti še bolj približamo. Prosimo te, spremljaj nas v naših življenjih in v ciljih, ki smo si jih zadali, da bomo še bolj bratje in sestre v tebi in da bomo med seboj še bolj povezani s teboj in tvojo sveto Cerkvijo. Po Kristusu našem Gospodu. Amen.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Po meri</PresentationFormat>
  <Paragraphs>42</Paragraphs>
  <Slides>8</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8</vt:i4>
      </vt:variant>
    </vt:vector>
  </HeadingPairs>
  <TitlesOfParts>
    <vt:vector size="16" baseType="lpstr">
      <vt:lpstr>Montserrat Bold</vt:lpstr>
      <vt:lpstr>Calibri</vt:lpstr>
      <vt:lpstr>Quando</vt:lpstr>
      <vt:lpstr>Montserrat Medium Italics</vt:lpstr>
      <vt:lpstr>Montserrat</vt:lpstr>
      <vt:lpstr>Montserrat Medium</vt:lpstr>
      <vt:lpstr>Arial</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Jubilejno leto - Romarji upanja</dc:title>
  <cp:lastModifiedBy>Neža Novak</cp:lastModifiedBy>
  <cp:revision>2</cp:revision>
  <dcterms:created xsi:type="dcterms:W3CDTF">2006-08-16T00:00:00Z</dcterms:created>
  <dcterms:modified xsi:type="dcterms:W3CDTF">2024-09-09T10:52:03Z</dcterms:modified>
  <dc:identifier>DAGNKuKXhts</dc:identifier>
</cp:coreProperties>
</file>