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9753600" cy="7315200"/>
  <p:notesSz cx="6858000" cy="9144000"/>
  <p:embeddedFontLst>
    <p:embeddedFont>
      <p:font typeface="Montserrat" panose="00000500000000000000" pitchFamily="2" charset="-18"/>
      <p:regular r:id="rId9"/>
    </p:embeddedFont>
    <p:embeddedFont>
      <p:font typeface="Montserrat Bold" panose="00000800000000000000" charset="-18"/>
      <p:regular r:id="rId10"/>
    </p:embeddedFont>
    <p:embeddedFont>
      <p:font typeface="Montserrat Medium" panose="00000600000000000000" pitchFamily="2" charset="-18"/>
      <p:regular r:id="rId11"/>
    </p:embeddedFont>
    <p:embeddedFont>
      <p:font typeface="Montserrat Medium Italics" panose="020B0604020202020204" charset="-18"/>
      <p:regular r:id="rId12"/>
    </p:embeddedFont>
    <p:embeddedFont>
      <p:font typeface="Quando" panose="020B0604020202020204" charset="-18"/>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44" d="100"/>
          <a:sy n="144" d="100"/>
        </p:scale>
        <p:origin x="199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EVZ-L58bskM"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AutoShape 2"/>
          <p:cNvSpPr/>
          <p:nvPr/>
        </p:nvSpPr>
        <p:spPr>
          <a:xfrm>
            <a:off x="-200631" y="-170993"/>
            <a:ext cx="3129285" cy="7657185"/>
          </a:xfrm>
          <a:prstGeom prst="rect">
            <a:avLst/>
          </a:prstGeom>
          <a:solidFill>
            <a:srgbClr val="FBFFFF"/>
          </a:solidFill>
        </p:spPr>
      </p:sp>
      <p:sp>
        <p:nvSpPr>
          <p:cNvPr id="3" name="AutoShape 3"/>
          <p:cNvSpPr/>
          <p:nvPr/>
        </p:nvSpPr>
        <p:spPr>
          <a:xfrm>
            <a:off x="2309291" y="-170993"/>
            <a:ext cx="619363" cy="7562374"/>
          </a:xfrm>
          <a:prstGeom prst="rect">
            <a:avLst/>
          </a:prstGeom>
          <a:solidFill>
            <a:srgbClr val="BBD9D7">
              <a:alpha val="16863"/>
            </a:srgbClr>
          </a:solidFill>
        </p:spPr>
      </p:sp>
      <p:sp>
        <p:nvSpPr>
          <p:cNvPr id="4" name="Freeform 4"/>
          <p:cNvSpPr/>
          <p:nvPr/>
        </p:nvSpPr>
        <p:spPr>
          <a:xfrm>
            <a:off x="1291010" y="740856"/>
            <a:ext cx="3017586" cy="5111304"/>
          </a:xfrm>
          <a:custGeom>
            <a:avLst/>
            <a:gdLst/>
            <a:ahLst/>
            <a:cxnLst/>
            <a:rect l="l" t="t" r="r" b="b"/>
            <a:pathLst>
              <a:path w="3017586" h="5111304">
                <a:moveTo>
                  <a:pt x="0" y="0"/>
                </a:moveTo>
                <a:lnTo>
                  <a:pt x="3017586" y="0"/>
                </a:lnTo>
                <a:lnTo>
                  <a:pt x="3017586" y="5111304"/>
                </a:lnTo>
                <a:lnTo>
                  <a:pt x="0" y="5111304"/>
                </a:lnTo>
                <a:lnTo>
                  <a:pt x="0" y="0"/>
                </a:lnTo>
                <a:close/>
              </a:path>
            </a:pathLst>
          </a:custGeom>
          <a:blipFill>
            <a:blip r:embed="rId2"/>
            <a:stretch>
              <a:fillRect l="-22790" r="-178336"/>
            </a:stretch>
          </a:blipFill>
        </p:spPr>
      </p:sp>
      <p:sp>
        <p:nvSpPr>
          <p:cNvPr id="5" name="TextBox 5"/>
          <p:cNvSpPr txBox="1"/>
          <p:nvPr/>
        </p:nvSpPr>
        <p:spPr>
          <a:xfrm rot="-5400000">
            <a:off x="-1451717" y="3523975"/>
            <a:ext cx="4363254" cy="293116"/>
          </a:xfrm>
          <a:prstGeom prst="rect">
            <a:avLst/>
          </a:prstGeom>
        </p:spPr>
        <p:txBody>
          <a:bodyPr lIns="0" tIns="0" rIns="0" bIns="0" rtlCol="0" anchor="t">
            <a:spAutoFit/>
          </a:bodyPr>
          <a:lstStyle/>
          <a:p>
            <a:pPr algn="ctr">
              <a:lnSpc>
                <a:spcPts val="2322"/>
              </a:lnSpc>
            </a:pPr>
            <a:r>
              <a:rPr lang="en-US" sz="1800" b="1" spc="198">
                <a:solidFill>
                  <a:srgbClr val="BBD9D7"/>
                </a:solidFill>
                <a:latin typeface="Montserrat Bold"/>
                <a:ea typeface="Montserrat Bold"/>
                <a:cs typeface="Montserrat Bold"/>
                <a:sym typeface="Montserrat Bold"/>
              </a:rPr>
              <a:t>NAŠE POSLANSTVO 2024/2025</a:t>
            </a:r>
          </a:p>
        </p:txBody>
      </p:sp>
      <p:grpSp>
        <p:nvGrpSpPr>
          <p:cNvPr id="6" name="Group 6"/>
          <p:cNvGrpSpPr/>
          <p:nvPr/>
        </p:nvGrpSpPr>
        <p:grpSpPr>
          <a:xfrm>
            <a:off x="4611763" y="740856"/>
            <a:ext cx="4759485" cy="1368992"/>
            <a:chOff x="0" y="0"/>
            <a:chExt cx="6345980" cy="1825323"/>
          </a:xfrm>
        </p:grpSpPr>
        <p:sp>
          <p:nvSpPr>
            <p:cNvPr id="7" name="TextBox 7"/>
            <p:cNvSpPr txBox="1"/>
            <p:nvPr/>
          </p:nvSpPr>
          <p:spPr>
            <a:xfrm>
              <a:off x="0" y="-114300"/>
              <a:ext cx="6345980" cy="1517939"/>
            </a:xfrm>
            <a:prstGeom prst="rect">
              <a:avLst/>
            </a:prstGeom>
          </p:spPr>
          <p:txBody>
            <a:bodyPr lIns="0" tIns="0" rIns="0" bIns="0" rtlCol="0" anchor="t">
              <a:spAutoFit/>
            </a:bodyPr>
            <a:lstStyle/>
            <a:p>
              <a:pPr algn="l">
                <a:lnSpc>
                  <a:spcPts val="4700"/>
                </a:lnSpc>
              </a:pPr>
              <a:r>
                <a:rPr lang="en-US" sz="3013" spc="-45">
                  <a:solidFill>
                    <a:srgbClr val="FBFFFF"/>
                  </a:solidFill>
                  <a:latin typeface="Quando"/>
                  <a:ea typeface="Quando"/>
                  <a:cs typeface="Quando"/>
                  <a:sym typeface="Quando"/>
                </a:rPr>
                <a:t>KRISTJANI NA POTI UPANJA</a:t>
              </a:r>
            </a:p>
          </p:txBody>
        </p:sp>
        <p:sp>
          <p:nvSpPr>
            <p:cNvPr id="8" name="TextBox 8"/>
            <p:cNvSpPr txBox="1"/>
            <p:nvPr/>
          </p:nvSpPr>
          <p:spPr>
            <a:xfrm>
              <a:off x="0" y="1584274"/>
              <a:ext cx="6345186" cy="241049"/>
            </a:xfrm>
            <a:prstGeom prst="rect">
              <a:avLst/>
            </a:prstGeom>
          </p:spPr>
          <p:txBody>
            <a:bodyPr lIns="0" tIns="0" rIns="0" bIns="0" rtlCol="0" anchor="t">
              <a:spAutoFit/>
            </a:bodyPr>
            <a:lstStyle/>
            <a:p>
              <a:pPr algn="l">
                <a:lnSpc>
                  <a:spcPts val="1546"/>
                </a:lnSpc>
              </a:pPr>
              <a:r>
                <a:rPr lang="en-US" sz="1004" b="1" spc="20">
                  <a:solidFill>
                    <a:srgbClr val="FBFFFF"/>
                  </a:solidFill>
                  <a:latin typeface="Montserrat Medium"/>
                  <a:ea typeface="Montserrat Medium"/>
                  <a:cs typeface="Montserrat Medium"/>
                  <a:sym typeface="Montserrat Medium"/>
                </a:rPr>
                <a:t>Priročnik za župnijske pastoralne svete in druge pastoralne sodelavce</a:t>
              </a:r>
            </a:p>
          </p:txBody>
        </p:sp>
      </p:grpSp>
      <p:sp>
        <p:nvSpPr>
          <p:cNvPr id="9" name="TextBox 9"/>
          <p:cNvSpPr txBox="1"/>
          <p:nvPr/>
        </p:nvSpPr>
        <p:spPr>
          <a:xfrm>
            <a:off x="4876800" y="2719803"/>
            <a:ext cx="4438866" cy="2103078"/>
          </a:xfrm>
          <a:prstGeom prst="rect">
            <a:avLst/>
          </a:prstGeom>
        </p:spPr>
        <p:txBody>
          <a:bodyPr lIns="0" tIns="0" rIns="0" bIns="0" rtlCol="0" anchor="t">
            <a:spAutoFit/>
          </a:bodyPr>
          <a:lstStyle/>
          <a:p>
            <a:pPr algn="r">
              <a:lnSpc>
                <a:spcPts val="5594"/>
              </a:lnSpc>
              <a:spcBef>
                <a:spcPct val="0"/>
              </a:spcBef>
            </a:pPr>
            <a:r>
              <a:rPr lang="en-US" sz="4337" spc="477">
                <a:solidFill>
                  <a:srgbClr val="FFFFFF"/>
                </a:solidFill>
                <a:latin typeface="Quando"/>
                <a:ea typeface="Quando"/>
                <a:cs typeface="Quando"/>
                <a:sym typeface="Quando"/>
              </a:rPr>
              <a:t>MILOST, IZLITA NAME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AutoShape 2"/>
          <p:cNvSpPr/>
          <p:nvPr/>
        </p:nvSpPr>
        <p:spPr>
          <a:xfrm>
            <a:off x="-115618" y="6853747"/>
            <a:ext cx="9984837" cy="623714"/>
          </a:xfrm>
          <a:prstGeom prst="rect">
            <a:avLst/>
          </a:prstGeom>
          <a:solidFill>
            <a:srgbClr val="FBFFFF"/>
          </a:solidFill>
        </p:spPr>
      </p:sp>
      <p:sp>
        <p:nvSpPr>
          <p:cNvPr id="3" name="Freeform 3"/>
          <p:cNvSpPr/>
          <p:nvPr/>
        </p:nvSpPr>
        <p:spPr>
          <a:xfrm>
            <a:off x="6467599" y="349413"/>
            <a:ext cx="3286001" cy="5528767"/>
          </a:xfrm>
          <a:custGeom>
            <a:avLst/>
            <a:gdLst/>
            <a:ahLst/>
            <a:cxnLst/>
            <a:rect l="l" t="t" r="r" b="b"/>
            <a:pathLst>
              <a:path w="3286001" h="5528767">
                <a:moveTo>
                  <a:pt x="0" y="0"/>
                </a:moveTo>
                <a:lnTo>
                  <a:pt x="3286001" y="0"/>
                </a:lnTo>
                <a:lnTo>
                  <a:pt x="3286001" y="5528767"/>
                </a:lnTo>
                <a:lnTo>
                  <a:pt x="0" y="5528767"/>
                </a:lnTo>
                <a:lnTo>
                  <a:pt x="0" y="0"/>
                </a:lnTo>
                <a:close/>
              </a:path>
            </a:pathLst>
          </a:custGeom>
          <a:blipFill>
            <a:blip r:embed="rId2"/>
            <a:stretch>
              <a:fillRect l="-98658" r="-53641"/>
            </a:stretch>
          </a:blipFill>
        </p:spPr>
      </p:sp>
      <p:grpSp>
        <p:nvGrpSpPr>
          <p:cNvPr id="4" name="Group 4"/>
          <p:cNvGrpSpPr/>
          <p:nvPr/>
        </p:nvGrpSpPr>
        <p:grpSpPr>
          <a:xfrm>
            <a:off x="391801" y="271761"/>
            <a:ext cx="6116061" cy="6081275"/>
            <a:chOff x="0" y="0"/>
            <a:chExt cx="8154749" cy="8108366"/>
          </a:xfrm>
        </p:grpSpPr>
        <p:sp>
          <p:nvSpPr>
            <p:cNvPr id="5" name="TextBox 5"/>
            <p:cNvSpPr txBox="1"/>
            <p:nvPr/>
          </p:nvSpPr>
          <p:spPr>
            <a:xfrm>
              <a:off x="0" y="1098176"/>
              <a:ext cx="8154749" cy="7010190"/>
            </a:xfrm>
            <a:prstGeom prst="rect">
              <a:avLst/>
            </a:prstGeom>
          </p:spPr>
          <p:txBody>
            <a:bodyPr lIns="0" tIns="0" rIns="0" bIns="0" rtlCol="0" anchor="t">
              <a:spAutoFit/>
            </a:bodyPr>
            <a:lstStyle/>
            <a:p>
              <a:pPr algn="l">
                <a:lnSpc>
                  <a:spcPts val="2818"/>
                </a:lnSpc>
              </a:pPr>
              <a:r>
                <a:rPr lang="en-US" sz="1879" b="1" spc="18">
                  <a:solidFill>
                    <a:srgbClr val="FBFFFF"/>
                  </a:solidFill>
                  <a:latin typeface="Montserrat Bold"/>
                  <a:ea typeface="Montserrat Bold"/>
                  <a:cs typeface="Montserrat Bold"/>
                  <a:sym typeface="Montserrat Bold"/>
                </a:rPr>
                <a:t>Moja duša, tvoje prebivališče</a:t>
              </a:r>
            </a:p>
            <a:p>
              <a:pPr algn="l">
                <a:lnSpc>
                  <a:spcPts val="2818"/>
                </a:lnSpc>
              </a:pPr>
              <a:r>
                <a:rPr lang="en-US" sz="1879" spc="18">
                  <a:solidFill>
                    <a:srgbClr val="FBFFFF"/>
                  </a:solidFill>
                  <a:latin typeface="Montserrat"/>
                  <a:ea typeface="Montserrat"/>
                  <a:cs typeface="Montserrat"/>
                  <a:sym typeface="Montserrat"/>
                </a:rPr>
                <a:t>Živi Bog, v svoji milosti si ustvaril dušo vernega človeka večjo kot nebesa. Kajti nebesa in druge stvaritve ne morejo dojeti tebe, Stvarnika vseh stvari. Moja duša pa je zate bivališče in počivališče.</a:t>
              </a:r>
            </a:p>
            <a:p>
              <a:pPr algn="l">
                <a:lnSpc>
                  <a:spcPts val="2818"/>
                </a:lnSpc>
              </a:pPr>
              <a:r>
                <a:rPr lang="en-US" sz="1879" spc="18">
                  <a:solidFill>
                    <a:srgbClr val="FBFFFF"/>
                  </a:solidFill>
                  <a:latin typeface="Montserrat"/>
                  <a:ea typeface="Montserrat"/>
                  <a:cs typeface="Montserrat"/>
                  <a:sym typeface="Montserrat"/>
                </a:rPr>
                <a:t>Kakor te je devica Marija nosila v svojem telesu, tako te želim nositi jaz v svojem srcu. V svoji duši in svojem telesu ti želim dati bivališče. Po zgledu tvoje matere Marije ti želim slediti v darovanju, ponižnosti in revščini.</a:t>
              </a:r>
            </a:p>
            <a:p>
              <a:pPr algn="l">
                <a:lnSpc>
                  <a:spcPts val="2818"/>
                </a:lnSpc>
              </a:pPr>
              <a:r>
                <a:rPr lang="en-US" sz="1879" spc="18">
                  <a:solidFill>
                    <a:srgbClr val="FBFFFF"/>
                  </a:solidFill>
                  <a:latin typeface="Montserrat"/>
                  <a:ea typeface="Montserrat"/>
                  <a:cs typeface="Montserrat"/>
                  <a:sym typeface="Montserrat"/>
                </a:rPr>
                <a:t>Kristus, želim te objeti, kakor objameš ti mene in ves svet. Ti si moje resnično bogastvo in nič na svetu ni dragocenejše od tebe. Amen. </a:t>
              </a:r>
            </a:p>
            <a:p>
              <a:pPr algn="l">
                <a:lnSpc>
                  <a:spcPts val="2818"/>
                </a:lnSpc>
              </a:pPr>
              <a:r>
                <a:rPr lang="en-US" sz="1879" spc="18">
                  <a:solidFill>
                    <a:srgbClr val="FBFFFF"/>
                  </a:solidFill>
                  <a:latin typeface="Montserrat"/>
                  <a:ea typeface="Montserrat"/>
                  <a:cs typeface="Montserrat"/>
                  <a:sym typeface="Montserrat"/>
                </a:rPr>
                <a:t>(po sv. Klari Asiški)</a:t>
              </a:r>
            </a:p>
            <a:p>
              <a:pPr algn="l">
                <a:lnSpc>
                  <a:spcPts val="2818"/>
                </a:lnSpc>
              </a:pPr>
              <a:endParaRPr lang="en-US" sz="1879" spc="18">
                <a:solidFill>
                  <a:srgbClr val="FBFFFF"/>
                </a:solidFill>
                <a:latin typeface="Montserrat"/>
                <a:ea typeface="Montserrat"/>
                <a:cs typeface="Montserrat"/>
                <a:sym typeface="Montserrat"/>
              </a:endParaRPr>
            </a:p>
          </p:txBody>
        </p:sp>
        <p:sp>
          <p:nvSpPr>
            <p:cNvPr id="6" name="TextBox 6"/>
            <p:cNvSpPr txBox="1"/>
            <p:nvPr/>
          </p:nvSpPr>
          <p:spPr>
            <a:xfrm>
              <a:off x="0" y="-28575"/>
              <a:ext cx="8151244" cy="743565"/>
            </a:xfrm>
            <a:prstGeom prst="rect">
              <a:avLst/>
            </a:prstGeom>
          </p:spPr>
          <p:txBody>
            <a:bodyPr lIns="0" tIns="0" rIns="0" bIns="0" rtlCol="0" anchor="t">
              <a:spAutoFit/>
            </a:bodyPr>
            <a:lstStyle/>
            <a:p>
              <a:pPr algn="l">
                <a:lnSpc>
                  <a:spcPts val="4584"/>
                </a:lnSpc>
              </a:pPr>
              <a:r>
                <a:rPr lang="en-US" sz="3526" spc="35">
                  <a:solidFill>
                    <a:srgbClr val="FBFFFF"/>
                  </a:solidFill>
                  <a:latin typeface="Quando"/>
                  <a:ea typeface="Quando"/>
                  <a:cs typeface="Quando"/>
                  <a:sym typeface="Quando"/>
                </a:rPr>
                <a:t>Vstopna molitev</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Freeform 2"/>
          <p:cNvSpPr/>
          <p:nvPr/>
        </p:nvSpPr>
        <p:spPr>
          <a:xfrm>
            <a:off x="5051488" y="-129717"/>
            <a:ext cx="4792377" cy="7573063"/>
          </a:xfrm>
          <a:custGeom>
            <a:avLst/>
            <a:gdLst/>
            <a:ahLst/>
            <a:cxnLst/>
            <a:rect l="l" t="t" r="r" b="b"/>
            <a:pathLst>
              <a:path w="4792377" h="7573063">
                <a:moveTo>
                  <a:pt x="0" y="0"/>
                </a:moveTo>
                <a:lnTo>
                  <a:pt x="4792377" y="0"/>
                </a:lnTo>
                <a:lnTo>
                  <a:pt x="4792377" y="7573063"/>
                </a:lnTo>
                <a:lnTo>
                  <a:pt x="0" y="7573063"/>
                </a:lnTo>
                <a:lnTo>
                  <a:pt x="0" y="0"/>
                </a:lnTo>
                <a:close/>
              </a:path>
            </a:pathLst>
          </a:custGeom>
          <a:blipFill>
            <a:blip r:embed="rId2">
              <a:alphaModFix amt="9999"/>
            </a:blip>
            <a:stretch>
              <a:fillRect l="-11308" t="-8339" r="-11810" b="-8601"/>
            </a:stretch>
          </a:blipFill>
        </p:spPr>
      </p:sp>
      <p:sp>
        <p:nvSpPr>
          <p:cNvPr id="3" name="AutoShape 3"/>
          <p:cNvSpPr/>
          <p:nvPr/>
        </p:nvSpPr>
        <p:spPr>
          <a:xfrm>
            <a:off x="-131838" y="-109878"/>
            <a:ext cx="5255801" cy="7585550"/>
          </a:xfrm>
          <a:prstGeom prst="rect">
            <a:avLst/>
          </a:prstGeom>
          <a:solidFill>
            <a:srgbClr val="FBFFFF"/>
          </a:solidFill>
        </p:spPr>
      </p:sp>
      <p:sp>
        <p:nvSpPr>
          <p:cNvPr id="4" name="TextBox 4"/>
          <p:cNvSpPr txBox="1"/>
          <p:nvPr/>
        </p:nvSpPr>
        <p:spPr>
          <a:xfrm>
            <a:off x="731520" y="702945"/>
            <a:ext cx="3706602" cy="4333750"/>
          </a:xfrm>
          <a:prstGeom prst="rect">
            <a:avLst/>
          </a:prstGeom>
        </p:spPr>
        <p:txBody>
          <a:bodyPr lIns="0" tIns="0" rIns="0" bIns="0" rtlCol="0" anchor="t">
            <a:spAutoFit/>
          </a:bodyPr>
          <a:lstStyle/>
          <a:p>
            <a:pPr marL="518170" lvl="1" indent="-259085" algn="l">
              <a:lnSpc>
                <a:spcPts val="3120"/>
              </a:lnSpc>
              <a:buAutoNum type="arabicPeriod"/>
            </a:pPr>
            <a:r>
              <a:rPr lang="en-US" sz="2400" spc="24" dirty="0" err="1">
                <a:solidFill>
                  <a:srgbClr val="BBD9D7"/>
                </a:solidFill>
                <a:latin typeface="Quando"/>
                <a:ea typeface="Quando"/>
                <a:cs typeface="Quando"/>
                <a:sym typeface="Quando"/>
              </a:rPr>
              <a:t>Božja</a:t>
            </a:r>
            <a:r>
              <a:rPr lang="en-US" sz="2400" spc="24" dirty="0">
                <a:solidFill>
                  <a:srgbClr val="BBD9D7"/>
                </a:solidFill>
                <a:latin typeface="Quando"/>
                <a:ea typeface="Quando"/>
                <a:cs typeface="Quando"/>
                <a:sym typeface="Quando"/>
              </a:rPr>
              <a:t> </a:t>
            </a:r>
            <a:r>
              <a:rPr lang="en-US" sz="2400" spc="24" dirty="0" err="1">
                <a:solidFill>
                  <a:srgbClr val="BBD9D7"/>
                </a:solidFill>
                <a:latin typeface="Quando"/>
                <a:ea typeface="Quando"/>
                <a:cs typeface="Quando"/>
                <a:sym typeface="Quando"/>
              </a:rPr>
              <a:t>beseda</a:t>
            </a:r>
            <a:endParaRPr lang="en-US" sz="2400" spc="24" dirty="0">
              <a:solidFill>
                <a:srgbClr val="BBD9D7"/>
              </a:solidFill>
              <a:latin typeface="Quando"/>
              <a:ea typeface="Quando"/>
              <a:cs typeface="Quando"/>
              <a:sym typeface="Quando"/>
            </a:endParaRPr>
          </a:p>
          <a:p>
            <a:pPr algn="l">
              <a:lnSpc>
                <a:spcPts val="3120"/>
              </a:lnSpc>
            </a:pPr>
            <a:r>
              <a:rPr lang="en-US" sz="2400" spc="24" dirty="0" err="1">
                <a:solidFill>
                  <a:srgbClr val="556665"/>
                </a:solidFill>
                <a:latin typeface="Quando"/>
                <a:ea typeface="Quando"/>
                <a:cs typeface="Quando"/>
                <a:sym typeface="Quando"/>
              </a:rPr>
              <a:t>Preberemo</a:t>
            </a:r>
            <a:r>
              <a:rPr lang="en-US" sz="2400" spc="24" dirty="0">
                <a:solidFill>
                  <a:srgbClr val="556665"/>
                </a:solidFill>
                <a:latin typeface="Quando"/>
                <a:ea typeface="Quando"/>
                <a:cs typeface="Quando"/>
                <a:sym typeface="Quando"/>
              </a:rPr>
              <a:t> </a:t>
            </a:r>
            <a:r>
              <a:rPr lang="en-US" sz="2400" spc="24" dirty="0" err="1">
                <a:solidFill>
                  <a:srgbClr val="556665"/>
                </a:solidFill>
                <a:latin typeface="Quando"/>
                <a:ea typeface="Quando"/>
                <a:cs typeface="Quando"/>
                <a:sym typeface="Quando"/>
              </a:rPr>
              <a:t>evangelij</a:t>
            </a:r>
            <a:r>
              <a:rPr lang="en-US" sz="2400" spc="24" dirty="0">
                <a:solidFill>
                  <a:srgbClr val="556665"/>
                </a:solidFill>
                <a:latin typeface="Quando"/>
                <a:ea typeface="Quando"/>
                <a:cs typeface="Quando"/>
                <a:sym typeface="Quando"/>
              </a:rPr>
              <a:t> </a:t>
            </a:r>
            <a:r>
              <a:rPr lang="en-US" sz="2400" spc="24" dirty="0" err="1">
                <a:solidFill>
                  <a:srgbClr val="556665"/>
                </a:solidFill>
                <a:latin typeface="Quando"/>
                <a:ea typeface="Quando"/>
                <a:cs typeface="Quando"/>
                <a:sym typeface="Quando"/>
              </a:rPr>
              <a:t>prihodnje</a:t>
            </a:r>
            <a:r>
              <a:rPr lang="en-US" sz="2400" spc="24" dirty="0">
                <a:solidFill>
                  <a:srgbClr val="556665"/>
                </a:solidFill>
                <a:latin typeface="Quando"/>
                <a:ea typeface="Quando"/>
                <a:cs typeface="Quando"/>
                <a:sym typeface="Quando"/>
              </a:rPr>
              <a:t> </a:t>
            </a:r>
            <a:r>
              <a:rPr lang="en-US" sz="2400" spc="24" dirty="0" err="1">
                <a:solidFill>
                  <a:srgbClr val="556665"/>
                </a:solidFill>
                <a:latin typeface="Quando"/>
                <a:ea typeface="Quando"/>
                <a:cs typeface="Quando"/>
                <a:sym typeface="Quando"/>
              </a:rPr>
              <a:t>nedelje</a:t>
            </a:r>
            <a:r>
              <a:rPr lang="en-US" sz="2400" spc="24" dirty="0">
                <a:solidFill>
                  <a:srgbClr val="556665"/>
                </a:solidFill>
                <a:latin typeface="Quando"/>
                <a:ea typeface="Quando"/>
                <a:cs typeface="Quando"/>
                <a:sym typeface="Quando"/>
              </a:rPr>
              <a:t>.</a:t>
            </a: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r>
              <a:rPr lang="en-US" sz="2400" spc="24" dirty="0">
                <a:solidFill>
                  <a:srgbClr val="BBD9D7"/>
                </a:solidFill>
                <a:latin typeface="Quando"/>
                <a:ea typeface="Quando"/>
                <a:cs typeface="Quando"/>
                <a:sym typeface="Quando"/>
              </a:rPr>
              <a:t>2. </a:t>
            </a:r>
            <a:r>
              <a:rPr lang="en-US" sz="2400" spc="24" dirty="0" err="1">
                <a:solidFill>
                  <a:srgbClr val="BBD9D7"/>
                </a:solidFill>
                <a:latin typeface="Quando"/>
                <a:ea typeface="Quando"/>
                <a:cs typeface="Quando"/>
                <a:sym typeface="Quando"/>
              </a:rPr>
              <a:t>Vstopno</a:t>
            </a:r>
            <a:r>
              <a:rPr lang="en-US" sz="2400" spc="24" dirty="0">
                <a:solidFill>
                  <a:srgbClr val="BBD9D7"/>
                </a:solidFill>
                <a:latin typeface="Quando"/>
                <a:ea typeface="Quando"/>
                <a:cs typeface="Quando"/>
                <a:sym typeface="Quando"/>
              </a:rPr>
              <a:t> mesto:</a:t>
            </a:r>
          </a:p>
          <a:p>
            <a:pPr algn="l">
              <a:lnSpc>
                <a:spcPts val="3120"/>
              </a:lnSpc>
            </a:pPr>
            <a:r>
              <a:rPr lang="sl-SI" sz="1800" u="sng" dirty="0">
                <a:solidFill>
                  <a:srgbClr val="0000FF"/>
                </a:solidFill>
                <a:effectLst/>
                <a:latin typeface="Calibri" panose="020F0502020204030204" pitchFamily="34" charset="0"/>
                <a:ea typeface="Calibri" panose="020F0502020204030204" pitchFamily="34" charset="0"/>
                <a:hlinkClick r:id="rId3"/>
              </a:rPr>
              <a:t>https://youtu.be/EVZ-L58bskM</a:t>
            </a:r>
            <a:endParaRPr lang="en-US" sz="2400" spc="24" dirty="0">
              <a:solidFill>
                <a:srgbClr val="556665"/>
              </a:solidFill>
              <a:latin typeface="Quando"/>
              <a:ea typeface="Quando"/>
              <a:cs typeface="Quando"/>
              <a:sym typeface="Quand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6179" r="-6179"/>
            </a:stretch>
          </a:blipFill>
        </p:spPr>
      </p:sp>
      <p:grpSp>
        <p:nvGrpSpPr>
          <p:cNvPr id="3" name="Group 3"/>
          <p:cNvGrpSpPr/>
          <p:nvPr/>
        </p:nvGrpSpPr>
        <p:grpSpPr>
          <a:xfrm>
            <a:off x="216362" y="492218"/>
            <a:ext cx="8701390" cy="6752744"/>
            <a:chOff x="0" y="0"/>
            <a:chExt cx="11601853" cy="9003658"/>
          </a:xfrm>
        </p:grpSpPr>
        <p:sp>
          <p:nvSpPr>
            <p:cNvPr id="4" name="TextBox 4"/>
            <p:cNvSpPr txBox="1"/>
            <p:nvPr/>
          </p:nvSpPr>
          <p:spPr>
            <a:xfrm>
              <a:off x="0" y="-123825"/>
              <a:ext cx="11584337" cy="844169"/>
            </a:xfrm>
            <a:prstGeom prst="rect">
              <a:avLst/>
            </a:prstGeom>
          </p:spPr>
          <p:txBody>
            <a:bodyPr lIns="0" tIns="0" rIns="0" bIns="0" rtlCol="0" anchor="t">
              <a:spAutoFit/>
            </a:bodyPr>
            <a:lstStyle/>
            <a:p>
              <a:pPr algn="l">
                <a:lnSpc>
                  <a:spcPts val="5615"/>
                </a:lnSpc>
              </a:pPr>
              <a:r>
                <a:rPr lang="en-US" sz="3599" spc="-53">
                  <a:solidFill>
                    <a:srgbClr val="FBFFFF"/>
                  </a:solidFill>
                  <a:latin typeface="Quando"/>
                  <a:ea typeface="Quando"/>
                  <a:cs typeface="Quando"/>
                  <a:sym typeface="Quando"/>
                </a:rPr>
                <a:t>Iztočnice za razmislek</a:t>
              </a:r>
            </a:p>
          </p:txBody>
        </p:sp>
        <p:sp>
          <p:nvSpPr>
            <p:cNvPr id="5" name="TextBox 5"/>
            <p:cNvSpPr txBox="1"/>
            <p:nvPr/>
          </p:nvSpPr>
          <p:spPr>
            <a:xfrm>
              <a:off x="0" y="921717"/>
              <a:ext cx="11601853" cy="8081941"/>
            </a:xfrm>
            <a:prstGeom prst="rect">
              <a:avLst/>
            </a:prstGeom>
          </p:spPr>
          <p:txBody>
            <a:bodyPr lIns="0" tIns="0" rIns="0" bIns="0" rtlCol="0" anchor="t">
              <a:spAutoFit/>
            </a:bodyPr>
            <a:lstStyle/>
            <a:p>
              <a:pPr algn="just">
                <a:lnSpc>
                  <a:spcPts val="3002"/>
                </a:lnSpc>
              </a:pPr>
              <a:r>
                <a:rPr lang="en-US" sz="1900" spc="57">
                  <a:solidFill>
                    <a:srgbClr val="FBFFFF"/>
                  </a:solidFill>
                  <a:latin typeface="Montserrat"/>
                  <a:ea typeface="Montserrat"/>
                  <a:cs typeface="Montserrat"/>
                  <a:sym typeface="Montserrat"/>
                </a:rPr>
                <a:t>Vsak kristjan je ob svetem krstu prejel trojno službo: posvečevalno, oznanjevalno in voditeljsko. Poklicani smo, da s poslanstvom, ki smo ga prejeli pri svetem krstu in je bilo potrjeno s sveto birmo, pričujemo, da smo Božji otroci, Jezusovi učenci. Naše poslanstvo je, da Jezusa prinašamo in približamo tistim, ki ga ne poznajo, tistim, ki ga iz različnih vzrokov ne želijo spoznati ali se jim zaradi skušnjav miselnosti sodobnega sveta, new agea in podobnih vzgibov izmika. Za pristno in iskreno pričevanje pa je potrebno, da svojo vero krepimo in se opiramo na Božjo besedo, preko katere odkrivamo, kdo je Kristus za nas, kdo je Gospod, ki se nam daje najti, če ga le želimo poiskati. Pomembno je, da v vsakem dnevu najdemo nekaj časa za molitev – takšno ali drugačno, za dobra dela, za odnos z Bogom. Obisk svete maše in redno prejemanje svetih zakramentov nikakor niso zanemarljivi. To je vstopna točka za milost, ki se izliva name in preko katere lahko tudi drugim pokažem, kakšno je Jezusovo obličje.</a:t>
              </a:r>
            </a:p>
          </p:txBody>
        </p:sp>
      </p:grpSp>
      <p:sp>
        <p:nvSpPr>
          <p:cNvPr id="6" name="AutoShape 6"/>
          <p:cNvSpPr/>
          <p:nvPr/>
        </p:nvSpPr>
        <p:spPr>
          <a:xfrm>
            <a:off x="9129696" y="-156190"/>
            <a:ext cx="752269" cy="7708710"/>
          </a:xfrm>
          <a:prstGeom prst="rect">
            <a:avLst/>
          </a:prstGeom>
          <a:solidFill>
            <a:srgbClr val="FBFFFF"/>
          </a:solid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 name="AutoShape 2"/>
          <p:cNvSpPr/>
          <p:nvPr/>
        </p:nvSpPr>
        <p:spPr>
          <a:xfrm>
            <a:off x="3306503" y="-119652"/>
            <a:ext cx="6596425" cy="7434852"/>
          </a:xfrm>
          <a:prstGeom prst="rect">
            <a:avLst/>
          </a:prstGeom>
          <a:solidFill>
            <a:srgbClr val="BBD9D7"/>
          </a:solidFill>
        </p:spPr>
      </p:sp>
      <p:sp>
        <p:nvSpPr>
          <p:cNvPr id="3" name="Freeform 3"/>
          <p:cNvSpPr/>
          <p:nvPr/>
        </p:nvSpPr>
        <p:spPr>
          <a:xfrm>
            <a:off x="0" y="846344"/>
            <a:ext cx="3306503" cy="5502859"/>
          </a:xfrm>
          <a:custGeom>
            <a:avLst/>
            <a:gdLst/>
            <a:ahLst/>
            <a:cxnLst/>
            <a:rect l="l" t="t" r="r" b="b"/>
            <a:pathLst>
              <a:path w="3306503" h="5502859">
                <a:moveTo>
                  <a:pt x="0" y="0"/>
                </a:moveTo>
                <a:lnTo>
                  <a:pt x="3306503" y="0"/>
                </a:lnTo>
                <a:lnTo>
                  <a:pt x="3306503" y="5502860"/>
                </a:lnTo>
                <a:lnTo>
                  <a:pt x="0" y="5502860"/>
                </a:lnTo>
                <a:lnTo>
                  <a:pt x="0" y="0"/>
                </a:lnTo>
                <a:close/>
              </a:path>
            </a:pathLst>
          </a:custGeom>
          <a:blipFill>
            <a:blip r:embed="rId2"/>
            <a:stretch>
              <a:fillRect l="-130883" r="-19851"/>
            </a:stretch>
          </a:blipFill>
        </p:spPr>
      </p:sp>
      <p:sp>
        <p:nvSpPr>
          <p:cNvPr id="4" name="TextBox 4"/>
          <p:cNvSpPr txBox="1"/>
          <p:nvPr/>
        </p:nvSpPr>
        <p:spPr>
          <a:xfrm>
            <a:off x="3439965" y="180975"/>
            <a:ext cx="6123437" cy="1072515"/>
          </a:xfrm>
          <a:prstGeom prst="rect">
            <a:avLst/>
          </a:prstGeom>
        </p:spPr>
        <p:txBody>
          <a:bodyPr lIns="0" tIns="0" rIns="0" bIns="0" rtlCol="0" anchor="t">
            <a:spAutoFit/>
          </a:bodyPr>
          <a:lstStyle/>
          <a:p>
            <a:pPr algn="l">
              <a:lnSpc>
                <a:spcPts val="4289"/>
              </a:lnSpc>
            </a:pPr>
            <a:r>
              <a:rPr lang="en-US" sz="3299" b="1" i="1" spc="98">
                <a:solidFill>
                  <a:srgbClr val="FBFFFF"/>
                </a:solidFill>
                <a:latin typeface="Montserrat Medium Italics"/>
                <a:ea typeface="Montserrat Medium Italics"/>
                <a:cs typeface="Montserrat Medium Italics"/>
                <a:sym typeface="Montserrat Medium Italics"/>
              </a:rPr>
              <a:t>Kaj to pomeni za pastoralo v naši župniji?</a:t>
            </a:r>
          </a:p>
        </p:txBody>
      </p:sp>
      <p:sp>
        <p:nvSpPr>
          <p:cNvPr id="5" name="TextBox 5"/>
          <p:cNvSpPr txBox="1"/>
          <p:nvPr/>
        </p:nvSpPr>
        <p:spPr>
          <a:xfrm>
            <a:off x="3439965" y="1216463"/>
            <a:ext cx="6123437" cy="5912739"/>
          </a:xfrm>
          <a:prstGeom prst="rect">
            <a:avLst/>
          </a:prstGeom>
        </p:spPr>
        <p:txBody>
          <a:bodyPr lIns="0" tIns="0" rIns="0" bIns="0" rtlCol="0" anchor="t">
            <a:spAutoFit/>
          </a:bodyPr>
          <a:lstStyle/>
          <a:p>
            <a:pPr algn="l">
              <a:lnSpc>
                <a:spcPts val="2958"/>
              </a:lnSpc>
            </a:pPr>
            <a:r>
              <a:rPr lang="en-US" sz="1700" spc="17">
                <a:solidFill>
                  <a:srgbClr val="FBFFFF"/>
                </a:solidFill>
                <a:latin typeface="Montserrat"/>
                <a:ea typeface="Montserrat"/>
                <a:cs typeface="Montserrat"/>
                <a:sym typeface="Montserrat"/>
              </a:rPr>
              <a:t>Izjemnega pomena je, da smo pastoralni sodelavci zares duhovnikovi sodelavci tudi v pričevanju za življenjsko smer, za katero vemo, da vodi po poti skozi »šivankino uho«. Evangelij nas namreč spodbuja, da so »široka vrata in prostorna je pot, ki vodi v pogubo, in veliko jih je, ki stopajo po njej.« (Mt 7,13) Tu ne gre za moraliziranje ali očitanje, kako drugi živijo. Tu gre za pomembno nalogo, ki nam jo nalaga tudi apostol Pavel v pismu Hebrejcem, da »iz dneva v dan drug drugega spodbujajte, dokler še lahko rečemo »danes«, da ne bi kdo med vami zakrknil, ker bi ga prevaral greh.« (Heb 3,13) Ob stikih z drugimi ljudmi lahko mnogokrat opazimo, da jih različne motivacije vabijo na pot greha, a mi, kot kristjani s trojno službo, smo jih dolžni z ljubeznijo spodbuditi, naj raje hodijo po poti, ki vodi za Kristusom.</a:t>
            </a:r>
          </a:p>
        </p:txBody>
      </p:sp>
      <p:sp>
        <p:nvSpPr>
          <p:cNvPr id="6" name="TextBox 6"/>
          <p:cNvSpPr txBox="1"/>
          <p:nvPr/>
        </p:nvSpPr>
        <p:spPr>
          <a:xfrm>
            <a:off x="3439965" y="7387226"/>
            <a:ext cx="6123437" cy="337820"/>
          </a:xfrm>
          <a:prstGeom prst="rect">
            <a:avLst/>
          </a:prstGeom>
        </p:spPr>
        <p:txBody>
          <a:bodyPr lIns="0" tIns="0" rIns="0" bIns="0" rtlCol="0" anchor="t">
            <a:spAutoFit/>
          </a:bodyPr>
          <a:lstStyle/>
          <a:p>
            <a:pPr algn="l">
              <a:lnSpc>
                <a:spcPts val="2730"/>
              </a:lnSpc>
            </a:pPr>
            <a:r>
              <a:rPr lang="en-US" sz="2100" b="1" i="1" spc="63">
                <a:solidFill>
                  <a:srgbClr val="FBFFFF"/>
                </a:solidFill>
                <a:latin typeface="Montserrat Medium Italics"/>
                <a:ea typeface="Montserrat Medium Italics"/>
                <a:cs typeface="Montserrat Medium Italics"/>
                <a:sym typeface="Montserrat Medium Italics"/>
              </a:rPr>
              <a:t>Volunteering</a:t>
            </a:r>
          </a:p>
        </p:txBody>
      </p:sp>
      <p:sp>
        <p:nvSpPr>
          <p:cNvPr id="7" name="TextBox 7"/>
          <p:cNvSpPr txBox="1"/>
          <p:nvPr/>
        </p:nvSpPr>
        <p:spPr>
          <a:xfrm>
            <a:off x="3439965" y="7863251"/>
            <a:ext cx="6123437" cy="669290"/>
          </a:xfrm>
          <a:prstGeom prst="rect">
            <a:avLst/>
          </a:prstGeom>
        </p:spPr>
        <p:txBody>
          <a:bodyPr lIns="0" tIns="0" rIns="0" bIns="0" rtlCol="0" anchor="t">
            <a:spAutoFit/>
          </a:bodyPr>
          <a:lstStyle/>
          <a:p>
            <a:pPr algn="l">
              <a:lnSpc>
                <a:spcPts val="2700"/>
              </a:lnSpc>
            </a:pPr>
            <a:r>
              <a:rPr lang="en-US" sz="1800" spc="18">
                <a:solidFill>
                  <a:srgbClr val="FBFFFF"/>
                </a:solidFill>
                <a:latin typeface="Montserrat"/>
                <a:ea typeface="Montserrat"/>
                <a:cs typeface="Montserrat"/>
                <a:sym typeface="Montserrat"/>
              </a:rPr>
              <a:t>Presentations are  tools that can be used as lectures.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AutoShape 2"/>
          <p:cNvSpPr/>
          <p:nvPr/>
        </p:nvSpPr>
        <p:spPr>
          <a:xfrm>
            <a:off x="5193377" y="-179854"/>
            <a:ext cx="4691053" cy="7722233"/>
          </a:xfrm>
          <a:prstGeom prst="rect">
            <a:avLst/>
          </a:prstGeom>
          <a:solidFill>
            <a:srgbClr val="FBFFFF"/>
          </a:solidFill>
        </p:spPr>
      </p:sp>
      <p:sp>
        <p:nvSpPr>
          <p:cNvPr id="3" name="TextBox 3"/>
          <p:cNvSpPr txBox="1"/>
          <p:nvPr/>
        </p:nvSpPr>
        <p:spPr>
          <a:xfrm>
            <a:off x="465328" y="301206"/>
            <a:ext cx="3968076" cy="2220768"/>
          </a:xfrm>
          <a:prstGeom prst="rect">
            <a:avLst/>
          </a:prstGeom>
        </p:spPr>
        <p:txBody>
          <a:bodyPr lIns="0" tIns="0" rIns="0" bIns="0" rtlCol="0" anchor="t">
            <a:spAutoFit/>
          </a:bodyPr>
          <a:lstStyle/>
          <a:p>
            <a:pPr algn="l">
              <a:lnSpc>
                <a:spcPts val="5875"/>
              </a:lnSpc>
            </a:pPr>
            <a:r>
              <a:rPr lang="en-US" sz="4519" spc="45">
                <a:solidFill>
                  <a:srgbClr val="FBFFFF"/>
                </a:solidFill>
                <a:latin typeface="Quando"/>
                <a:ea typeface="Quando"/>
                <a:cs typeface="Quando"/>
                <a:sym typeface="Quando"/>
              </a:rPr>
              <a:t>Iztočnice za pogovor</a:t>
            </a:r>
          </a:p>
          <a:p>
            <a:pPr algn="l">
              <a:lnSpc>
                <a:spcPts val="5875"/>
              </a:lnSpc>
            </a:pPr>
            <a:endParaRPr lang="en-US" sz="4519" spc="45">
              <a:solidFill>
                <a:srgbClr val="FBFFFF"/>
              </a:solidFill>
              <a:latin typeface="Quando"/>
              <a:ea typeface="Quando"/>
              <a:cs typeface="Quando"/>
              <a:sym typeface="Quando"/>
            </a:endParaRPr>
          </a:p>
        </p:txBody>
      </p:sp>
      <p:grpSp>
        <p:nvGrpSpPr>
          <p:cNvPr id="4" name="Group 4"/>
          <p:cNvGrpSpPr/>
          <p:nvPr/>
        </p:nvGrpSpPr>
        <p:grpSpPr>
          <a:xfrm>
            <a:off x="221232" y="1978703"/>
            <a:ext cx="4608508" cy="5183940"/>
            <a:chOff x="0" y="0"/>
            <a:chExt cx="6144678" cy="6911920"/>
          </a:xfrm>
        </p:grpSpPr>
        <p:sp>
          <p:nvSpPr>
            <p:cNvPr id="5" name="AutoShape 5"/>
            <p:cNvSpPr/>
            <p:nvPr/>
          </p:nvSpPr>
          <p:spPr>
            <a:xfrm>
              <a:off x="0" y="0"/>
              <a:ext cx="6144678" cy="6911920"/>
            </a:xfrm>
            <a:prstGeom prst="rect">
              <a:avLst/>
            </a:prstGeom>
            <a:solidFill>
              <a:srgbClr val="FBFFFF"/>
            </a:solidFill>
          </p:spPr>
        </p:sp>
        <p:sp>
          <p:nvSpPr>
            <p:cNvPr id="6" name="TextBox 6"/>
            <p:cNvSpPr txBox="1"/>
            <p:nvPr/>
          </p:nvSpPr>
          <p:spPr>
            <a:xfrm>
              <a:off x="422503" y="245019"/>
              <a:ext cx="5299672" cy="6355207"/>
            </a:xfrm>
            <a:prstGeom prst="rect">
              <a:avLst/>
            </a:prstGeom>
          </p:spPr>
          <p:txBody>
            <a:bodyPr lIns="0" tIns="0" rIns="0" bIns="0" rtlCol="0" anchor="t">
              <a:spAutoFit/>
            </a:bodyPr>
            <a:lstStyle/>
            <a:p>
              <a:pPr algn="l">
                <a:lnSpc>
                  <a:spcPts val="2702"/>
                </a:lnSpc>
              </a:pPr>
              <a:r>
                <a:rPr lang="en-US" sz="1699" b="1" i="1" spc="50">
                  <a:solidFill>
                    <a:srgbClr val="BBD9D7"/>
                  </a:solidFill>
                  <a:latin typeface="Montserrat Medium Italics"/>
                  <a:ea typeface="Montserrat Medium Italics"/>
                  <a:cs typeface="Montserrat Medium Italics"/>
                  <a:sym typeface="Montserrat Medium Italics"/>
                </a:rPr>
                <a:t>●Koliko časa nameniš molitvi in osebnemu pogovoru z Jezusom, branju Božje besede, obisku svete maše?</a:t>
              </a:r>
            </a:p>
            <a:p>
              <a:pPr algn="l">
                <a:lnSpc>
                  <a:spcPts val="2702"/>
                </a:lnSpc>
              </a:pPr>
              <a:r>
                <a:rPr lang="en-US" sz="1699" b="1" i="1" spc="50">
                  <a:solidFill>
                    <a:srgbClr val="BBD9D7"/>
                  </a:solidFill>
                  <a:latin typeface="Montserrat Medium Italics"/>
                  <a:ea typeface="Montserrat Medium Italics"/>
                  <a:cs typeface="Montserrat Medium Italics"/>
                  <a:sym typeface="Montserrat Medium Italics"/>
                </a:rPr>
                <a:t>●Kako čutiš ta klic po oznanjevanju in pričevanju za Jezusa?</a:t>
              </a:r>
            </a:p>
            <a:p>
              <a:pPr algn="l">
                <a:lnSpc>
                  <a:spcPts val="2702"/>
                </a:lnSpc>
              </a:pPr>
              <a:r>
                <a:rPr lang="en-US" sz="1699" b="1" i="1" spc="50">
                  <a:solidFill>
                    <a:srgbClr val="BBD9D7"/>
                  </a:solidFill>
                  <a:latin typeface="Montserrat Medium Italics"/>
                  <a:ea typeface="Montserrat Medium Italics"/>
                  <a:cs typeface="Montserrat Medium Italics"/>
                  <a:sym typeface="Montserrat Medium Italics"/>
                </a:rPr>
                <a:t>●Kako pristopaš do ljudi, za katere meniš, da so skrenili na pot greha? S katerimi besedami jih nagovoriš?</a:t>
              </a:r>
            </a:p>
            <a:p>
              <a:pPr algn="l">
                <a:lnSpc>
                  <a:spcPts val="2702"/>
                </a:lnSpc>
              </a:pPr>
              <a:r>
                <a:rPr lang="en-US" sz="1699" b="1" i="1" spc="50">
                  <a:solidFill>
                    <a:srgbClr val="BBD9D7"/>
                  </a:solidFill>
                  <a:latin typeface="Montserrat Medium Italics"/>
                  <a:ea typeface="Montserrat Medium Italics"/>
                  <a:cs typeface="Montserrat Medium Italics"/>
                  <a:sym typeface="Montserrat Medium Italics"/>
                </a:rPr>
                <a:t>●Kaj lahko kot ŽPS naredimo za to, da bo naša javna podoba župljanov bolj izgrajena?</a:t>
              </a:r>
            </a:p>
          </p:txBody>
        </p:sp>
      </p:grpSp>
      <p:sp>
        <p:nvSpPr>
          <p:cNvPr id="7" name="AutoShape 7"/>
          <p:cNvSpPr/>
          <p:nvPr/>
        </p:nvSpPr>
        <p:spPr>
          <a:xfrm>
            <a:off x="6939051" y="-135165"/>
            <a:ext cx="1061832" cy="7578768"/>
          </a:xfrm>
          <a:prstGeom prst="rect">
            <a:avLst/>
          </a:prstGeom>
          <a:solidFill>
            <a:srgbClr val="BBD9D7">
              <a:alpha val="16863"/>
            </a:srgbClr>
          </a:solidFill>
        </p:spPr>
      </p:sp>
      <p:sp>
        <p:nvSpPr>
          <p:cNvPr id="8" name="Freeform 8"/>
          <p:cNvSpPr/>
          <p:nvPr/>
        </p:nvSpPr>
        <p:spPr>
          <a:xfrm>
            <a:off x="5520466" y="626588"/>
            <a:ext cx="3899002" cy="5852160"/>
          </a:xfrm>
          <a:custGeom>
            <a:avLst/>
            <a:gdLst/>
            <a:ahLst/>
            <a:cxnLst/>
            <a:rect l="l" t="t" r="r" b="b"/>
            <a:pathLst>
              <a:path w="3899002" h="5852160">
                <a:moveTo>
                  <a:pt x="0" y="0"/>
                </a:moveTo>
                <a:lnTo>
                  <a:pt x="3899002" y="0"/>
                </a:lnTo>
                <a:lnTo>
                  <a:pt x="3899002" y="5852160"/>
                </a:lnTo>
                <a:lnTo>
                  <a:pt x="0" y="5852160"/>
                </a:lnTo>
                <a:lnTo>
                  <a:pt x="0" y="0"/>
                </a:lnTo>
                <a:close/>
              </a:path>
            </a:pathLst>
          </a:custGeom>
          <a:blipFill>
            <a:blip r:embed="rId2"/>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TextBox 2"/>
          <p:cNvSpPr txBox="1"/>
          <p:nvPr/>
        </p:nvSpPr>
        <p:spPr>
          <a:xfrm>
            <a:off x="2654985" y="823062"/>
            <a:ext cx="5822499" cy="1376045"/>
          </a:xfrm>
          <a:prstGeom prst="rect">
            <a:avLst/>
          </a:prstGeom>
        </p:spPr>
        <p:txBody>
          <a:bodyPr lIns="0" tIns="0" rIns="0" bIns="0" rtlCol="0" anchor="t">
            <a:spAutoFit/>
          </a:bodyPr>
          <a:lstStyle/>
          <a:p>
            <a:pPr algn="r">
              <a:lnSpc>
                <a:spcPts val="5460"/>
              </a:lnSpc>
            </a:pPr>
            <a:r>
              <a:rPr lang="en-US" sz="4200" spc="42">
                <a:solidFill>
                  <a:srgbClr val="FBFFFF"/>
                </a:solidFill>
                <a:latin typeface="Quando"/>
                <a:ea typeface="Quando"/>
                <a:cs typeface="Quando"/>
                <a:sym typeface="Quando"/>
              </a:rPr>
              <a:t>Sklepna molitev</a:t>
            </a:r>
          </a:p>
          <a:p>
            <a:pPr algn="r">
              <a:lnSpc>
                <a:spcPts val="5460"/>
              </a:lnSpc>
            </a:pPr>
            <a:endParaRPr lang="en-US" sz="4200" spc="42">
              <a:solidFill>
                <a:srgbClr val="FBFFFF"/>
              </a:solidFill>
              <a:latin typeface="Quando"/>
              <a:ea typeface="Quando"/>
              <a:cs typeface="Quando"/>
              <a:sym typeface="Quando"/>
            </a:endParaRPr>
          </a:p>
        </p:txBody>
      </p:sp>
      <p:sp>
        <p:nvSpPr>
          <p:cNvPr id="3" name="AutoShape 3"/>
          <p:cNvSpPr/>
          <p:nvPr/>
        </p:nvSpPr>
        <p:spPr>
          <a:xfrm>
            <a:off x="-117355" y="-211902"/>
            <a:ext cx="1350262" cy="7687319"/>
          </a:xfrm>
          <a:prstGeom prst="rect">
            <a:avLst/>
          </a:prstGeom>
          <a:solidFill>
            <a:srgbClr val="FBFFFF"/>
          </a:solidFill>
        </p:spPr>
      </p:sp>
      <p:sp>
        <p:nvSpPr>
          <p:cNvPr id="4" name="TextBox 4"/>
          <p:cNvSpPr txBox="1"/>
          <p:nvPr/>
        </p:nvSpPr>
        <p:spPr>
          <a:xfrm rot="-5400000">
            <a:off x="-1408485" y="4425268"/>
            <a:ext cx="4025528" cy="291296"/>
          </a:xfrm>
          <a:prstGeom prst="rect">
            <a:avLst/>
          </a:prstGeom>
        </p:spPr>
        <p:txBody>
          <a:bodyPr lIns="0" tIns="0" rIns="0" bIns="0" rtlCol="0" anchor="t">
            <a:spAutoFit/>
          </a:bodyPr>
          <a:lstStyle/>
          <a:p>
            <a:pPr algn="l">
              <a:lnSpc>
                <a:spcPts val="2357"/>
              </a:lnSpc>
            </a:pPr>
            <a:r>
              <a:rPr lang="en-US" sz="1813" spc="90">
                <a:solidFill>
                  <a:srgbClr val="BBD9D7"/>
                </a:solidFill>
                <a:latin typeface="Quando"/>
                <a:ea typeface="Quando"/>
                <a:cs typeface="Quando"/>
                <a:sym typeface="Quando"/>
              </a:rPr>
              <a:t>PRIPRAVILA: NEŽA NOVAK</a:t>
            </a:r>
          </a:p>
        </p:txBody>
      </p:sp>
      <p:sp>
        <p:nvSpPr>
          <p:cNvPr id="5" name="AutoShape 5"/>
          <p:cNvSpPr/>
          <p:nvPr/>
        </p:nvSpPr>
        <p:spPr>
          <a:xfrm>
            <a:off x="988052" y="-157815"/>
            <a:ext cx="762064" cy="7633232"/>
          </a:xfrm>
          <a:prstGeom prst="rect">
            <a:avLst/>
          </a:prstGeom>
          <a:solidFill>
            <a:srgbClr val="FBFFFF">
              <a:alpha val="21961"/>
            </a:srgbClr>
          </a:solidFill>
        </p:spPr>
      </p:sp>
      <p:grpSp>
        <p:nvGrpSpPr>
          <p:cNvPr id="6" name="Group 6"/>
          <p:cNvGrpSpPr/>
          <p:nvPr/>
        </p:nvGrpSpPr>
        <p:grpSpPr>
          <a:xfrm>
            <a:off x="2033212" y="115321"/>
            <a:ext cx="1689321" cy="2224552"/>
            <a:chOff x="0" y="0"/>
            <a:chExt cx="2252428" cy="2966069"/>
          </a:xfrm>
        </p:grpSpPr>
        <p:grpSp>
          <p:nvGrpSpPr>
            <p:cNvPr id="7" name="Group 7"/>
            <p:cNvGrpSpPr/>
            <p:nvPr/>
          </p:nvGrpSpPr>
          <p:grpSpPr>
            <a:xfrm>
              <a:off x="87179" y="0"/>
              <a:ext cx="2078070" cy="2078070"/>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BFFFF"/>
              </a:solidFill>
            </p:spPr>
          </p:sp>
        </p:grpSp>
        <p:sp>
          <p:nvSpPr>
            <p:cNvPr id="9" name="TextBox 9"/>
            <p:cNvSpPr txBox="1"/>
            <p:nvPr/>
          </p:nvSpPr>
          <p:spPr>
            <a:xfrm>
              <a:off x="0" y="2546546"/>
              <a:ext cx="2252428" cy="419523"/>
            </a:xfrm>
            <a:prstGeom prst="rect">
              <a:avLst/>
            </a:prstGeom>
          </p:spPr>
          <p:txBody>
            <a:bodyPr lIns="0" tIns="0" rIns="0" bIns="0" rtlCol="0" anchor="t">
              <a:spAutoFit/>
            </a:bodyPr>
            <a:lstStyle/>
            <a:p>
              <a:pPr algn="ctr">
                <a:lnSpc>
                  <a:spcPts val="2700"/>
                </a:lnSpc>
              </a:pPr>
              <a:endParaRPr/>
            </a:p>
          </p:txBody>
        </p:sp>
        <p:sp>
          <p:nvSpPr>
            <p:cNvPr id="10" name="Freeform 10"/>
            <p:cNvSpPr/>
            <p:nvPr/>
          </p:nvSpPr>
          <p:spPr>
            <a:xfrm>
              <a:off x="211639" y="248919"/>
              <a:ext cx="1829150" cy="1829150"/>
            </a:xfrm>
            <a:custGeom>
              <a:avLst/>
              <a:gdLst/>
              <a:ahLst/>
              <a:cxnLst/>
              <a:rect l="l" t="t" r="r" b="b"/>
              <a:pathLst>
                <a:path w="1829150" h="1829150">
                  <a:moveTo>
                    <a:pt x="0" y="0"/>
                  </a:moveTo>
                  <a:lnTo>
                    <a:pt x="1829150" y="0"/>
                  </a:lnTo>
                  <a:lnTo>
                    <a:pt x="1829150" y="1829151"/>
                  </a:lnTo>
                  <a:lnTo>
                    <a:pt x="0" y="18291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1" name="Group 11"/>
          <p:cNvGrpSpPr/>
          <p:nvPr/>
        </p:nvGrpSpPr>
        <p:grpSpPr>
          <a:xfrm>
            <a:off x="2033212" y="1790055"/>
            <a:ext cx="7462276" cy="5354980"/>
            <a:chOff x="0" y="0"/>
            <a:chExt cx="9949702" cy="7139974"/>
          </a:xfrm>
        </p:grpSpPr>
        <p:sp>
          <p:nvSpPr>
            <p:cNvPr id="12" name="AutoShape 12"/>
            <p:cNvSpPr/>
            <p:nvPr/>
          </p:nvSpPr>
          <p:spPr>
            <a:xfrm>
              <a:off x="0" y="0"/>
              <a:ext cx="9949702" cy="7139974"/>
            </a:xfrm>
            <a:prstGeom prst="rect">
              <a:avLst/>
            </a:prstGeom>
            <a:solidFill>
              <a:srgbClr val="FBFFFF"/>
            </a:solidFill>
          </p:spPr>
        </p:sp>
        <p:sp>
          <p:nvSpPr>
            <p:cNvPr id="13" name="TextBox 13"/>
            <p:cNvSpPr txBox="1"/>
            <p:nvPr/>
          </p:nvSpPr>
          <p:spPr>
            <a:xfrm>
              <a:off x="684133" y="220896"/>
              <a:ext cx="8581435" cy="6602932"/>
            </a:xfrm>
            <a:prstGeom prst="rect">
              <a:avLst/>
            </a:prstGeom>
          </p:spPr>
          <p:txBody>
            <a:bodyPr lIns="0" tIns="0" rIns="0" bIns="0" rtlCol="0" anchor="t">
              <a:spAutoFit/>
            </a:bodyPr>
            <a:lstStyle/>
            <a:p>
              <a:pPr algn="l">
                <a:lnSpc>
                  <a:spcPts val="2659"/>
                </a:lnSpc>
              </a:pPr>
              <a:r>
                <a:rPr lang="en-US" sz="1430" b="1" i="1" spc="42">
                  <a:solidFill>
                    <a:srgbClr val="BBD9D7"/>
                  </a:solidFill>
                  <a:latin typeface="Montserrat Medium Italics"/>
                  <a:ea typeface="Montserrat Medium Italics"/>
                  <a:cs typeface="Montserrat Medium Italics"/>
                  <a:sym typeface="Montserrat Medium Italics"/>
                </a:rPr>
                <a:t>Dragi Jezus, pomagaj nam razširjati svoj prijetni vonj povsod, kamor koli gremo. Preplavi naše duše s svojim duhom in življenjem. Popolnoma prežmi in osvoji vse naše bitje, tako da bo naše življenje izžarevalo samo tvoje življenje. Sveti preko nas in bodi tako zelo v nas, da bo vsaka duša, s katero pridemo v stik, čutila tvojo navzočnost v naši duši. Daj, da se bodo ljudje ozrli in zagledali tebe, Jezus, ne nas. Ostani z nami, da bomo zažareli kakor ti, zažareli tako, da bomo luč drugim. Vsa svetloba, o Jezus, naj prihaja od tebe, ne od nas; ti sam sveti drugim preko nas. Naj te poveličujemo tako, kakor ti je najbolj všeč: s tem da svetimo tistim, ki so okrog nas. Naj te oznanjamo celo brez oznanjevanja: ne samo z besedami, ampak s svojim zgledom, z neustavljivo močjo, s privlačnim vplivom svojih dejanj. Z očitno polnostjo tiste ljubezni, ki ti jo podarjajo naša srca. Amen. </a:t>
              </a:r>
            </a:p>
            <a:p>
              <a:pPr algn="l">
                <a:lnSpc>
                  <a:spcPts val="2659"/>
                </a:lnSpc>
              </a:pPr>
              <a:r>
                <a:rPr lang="en-US" sz="1430" b="1" i="1" spc="42">
                  <a:solidFill>
                    <a:srgbClr val="BBD9D7"/>
                  </a:solidFill>
                  <a:latin typeface="Montserrat Medium Italics"/>
                  <a:ea typeface="Montserrat Medium Italics"/>
                  <a:cs typeface="Montserrat Medium Italics"/>
                  <a:sym typeface="Montserrat Medium Italics"/>
                </a:rPr>
                <a:t>(bl. John Newman)</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838</Words>
  <Application>Microsoft Office PowerPoint</Application>
  <PresentationFormat>Po meri</PresentationFormat>
  <Paragraphs>35</Paragraphs>
  <Slides>7</Slides>
  <Notes>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7</vt:i4>
      </vt:variant>
    </vt:vector>
  </HeadingPairs>
  <TitlesOfParts>
    <vt:vector size="15" baseType="lpstr">
      <vt:lpstr>Calibri</vt:lpstr>
      <vt:lpstr>Montserrat Medium</vt:lpstr>
      <vt:lpstr>Montserrat</vt:lpstr>
      <vt:lpstr>Montserrat Medium Italics</vt:lpstr>
      <vt:lpstr>Montserrat Bold</vt:lpstr>
      <vt:lpstr>Quando</vt:lpstr>
      <vt:lpstr>Arial</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Milost, izlita name</dc:title>
  <cp:lastModifiedBy>Neža Novak</cp:lastModifiedBy>
  <cp:revision>2</cp:revision>
  <dcterms:created xsi:type="dcterms:W3CDTF">2006-08-16T00:00:00Z</dcterms:created>
  <dcterms:modified xsi:type="dcterms:W3CDTF">2024-09-09T10:52:23Z</dcterms:modified>
  <dc:identifier>DAGNQV8ZGDk</dc:identifier>
</cp:coreProperties>
</file>