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9753600" cy="7315200"/>
  <p:notesSz cx="6858000" cy="9144000"/>
  <p:embeddedFontLst>
    <p:embeddedFont>
      <p:font typeface="Montserrat" panose="00000500000000000000" pitchFamily="2" charset="-18"/>
      <p:regular r:id="rId9"/>
    </p:embeddedFont>
    <p:embeddedFont>
      <p:font typeface="Montserrat Bold" panose="00000800000000000000" charset="-18"/>
      <p:regular r:id="rId10"/>
    </p:embeddedFont>
    <p:embeddedFont>
      <p:font typeface="Montserrat Bold Italics" panose="020B0604020202020204" charset="-18"/>
      <p:regular r:id="rId11"/>
    </p:embeddedFont>
    <p:embeddedFont>
      <p:font typeface="Montserrat Medium" panose="00000600000000000000" pitchFamily="2" charset="-18"/>
      <p:regular r:id="rId12"/>
    </p:embeddedFont>
    <p:embeddedFont>
      <p:font typeface="Montserrat Medium Italics" panose="020B0604020202020204" charset="-18"/>
      <p:regular r:id="rId13"/>
    </p:embeddedFont>
    <p:embeddedFont>
      <p:font typeface="Quando" panose="020B0604020202020204" charset="-18"/>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19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Q1_YlXFk40"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youtu.be/O5knhijOSm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200631" y="-170993"/>
            <a:ext cx="3129285" cy="7657185"/>
          </a:xfrm>
          <a:prstGeom prst="rect">
            <a:avLst/>
          </a:prstGeom>
          <a:solidFill>
            <a:srgbClr val="FBFFFF"/>
          </a:solidFill>
        </p:spPr>
      </p:sp>
      <p:sp>
        <p:nvSpPr>
          <p:cNvPr id="3" name="AutoShape 3"/>
          <p:cNvSpPr/>
          <p:nvPr/>
        </p:nvSpPr>
        <p:spPr>
          <a:xfrm>
            <a:off x="2309291" y="-170993"/>
            <a:ext cx="619363" cy="7562374"/>
          </a:xfrm>
          <a:prstGeom prst="rect">
            <a:avLst/>
          </a:prstGeom>
          <a:solidFill>
            <a:srgbClr val="BBD9D7">
              <a:alpha val="16863"/>
            </a:srgbClr>
          </a:solidFill>
        </p:spPr>
      </p:sp>
      <p:sp>
        <p:nvSpPr>
          <p:cNvPr id="4" name="Freeform 4"/>
          <p:cNvSpPr/>
          <p:nvPr/>
        </p:nvSpPr>
        <p:spPr>
          <a:xfrm>
            <a:off x="1320034" y="740856"/>
            <a:ext cx="2848163" cy="5248830"/>
          </a:xfrm>
          <a:custGeom>
            <a:avLst/>
            <a:gdLst/>
            <a:ahLst/>
            <a:cxnLst/>
            <a:rect l="l" t="t" r="r" b="b"/>
            <a:pathLst>
              <a:path w="2848163" h="5248830">
                <a:moveTo>
                  <a:pt x="0" y="0"/>
                </a:moveTo>
                <a:lnTo>
                  <a:pt x="2848163" y="0"/>
                </a:lnTo>
                <a:lnTo>
                  <a:pt x="2848163" y="5248830"/>
                </a:lnTo>
                <a:lnTo>
                  <a:pt x="0" y="5248830"/>
                </a:lnTo>
                <a:lnTo>
                  <a:pt x="0" y="0"/>
                </a:lnTo>
                <a:close/>
              </a:path>
            </a:pathLst>
          </a:custGeom>
          <a:blipFill>
            <a:blip r:embed="rId2"/>
            <a:stretch>
              <a:fillRect l="-209728"/>
            </a:stretch>
          </a:blipFill>
        </p:spPr>
      </p:sp>
      <p:sp>
        <p:nvSpPr>
          <p:cNvPr id="5" name="TextBox 5"/>
          <p:cNvSpPr txBox="1"/>
          <p:nvPr/>
        </p:nvSpPr>
        <p:spPr>
          <a:xfrm rot="-5400000">
            <a:off x="-1451717" y="3523975"/>
            <a:ext cx="4363254" cy="293116"/>
          </a:xfrm>
          <a:prstGeom prst="rect">
            <a:avLst/>
          </a:prstGeom>
        </p:spPr>
        <p:txBody>
          <a:bodyPr lIns="0" tIns="0" rIns="0" bIns="0" rtlCol="0" anchor="t">
            <a:spAutoFit/>
          </a:bodyPr>
          <a:lstStyle/>
          <a:p>
            <a:pPr algn="ctr">
              <a:lnSpc>
                <a:spcPts val="2322"/>
              </a:lnSpc>
            </a:pPr>
            <a:r>
              <a:rPr lang="en-US" sz="1800" b="1" spc="198">
                <a:solidFill>
                  <a:srgbClr val="BBD9D7"/>
                </a:solidFill>
                <a:latin typeface="Montserrat Bold"/>
                <a:ea typeface="Montserrat Bold"/>
                <a:cs typeface="Montserrat Bold"/>
                <a:sym typeface="Montserrat Bold"/>
              </a:rPr>
              <a:t>NAŠE POSLANSTVO 2024/2025</a:t>
            </a:r>
          </a:p>
        </p:txBody>
      </p:sp>
      <p:grpSp>
        <p:nvGrpSpPr>
          <p:cNvPr id="6" name="Group 6"/>
          <p:cNvGrpSpPr/>
          <p:nvPr/>
        </p:nvGrpSpPr>
        <p:grpSpPr>
          <a:xfrm>
            <a:off x="4611763" y="740856"/>
            <a:ext cx="4759485" cy="1368992"/>
            <a:chOff x="0" y="0"/>
            <a:chExt cx="6345980" cy="1825323"/>
          </a:xfrm>
        </p:grpSpPr>
        <p:sp>
          <p:nvSpPr>
            <p:cNvPr id="7" name="TextBox 7"/>
            <p:cNvSpPr txBox="1"/>
            <p:nvPr/>
          </p:nvSpPr>
          <p:spPr>
            <a:xfrm>
              <a:off x="0" y="-114300"/>
              <a:ext cx="6345980" cy="1517939"/>
            </a:xfrm>
            <a:prstGeom prst="rect">
              <a:avLst/>
            </a:prstGeom>
          </p:spPr>
          <p:txBody>
            <a:bodyPr lIns="0" tIns="0" rIns="0" bIns="0" rtlCol="0" anchor="t">
              <a:spAutoFit/>
            </a:bodyPr>
            <a:lstStyle/>
            <a:p>
              <a:pPr algn="l">
                <a:lnSpc>
                  <a:spcPts val="4700"/>
                </a:lnSpc>
              </a:pPr>
              <a:r>
                <a:rPr lang="en-US" sz="3013" spc="-45">
                  <a:solidFill>
                    <a:srgbClr val="FBFFFF"/>
                  </a:solidFill>
                  <a:latin typeface="Quando"/>
                  <a:ea typeface="Quando"/>
                  <a:cs typeface="Quando"/>
                  <a:sym typeface="Quando"/>
                </a:rPr>
                <a:t>KRISTJANI NA POTI UPANJA</a:t>
              </a:r>
            </a:p>
          </p:txBody>
        </p:sp>
        <p:sp>
          <p:nvSpPr>
            <p:cNvPr id="8" name="TextBox 8"/>
            <p:cNvSpPr txBox="1"/>
            <p:nvPr/>
          </p:nvSpPr>
          <p:spPr>
            <a:xfrm>
              <a:off x="0" y="1584274"/>
              <a:ext cx="6345186" cy="241049"/>
            </a:xfrm>
            <a:prstGeom prst="rect">
              <a:avLst/>
            </a:prstGeom>
          </p:spPr>
          <p:txBody>
            <a:bodyPr lIns="0" tIns="0" rIns="0" bIns="0" rtlCol="0" anchor="t">
              <a:spAutoFit/>
            </a:bodyPr>
            <a:lstStyle/>
            <a:p>
              <a:pPr algn="l">
                <a:lnSpc>
                  <a:spcPts val="1546"/>
                </a:lnSpc>
              </a:pPr>
              <a:r>
                <a:rPr lang="en-US" sz="1004" b="1" spc="20">
                  <a:solidFill>
                    <a:srgbClr val="FBFFFF"/>
                  </a:solidFill>
                  <a:latin typeface="Montserrat Medium"/>
                  <a:ea typeface="Montserrat Medium"/>
                  <a:cs typeface="Montserrat Medium"/>
                  <a:sym typeface="Montserrat Medium"/>
                </a:rPr>
                <a:t>Priročnik za župnijske pastoralne svete in druge pastoralne sodelavce</a:t>
              </a:r>
            </a:p>
          </p:txBody>
        </p:sp>
      </p:grpSp>
      <p:sp>
        <p:nvSpPr>
          <p:cNvPr id="9" name="TextBox 9"/>
          <p:cNvSpPr txBox="1"/>
          <p:nvPr/>
        </p:nvSpPr>
        <p:spPr>
          <a:xfrm>
            <a:off x="4756878" y="2914676"/>
            <a:ext cx="4566283" cy="2103078"/>
          </a:xfrm>
          <a:prstGeom prst="rect">
            <a:avLst/>
          </a:prstGeom>
        </p:spPr>
        <p:txBody>
          <a:bodyPr lIns="0" tIns="0" rIns="0" bIns="0" rtlCol="0" anchor="t">
            <a:spAutoFit/>
          </a:bodyPr>
          <a:lstStyle/>
          <a:p>
            <a:pPr algn="r">
              <a:lnSpc>
                <a:spcPts val="5594"/>
              </a:lnSpc>
              <a:spcBef>
                <a:spcPct val="0"/>
              </a:spcBef>
            </a:pPr>
            <a:r>
              <a:rPr lang="en-US" sz="4337" spc="477">
                <a:solidFill>
                  <a:srgbClr val="FFFFFF"/>
                </a:solidFill>
                <a:latin typeface="Quando"/>
                <a:ea typeface="Quando"/>
                <a:cs typeface="Quando"/>
                <a:sym typeface="Quando"/>
              </a:rPr>
              <a:t>MOJA ROMARSKA IDENTITETA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115618" y="6853747"/>
            <a:ext cx="9984837" cy="623714"/>
          </a:xfrm>
          <a:prstGeom prst="rect">
            <a:avLst/>
          </a:prstGeom>
          <a:solidFill>
            <a:srgbClr val="FBFFFF"/>
          </a:solidFill>
        </p:spPr>
      </p:sp>
      <p:sp>
        <p:nvSpPr>
          <p:cNvPr id="3" name="Freeform 3"/>
          <p:cNvSpPr/>
          <p:nvPr/>
        </p:nvSpPr>
        <p:spPr>
          <a:xfrm>
            <a:off x="6450932" y="263841"/>
            <a:ext cx="3302668" cy="6386104"/>
          </a:xfrm>
          <a:custGeom>
            <a:avLst/>
            <a:gdLst/>
            <a:ahLst/>
            <a:cxnLst/>
            <a:rect l="l" t="t" r="r" b="b"/>
            <a:pathLst>
              <a:path w="3302668" h="6386104">
                <a:moveTo>
                  <a:pt x="0" y="0"/>
                </a:moveTo>
                <a:lnTo>
                  <a:pt x="3302668" y="0"/>
                </a:lnTo>
                <a:lnTo>
                  <a:pt x="3302668" y="6386104"/>
                </a:lnTo>
                <a:lnTo>
                  <a:pt x="0" y="6386104"/>
                </a:lnTo>
                <a:lnTo>
                  <a:pt x="0" y="0"/>
                </a:lnTo>
                <a:close/>
              </a:path>
            </a:pathLst>
          </a:custGeom>
          <a:blipFill>
            <a:blip r:embed="rId2"/>
            <a:stretch>
              <a:fillRect r="-190224"/>
            </a:stretch>
          </a:blipFill>
        </p:spPr>
      </p:sp>
      <p:grpSp>
        <p:nvGrpSpPr>
          <p:cNvPr id="4" name="Group 4"/>
          <p:cNvGrpSpPr/>
          <p:nvPr/>
        </p:nvGrpSpPr>
        <p:grpSpPr>
          <a:xfrm>
            <a:off x="201643" y="263841"/>
            <a:ext cx="6116061" cy="6466085"/>
            <a:chOff x="0" y="0"/>
            <a:chExt cx="8154749" cy="8621446"/>
          </a:xfrm>
        </p:grpSpPr>
        <p:sp>
          <p:nvSpPr>
            <p:cNvPr id="5" name="TextBox 5"/>
            <p:cNvSpPr txBox="1"/>
            <p:nvPr/>
          </p:nvSpPr>
          <p:spPr>
            <a:xfrm>
              <a:off x="0" y="1107701"/>
              <a:ext cx="8154749" cy="7513745"/>
            </a:xfrm>
            <a:prstGeom prst="rect">
              <a:avLst/>
            </a:prstGeom>
          </p:spPr>
          <p:txBody>
            <a:bodyPr lIns="0" tIns="0" rIns="0" bIns="0" rtlCol="0" anchor="t">
              <a:spAutoFit/>
            </a:bodyPr>
            <a:lstStyle/>
            <a:p>
              <a:pPr algn="l">
                <a:lnSpc>
                  <a:spcPts val="2668"/>
                </a:lnSpc>
              </a:pPr>
              <a:r>
                <a:rPr lang="en-US" sz="1779" spc="17">
                  <a:solidFill>
                    <a:srgbClr val="FBFFFF"/>
                  </a:solidFill>
                  <a:latin typeface="Montserrat"/>
                  <a:ea typeface="Montserrat"/>
                  <a:cs typeface="Montserrat"/>
                  <a:sym typeface="Montserrat"/>
                </a:rPr>
                <a:t>Iskal sem MOČ in Bog mi je dal napore, ki so me naredili močnega.</a:t>
              </a:r>
            </a:p>
            <a:p>
              <a:pPr algn="l">
                <a:lnSpc>
                  <a:spcPts val="2668"/>
                </a:lnSpc>
              </a:pPr>
              <a:r>
                <a:rPr lang="en-US" sz="1779" spc="17">
                  <a:solidFill>
                    <a:srgbClr val="FBFFFF"/>
                  </a:solidFill>
                  <a:latin typeface="Montserrat"/>
                  <a:ea typeface="Montserrat"/>
                  <a:cs typeface="Montserrat"/>
                  <a:sym typeface="Montserrat"/>
                </a:rPr>
                <a:t>Iskal sem MODROST in Bog mi je dal probleme, ki jih je bilo treba rešiti.</a:t>
              </a:r>
            </a:p>
            <a:p>
              <a:pPr algn="l">
                <a:lnSpc>
                  <a:spcPts val="2668"/>
                </a:lnSpc>
              </a:pPr>
              <a:r>
                <a:rPr lang="en-US" sz="1779" spc="17">
                  <a:solidFill>
                    <a:srgbClr val="FBFFFF"/>
                  </a:solidFill>
                  <a:latin typeface="Montserrat"/>
                  <a:ea typeface="Montserrat"/>
                  <a:cs typeface="Montserrat"/>
                  <a:sym typeface="Montserrat"/>
                </a:rPr>
                <a:t>Iskal sem BOGASTVO in Bog mi je dal pamet in telo, da lahko delam.</a:t>
              </a:r>
            </a:p>
            <a:p>
              <a:pPr algn="l">
                <a:lnSpc>
                  <a:spcPts val="2668"/>
                </a:lnSpc>
              </a:pPr>
              <a:r>
                <a:rPr lang="en-US" sz="1779" spc="17">
                  <a:solidFill>
                    <a:srgbClr val="FBFFFF"/>
                  </a:solidFill>
                  <a:latin typeface="Montserrat"/>
                  <a:ea typeface="Montserrat"/>
                  <a:cs typeface="Montserrat"/>
                  <a:sym typeface="Montserrat"/>
                </a:rPr>
                <a:t>Iskal sem POGUM in Bog mi je dal ovire, ki jih je bilo treba premagati.</a:t>
              </a:r>
            </a:p>
            <a:p>
              <a:pPr algn="l">
                <a:lnSpc>
                  <a:spcPts val="2668"/>
                </a:lnSpc>
              </a:pPr>
              <a:r>
                <a:rPr lang="en-US" sz="1779" spc="17">
                  <a:solidFill>
                    <a:srgbClr val="FBFFFF"/>
                  </a:solidFill>
                  <a:latin typeface="Montserrat"/>
                  <a:ea typeface="Montserrat"/>
                  <a:cs typeface="Montserrat"/>
                  <a:sym typeface="Montserrat"/>
                </a:rPr>
                <a:t>Iskal sem LJUBEZEN in Bog mi je dal ljudi, ki jim je bilo treba pomagati.</a:t>
              </a:r>
            </a:p>
            <a:p>
              <a:pPr algn="l">
                <a:lnSpc>
                  <a:spcPts val="2668"/>
                </a:lnSpc>
              </a:pPr>
              <a:r>
                <a:rPr lang="en-US" sz="1779" spc="17">
                  <a:solidFill>
                    <a:srgbClr val="FBFFFF"/>
                  </a:solidFill>
                  <a:latin typeface="Montserrat"/>
                  <a:ea typeface="Montserrat"/>
                  <a:cs typeface="Montserrat"/>
                  <a:sym typeface="Montserrat"/>
                </a:rPr>
                <a:t>Iskal sem DOBIČEK in Bog mi je dal priložnost.</a:t>
              </a:r>
            </a:p>
            <a:p>
              <a:pPr algn="l">
                <a:lnSpc>
                  <a:spcPts val="2668"/>
                </a:lnSpc>
              </a:pPr>
              <a:r>
                <a:rPr lang="en-US" sz="1779" spc="17">
                  <a:solidFill>
                    <a:srgbClr val="FBFFFF"/>
                  </a:solidFill>
                  <a:latin typeface="Montserrat"/>
                  <a:ea typeface="Montserrat"/>
                  <a:cs typeface="Montserrat"/>
                  <a:sym typeface="Montserrat"/>
                </a:rPr>
                <a:t>Nič nisem dobil od tistega kar sem iskal, a dobil sem vse, kar sem potreboval!</a:t>
              </a:r>
            </a:p>
            <a:p>
              <a:pPr algn="l">
                <a:lnSpc>
                  <a:spcPts val="2668"/>
                </a:lnSpc>
              </a:pPr>
              <a:r>
                <a:rPr lang="en-US" sz="1779" spc="17">
                  <a:solidFill>
                    <a:srgbClr val="FBFFFF"/>
                  </a:solidFill>
                  <a:latin typeface="Montserrat"/>
                  <a:ea typeface="Montserrat"/>
                  <a:cs typeface="Montserrat"/>
                  <a:sym typeface="Montserrat"/>
                </a:rPr>
                <a:t>Dobri Gospod, hvala, da si nas ponovno zbral skupaj na tem mestu. Vodi naše srečanje in odpri naša srca za delovanje Svetega Duha, da bomo vse izrekali v tvojo slavo. Po Kristusu našem Gospodu. Amen.</a:t>
              </a:r>
            </a:p>
          </p:txBody>
        </p:sp>
        <p:sp>
          <p:nvSpPr>
            <p:cNvPr id="6" name="TextBox 6"/>
            <p:cNvSpPr txBox="1"/>
            <p:nvPr/>
          </p:nvSpPr>
          <p:spPr>
            <a:xfrm>
              <a:off x="0" y="-28575"/>
              <a:ext cx="8151244" cy="743565"/>
            </a:xfrm>
            <a:prstGeom prst="rect">
              <a:avLst/>
            </a:prstGeom>
          </p:spPr>
          <p:txBody>
            <a:bodyPr lIns="0" tIns="0" rIns="0" bIns="0" rtlCol="0" anchor="t">
              <a:spAutoFit/>
            </a:bodyPr>
            <a:lstStyle/>
            <a:p>
              <a:pPr algn="l">
                <a:lnSpc>
                  <a:spcPts val="4584"/>
                </a:lnSpc>
              </a:pPr>
              <a:r>
                <a:rPr lang="en-US" sz="3526" spc="35">
                  <a:solidFill>
                    <a:srgbClr val="FBFFFF"/>
                  </a:solidFill>
                  <a:latin typeface="Quando"/>
                  <a:ea typeface="Quando"/>
                  <a:cs typeface="Quando"/>
                  <a:sym typeface="Quando"/>
                </a:rPr>
                <a:t>Vstopna molitev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5051488" y="-129717"/>
            <a:ext cx="4792377" cy="7573063"/>
          </a:xfrm>
          <a:custGeom>
            <a:avLst/>
            <a:gdLst/>
            <a:ahLst/>
            <a:cxnLst/>
            <a:rect l="l" t="t" r="r" b="b"/>
            <a:pathLst>
              <a:path w="4792377" h="7573063">
                <a:moveTo>
                  <a:pt x="0" y="0"/>
                </a:moveTo>
                <a:lnTo>
                  <a:pt x="4792377" y="0"/>
                </a:lnTo>
                <a:lnTo>
                  <a:pt x="4792377" y="7573063"/>
                </a:lnTo>
                <a:lnTo>
                  <a:pt x="0" y="7573063"/>
                </a:lnTo>
                <a:lnTo>
                  <a:pt x="0" y="0"/>
                </a:lnTo>
                <a:close/>
              </a:path>
            </a:pathLst>
          </a:custGeom>
          <a:blipFill>
            <a:blip r:embed="rId2">
              <a:alphaModFix amt="9999"/>
            </a:blip>
            <a:stretch>
              <a:fillRect l="-11308" t="-8339" r="-11810" b="-8601"/>
            </a:stretch>
          </a:blipFill>
        </p:spPr>
      </p:sp>
      <p:sp>
        <p:nvSpPr>
          <p:cNvPr id="3" name="AutoShape 3"/>
          <p:cNvSpPr/>
          <p:nvPr/>
        </p:nvSpPr>
        <p:spPr>
          <a:xfrm>
            <a:off x="-131838" y="-109878"/>
            <a:ext cx="5255801" cy="7585550"/>
          </a:xfrm>
          <a:prstGeom prst="rect">
            <a:avLst/>
          </a:prstGeom>
          <a:solidFill>
            <a:srgbClr val="FBFFFF"/>
          </a:solidFill>
        </p:spPr>
      </p:sp>
      <p:sp>
        <p:nvSpPr>
          <p:cNvPr id="4" name="TextBox 4"/>
          <p:cNvSpPr txBox="1"/>
          <p:nvPr/>
        </p:nvSpPr>
        <p:spPr>
          <a:xfrm>
            <a:off x="731520" y="702945"/>
            <a:ext cx="3706602" cy="5129609"/>
          </a:xfrm>
          <a:prstGeom prst="rect">
            <a:avLst/>
          </a:prstGeom>
        </p:spPr>
        <p:txBody>
          <a:bodyPr lIns="0" tIns="0" rIns="0" bIns="0" rtlCol="0" anchor="t">
            <a:spAutoFit/>
          </a:bodyPr>
          <a:lstStyle/>
          <a:p>
            <a:pPr marL="518170" lvl="1" indent="-259085" algn="l">
              <a:lnSpc>
                <a:spcPts val="3120"/>
              </a:lnSpc>
              <a:buAutoNum type="arabicPeriod"/>
            </a:pPr>
            <a:r>
              <a:rPr lang="en-US" sz="2400" spc="24" dirty="0" err="1">
                <a:solidFill>
                  <a:srgbClr val="BBD9D7"/>
                </a:solidFill>
                <a:latin typeface="Quando"/>
                <a:ea typeface="Quando"/>
                <a:cs typeface="Quando"/>
                <a:sym typeface="Quando"/>
              </a:rPr>
              <a:t>Božja</a:t>
            </a:r>
            <a:r>
              <a:rPr lang="en-US" sz="2400" spc="24" dirty="0">
                <a:solidFill>
                  <a:srgbClr val="BBD9D7"/>
                </a:solidFill>
                <a:latin typeface="Quando"/>
                <a:ea typeface="Quando"/>
                <a:cs typeface="Quando"/>
                <a:sym typeface="Quando"/>
              </a:rPr>
              <a:t> </a:t>
            </a:r>
            <a:r>
              <a:rPr lang="en-US" sz="2400" spc="24" dirty="0" err="1">
                <a:solidFill>
                  <a:srgbClr val="BBD9D7"/>
                </a:solidFill>
                <a:latin typeface="Quando"/>
                <a:ea typeface="Quando"/>
                <a:cs typeface="Quando"/>
                <a:sym typeface="Quando"/>
              </a:rPr>
              <a:t>beseda</a:t>
            </a:r>
            <a:endParaRPr lang="en-US" sz="2400" spc="24" dirty="0">
              <a:solidFill>
                <a:srgbClr val="BBD9D7"/>
              </a:solidFill>
              <a:latin typeface="Quando"/>
              <a:ea typeface="Quando"/>
              <a:cs typeface="Quando"/>
              <a:sym typeface="Quando"/>
            </a:endParaRPr>
          </a:p>
          <a:p>
            <a:pPr algn="l">
              <a:lnSpc>
                <a:spcPts val="3120"/>
              </a:lnSpc>
            </a:pPr>
            <a:r>
              <a:rPr lang="en-US" sz="2400" spc="24" dirty="0" err="1">
                <a:solidFill>
                  <a:srgbClr val="556665"/>
                </a:solidFill>
                <a:latin typeface="Quando"/>
                <a:ea typeface="Quando"/>
                <a:cs typeface="Quando"/>
                <a:sym typeface="Quando"/>
              </a:rPr>
              <a:t>Preberemo</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evangelij</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prihodnje</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nedelje</a:t>
            </a:r>
            <a:r>
              <a:rPr lang="en-US" sz="2400" spc="24" dirty="0">
                <a:solidFill>
                  <a:srgbClr val="556665"/>
                </a:solidFill>
                <a:latin typeface="Quando"/>
                <a:ea typeface="Quando"/>
                <a:cs typeface="Quando"/>
                <a:sym typeface="Quando"/>
              </a:rPr>
              <a:t>.</a:t>
            </a: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r>
              <a:rPr lang="en-US" sz="2400" spc="24" dirty="0">
                <a:solidFill>
                  <a:srgbClr val="BBD9D7"/>
                </a:solidFill>
                <a:latin typeface="Quando"/>
                <a:ea typeface="Quando"/>
                <a:cs typeface="Quando"/>
                <a:sym typeface="Quando"/>
              </a:rPr>
              <a:t>2. </a:t>
            </a:r>
            <a:r>
              <a:rPr lang="en-US" sz="2400" spc="24" dirty="0" err="1">
                <a:solidFill>
                  <a:srgbClr val="BBD9D7"/>
                </a:solidFill>
                <a:latin typeface="Quando"/>
                <a:ea typeface="Quando"/>
                <a:cs typeface="Quando"/>
                <a:sym typeface="Quando"/>
              </a:rPr>
              <a:t>Vstopno</a:t>
            </a:r>
            <a:r>
              <a:rPr lang="en-US" sz="2400" spc="24" dirty="0">
                <a:solidFill>
                  <a:srgbClr val="BBD9D7"/>
                </a:solidFill>
                <a:latin typeface="Quando"/>
                <a:ea typeface="Quando"/>
                <a:cs typeface="Quando"/>
                <a:sym typeface="Quando"/>
              </a:rPr>
              <a:t> mesto:</a:t>
            </a:r>
          </a:p>
          <a:p>
            <a:pPr algn="l">
              <a:lnSpc>
                <a:spcPts val="3120"/>
              </a:lnSpc>
            </a:pPr>
            <a:r>
              <a:rPr lang="sl-SI" sz="1800" u="sng" dirty="0">
                <a:solidFill>
                  <a:srgbClr val="0000FF"/>
                </a:solidFill>
                <a:effectLst/>
                <a:latin typeface="Calibri" panose="020F0502020204030204" pitchFamily="34" charset="0"/>
                <a:ea typeface="Calibri" panose="020F0502020204030204" pitchFamily="34" charset="0"/>
                <a:hlinkClick r:id="rId3"/>
              </a:rPr>
              <a:t>https://youtu.be/yQ1_YlXFk40</a:t>
            </a:r>
            <a:r>
              <a:rPr lang="sl-SI" sz="1800" dirty="0">
                <a:effectLst/>
                <a:latin typeface="Calibri" panose="020F0502020204030204" pitchFamily="34" charset="0"/>
                <a:ea typeface="Calibri" panose="020F0502020204030204" pitchFamily="34" charset="0"/>
              </a:rPr>
              <a:t> </a:t>
            </a:r>
          </a:p>
          <a:p>
            <a:pPr algn="l">
              <a:lnSpc>
                <a:spcPts val="3120"/>
              </a:lnSpc>
            </a:pPr>
            <a:r>
              <a:rPr lang="sl-SI" spc="24" dirty="0">
                <a:solidFill>
                  <a:srgbClr val="556665"/>
                </a:solidFill>
                <a:latin typeface="Calibri" panose="020F0502020204030204" pitchFamily="34" charset="0"/>
                <a:ea typeface="Calibri" panose="020F0502020204030204" pitchFamily="34" charset="0"/>
                <a:cs typeface="Quando"/>
                <a:sym typeface="Quando"/>
              </a:rPr>
              <a:t>in</a:t>
            </a:r>
          </a:p>
          <a:p>
            <a:pPr>
              <a:lnSpc>
                <a:spcPts val="3120"/>
              </a:lnSpc>
            </a:pPr>
            <a:r>
              <a:rPr lang="sl-SI" sz="1800" u="sng" dirty="0">
                <a:solidFill>
                  <a:srgbClr val="0000FF"/>
                </a:solidFill>
                <a:effectLst/>
                <a:latin typeface="Calibri" panose="020F0502020204030204" pitchFamily="34" charset="0"/>
                <a:ea typeface="Calibri" panose="020F0502020204030204" pitchFamily="34" charset="0"/>
                <a:hlinkClick r:id="rId4"/>
              </a:rPr>
              <a:t>https://youtu.be/O5knhijOSms</a:t>
            </a:r>
            <a:endParaRPr lang="sl-SI"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a:off x="216362" y="492218"/>
            <a:ext cx="8701390" cy="6662828"/>
            <a:chOff x="0" y="0"/>
            <a:chExt cx="11601853" cy="8883771"/>
          </a:xfrm>
        </p:grpSpPr>
        <p:sp>
          <p:nvSpPr>
            <p:cNvPr id="4" name="TextBox 4"/>
            <p:cNvSpPr txBox="1"/>
            <p:nvPr/>
          </p:nvSpPr>
          <p:spPr>
            <a:xfrm>
              <a:off x="0" y="-123825"/>
              <a:ext cx="11584337" cy="844169"/>
            </a:xfrm>
            <a:prstGeom prst="rect">
              <a:avLst/>
            </a:prstGeom>
          </p:spPr>
          <p:txBody>
            <a:bodyPr lIns="0" tIns="0" rIns="0" bIns="0" rtlCol="0" anchor="t">
              <a:spAutoFit/>
            </a:bodyPr>
            <a:lstStyle/>
            <a:p>
              <a:pPr algn="l">
                <a:lnSpc>
                  <a:spcPts val="5616"/>
                </a:lnSpc>
              </a:pPr>
              <a:r>
                <a:rPr lang="en-US" sz="3600" spc="-53">
                  <a:solidFill>
                    <a:srgbClr val="FBFFFF"/>
                  </a:solidFill>
                  <a:latin typeface="Quando"/>
                  <a:ea typeface="Quando"/>
                  <a:cs typeface="Quando"/>
                  <a:sym typeface="Quando"/>
                </a:rPr>
                <a:t>Iztočnice za razmislek</a:t>
              </a:r>
            </a:p>
          </p:txBody>
        </p:sp>
        <p:sp>
          <p:nvSpPr>
            <p:cNvPr id="5" name="TextBox 5"/>
            <p:cNvSpPr txBox="1"/>
            <p:nvPr/>
          </p:nvSpPr>
          <p:spPr>
            <a:xfrm>
              <a:off x="0" y="978867"/>
              <a:ext cx="11601853" cy="7904903"/>
            </a:xfrm>
            <a:prstGeom prst="rect">
              <a:avLst/>
            </a:prstGeom>
          </p:spPr>
          <p:txBody>
            <a:bodyPr lIns="0" tIns="0" rIns="0" bIns="0" rtlCol="0" anchor="t">
              <a:spAutoFit/>
            </a:bodyPr>
            <a:lstStyle/>
            <a:p>
              <a:pPr algn="l">
                <a:lnSpc>
                  <a:spcPts val="2989"/>
                </a:lnSpc>
              </a:pPr>
              <a:r>
                <a:rPr lang="en-US" sz="2299" spc="68">
                  <a:solidFill>
                    <a:srgbClr val="FBFFFF"/>
                  </a:solidFill>
                  <a:latin typeface="Montserrat"/>
                  <a:ea typeface="Montserrat"/>
                  <a:cs typeface="Montserrat"/>
                  <a:sym typeface="Montserrat"/>
                </a:rPr>
                <a:t>Življenje je pot, polna izkušenj, preizkušenj, sopotnikov, ovir, lepega, manj lepega. Je tudi priložnost za učenje in zorenje. Ko se podamo na pot, na nek način ves čas iščemo smisel življenja. Mi smo romarji na tej poti in mnogokrat se nam lahko zazdi, da je pot pretežka za nas. Srečujemo se z obupom, žalostjo, jezom, besom … Papež Frančišek v buli o sklicu Jubilejnega leta razmišlja, da se »sv. Pavel pogosto zateče k potrpežljivosti, da poudari pomembnost vztrajnosti in zaupanja v to, kar nam je Bog obljubil, predvsem pa izpričuje, da je Bog potrpežljiv z nami, On, ki je »Bog potrpežljivosti in tolažbe« (Rim 15,5). Potrpežljivost, ki je tudi sad Svetega Duha, ohranja živo upanje in ga utrjuje kot krepost in način življenja. Zato se naučimo pogosto prositi za milost potrpežljivosti, ki je hčerka upanja in ga hkrati podpira.«</a:t>
              </a:r>
            </a:p>
          </p:txBody>
        </p:sp>
      </p:grpSp>
      <p:sp>
        <p:nvSpPr>
          <p:cNvPr id="6" name="AutoShape 6"/>
          <p:cNvSpPr/>
          <p:nvPr/>
        </p:nvSpPr>
        <p:spPr>
          <a:xfrm>
            <a:off x="9129696" y="-156190"/>
            <a:ext cx="752269" cy="7708710"/>
          </a:xfrm>
          <a:prstGeom prst="rect">
            <a:avLst/>
          </a:prstGeom>
          <a:solidFill>
            <a:srgbClr val="FBFFFF"/>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3306503" y="-119652"/>
            <a:ext cx="6596425" cy="7434852"/>
          </a:xfrm>
          <a:prstGeom prst="rect">
            <a:avLst/>
          </a:prstGeom>
          <a:solidFill>
            <a:srgbClr val="BBD9D7"/>
          </a:solidFill>
        </p:spPr>
      </p:sp>
      <p:sp>
        <p:nvSpPr>
          <p:cNvPr id="3" name="Freeform 3"/>
          <p:cNvSpPr/>
          <p:nvPr/>
        </p:nvSpPr>
        <p:spPr>
          <a:xfrm>
            <a:off x="0" y="226873"/>
            <a:ext cx="3052278" cy="6861454"/>
          </a:xfrm>
          <a:custGeom>
            <a:avLst/>
            <a:gdLst/>
            <a:ahLst/>
            <a:cxnLst/>
            <a:rect l="l" t="t" r="r" b="b"/>
            <a:pathLst>
              <a:path w="3052278" h="6861454">
                <a:moveTo>
                  <a:pt x="0" y="0"/>
                </a:moveTo>
                <a:lnTo>
                  <a:pt x="3052278" y="0"/>
                </a:lnTo>
                <a:lnTo>
                  <a:pt x="3052278" y="6861454"/>
                </a:lnTo>
                <a:lnTo>
                  <a:pt x="0" y="6861454"/>
                </a:lnTo>
                <a:lnTo>
                  <a:pt x="0" y="0"/>
                </a:lnTo>
                <a:close/>
              </a:path>
            </a:pathLst>
          </a:custGeom>
          <a:blipFill>
            <a:blip r:embed="rId2"/>
            <a:stretch>
              <a:fillRect l="-180102" r="-56673"/>
            </a:stretch>
          </a:blipFill>
        </p:spPr>
      </p:sp>
      <p:sp>
        <p:nvSpPr>
          <p:cNvPr id="4" name="TextBox 4"/>
          <p:cNvSpPr txBox="1"/>
          <p:nvPr/>
        </p:nvSpPr>
        <p:spPr>
          <a:xfrm>
            <a:off x="3439965" y="180975"/>
            <a:ext cx="6123437" cy="1072515"/>
          </a:xfrm>
          <a:prstGeom prst="rect">
            <a:avLst/>
          </a:prstGeom>
        </p:spPr>
        <p:txBody>
          <a:bodyPr lIns="0" tIns="0" rIns="0" bIns="0" rtlCol="0" anchor="t">
            <a:spAutoFit/>
          </a:bodyPr>
          <a:lstStyle/>
          <a:p>
            <a:pPr algn="l">
              <a:lnSpc>
                <a:spcPts val="4289"/>
              </a:lnSpc>
            </a:pPr>
            <a:r>
              <a:rPr lang="en-US" sz="3299" b="1" i="1" spc="98">
                <a:solidFill>
                  <a:srgbClr val="FBFFFF"/>
                </a:solidFill>
                <a:latin typeface="Montserrat Medium Italics"/>
                <a:ea typeface="Montserrat Medium Italics"/>
                <a:cs typeface="Montserrat Medium Italics"/>
                <a:sym typeface="Montserrat Medium Italics"/>
              </a:rPr>
              <a:t>Kaj to pomeni za pastoralo v naši župniji?</a:t>
            </a:r>
          </a:p>
        </p:txBody>
      </p:sp>
      <p:sp>
        <p:nvSpPr>
          <p:cNvPr id="5" name="TextBox 5"/>
          <p:cNvSpPr txBox="1"/>
          <p:nvPr/>
        </p:nvSpPr>
        <p:spPr>
          <a:xfrm>
            <a:off x="3439965" y="1380641"/>
            <a:ext cx="6123437" cy="5836534"/>
          </a:xfrm>
          <a:prstGeom prst="rect">
            <a:avLst/>
          </a:prstGeom>
        </p:spPr>
        <p:txBody>
          <a:bodyPr lIns="0" tIns="0" rIns="0" bIns="0" rtlCol="0" anchor="t">
            <a:spAutoFit/>
          </a:bodyPr>
          <a:lstStyle/>
          <a:p>
            <a:pPr algn="l">
              <a:lnSpc>
                <a:spcPts val="3090"/>
              </a:lnSpc>
            </a:pPr>
            <a:r>
              <a:rPr lang="en-US" sz="2060" spc="20">
                <a:solidFill>
                  <a:srgbClr val="FBFFFF"/>
                </a:solidFill>
                <a:latin typeface="Montserrat"/>
                <a:ea typeface="Montserrat"/>
                <a:cs typeface="Montserrat"/>
                <a:sym typeface="Montserrat"/>
              </a:rPr>
              <a:t>Na poti skozi življenje nismo sami. Drug drugemu smo sopotniki. Župnija je celica v življenju posameznika, v kateri najde somišljenike, sogovornike, poslušalce, tiste, ki zanj molijo, ga spodbujajo, mu pomagajo in vsekakor gradijo z njim občestvo v imenu Jezusa Kristusa. Ni dovolj, da se s svojimi brati in sestrami iz župnije le srečamo pri nedeljski sveti maši. Povabljeni smo, da našo skupnost obogatimo in jo razširimo preko okvirjev nedeljskega bogoslužja. Le tako bomo lahko zares živeli svojo romarsko identiteto in si kot sopotniki prihajali vedno bližje, med nami pa se bo krepilo zaupanje in se utrjevala povezanost.</a:t>
            </a:r>
          </a:p>
        </p:txBody>
      </p:sp>
      <p:sp>
        <p:nvSpPr>
          <p:cNvPr id="6" name="TextBox 6"/>
          <p:cNvSpPr txBox="1"/>
          <p:nvPr/>
        </p:nvSpPr>
        <p:spPr>
          <a:xfrm>
            <a:off x="3439965" y="7387226"/>
            <a:ext cx="6123437" cy="337820"/>
          </a:xfrm>
          <a:prstGeom prst="rect">
            <a:avLst/>
          </a:prstGeom>
        </p:spPr>
        <p:txBody>
          <a:bodyPr lIns="0" tIns="0" rIns="0" bIns="0" rtlCol="0" anchor="t">
            <a:spAutoFit/>
          </a:bodyPr>
          <a:lstStyle/>
          <a:p>
            <a:pPr algn="l">
              <a:lnSpc>
                <a:spcPts val="2730"/>
              </a:lnSpc>
            </a:pPr>
            <a:r>
              <a:rPr lang="en-US" sz="2100" b="1" i="1" spc="63">
                <a:solidFill>
                  <a:srgbClr val="FBFFFF"/>
                </a:solidFill>
                <a:latin typeface="Montserrat Medium Italics"/>
                <a:ea typeface="Montserrat Medium Italics"/>
                <a:cs typeface="Montserrat Medium Italics"/>
                <a:sym typeface="Montserrat Medium Italics"/>
              </a:rPr>
              <a:t>Volunteering</a:t>
            </a:r>
          </a:p>
        </p:txBody>
      </p:sp>
      <p:sp>
        <p:nvSpPr>
          <p:cNvPr id="7" name="TextBox 7"/>
          <p:cNvSpPr txBox="1"/>
          <p:nvPr/>
        </p:nvSpPr>
        <p:spPr>
          <a:xfrm>
            <a:off x="3439965" y="7863251"/>
            <a:ext cx="6123437" cy="669290"/>
          </a:xfrm>
          <a:prstGeom prst="rect">
            <a:avLst/>
          </a:prstGeom>
        </p:spPr>
        <p:txBody>
          <a:bodyPr lIns="0" tIns="0" rIns="0" bIns="0" rtlCol="0" anchor="t">
            <a:spAutoFit/>
          </a:bodyPr>
          <a:lstStyle/>
          <a:p>
            <a:pPr algn="l">
              <a:lnSpc>
                <a:spcPts val="2700"/>
              </a:lnSpc>
            </a:pPr>
            <a:r>
              <a:rPr lang="en-US" sz="1800" spc="18">
                <a:solidFill>
                  <a:srgbClr val="FBFFFF"/>
                </a:solidFill>
                <a:latin typeface="Montserrat"/>
                <a:ea typeface="Montserrat"/>
                <a:cs typeface="Montserrat"/>
                <a:sym typeface="Montserrat"/>
              </a:rPr>
              <a:t>Presentations are  tools that can be used as lectures.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5193377" y="-179854"/>
            <a:ext cx="4691053" cy="7722233"/>
          </a:xfrm>
          <a:prstGeom prst="rect">
            <a:avLst/>
          </a:prstGeom>
          <a:solidFill>
            <a:srgbClr val="FBFFFF"/>
          </a:solidFill>
        </p:spPr>
      </p:sp>
      <p:sp>
        <p:nvSpPr>
          <p:cNvPr id="3" name="TextBox 3"/>
          <p:cNvSpPr txBox="1"/>
          <p:nvPr/>
        </p:nvSpPr>
        <p:spPr>
          <a:xfrm>
            <a:off x="465328" y="301206"/>
            <a:ext cx="3968076" cy="2220768"/>
          </a:xfrm>
          <a:prstGeom prst="rect">
            <a:avLst/>
          </a:prstGeom>
        </p:spPr>
        <p:txBody>
          <a:bodyPr lIns="0" tIns="0" rIns="0" bIns="0" rtlCol="0" anchor="t">
            <a:spAutoFit/>
          </a:bodyPr>
          <a:lstStyle/>
          <a:p>
            <a:pPr algn="l">
              <a:lnSpc>
                <a:spcPts val="5875"/>
              </a:lnSpc>
            </a:pPr>
            <a:r>
              <a:rPr lang="en-US" sz="4519" spc="45">
                <a:solidFill>
                  <a:srgbClr val="FBFFFF"/>
                </a:solidFill>
                <a:latin typeface="Quando"/>
                <a:ea typeface="Quando"/>
                <a:cs typeface="Quando"/>
                <a:sym typeface="Quando"/>
              </a:rPr>
              <a:t>Iztočnice za pogovor</a:t>
            </a:r>
          </a:p>
          <a:p>
            <a:pPr algn="l">
              <a:lnSpc>
                <a:spcPts val="5875"/>
              </a:lnSpc>
            </a:pPr>
            <a:endParaRPr lang="en-US" sz="4519" spc="45">
              <a:solidFill>
                <a:srgbClr val="FBFFFF"/>
              </a:solidFill>
              <a:latin typeface="Quando"/>
              <a:ea typeface="Quando"/>
              <a:cs typeface="Quando"/>
              <a:sym typeface="Quando"/>
            </a:endParaRPr>
          </a:p>
        </p:txBody>
      </p:sp>
      <p:grpSp>
        <p:nvGrpSpPr>
          <p:cNvPr id="4" name="Group 4"/>
          <p:cNvGrpSpPr/>
          <p:nvPr/>
        </p:nvGrpSpPr>
        <p:grpSpPr>
          <a:xfrm>
            <a:off x="268292" y="2953062"/>
            <a:ext cx="4608508" cy="4128951"/>
            <a:chOff x="0" y="0"/>
            <a:chExt cx="6144678" cy="5505268"/>
          </a:xfrm>
        </p:grpSpPr>
        <p:sp>
          <p:nvSpPr>
            <p:cNvPr id="5" name="AutoShape 5"/>
            <p:cNvSpPr/>
            <p:nvPr/>
          </p:nvSpPr>
          <p:spPr>
            <a:xfrm>
              <a:off x="0" y="0"/>
              <a:ext cx="6144678" cy="5505268"/>
            </a:xfrm>
            <a:prstGeom prst="rect">
              <a:avLst/>
            </a:prstGeom>
            <a:solidFill>
              <a:srgbClr val="FBFFFF"/>
            </a:solidFill>
          </p:spPr>
        </p:sp>
        <p:sp>
          <p:nvSpPr>
            <p:cNvPr id="6" name="TextBox 6"/>
            <p:cNvSpPr txBox="1"/>
            <p:nvPr/>
          </p:nvSpPr>
          <p:spPr>
            <a:xfrm>
              <a:off x="422503" y="273594"/>
              <a:ext cx="5299672" cy="4919980"/>
            </a:xfrm>
            <a:prstGeom prst="rect">
              <a:avLst/>
            </a:prstGeom>
          </p:spPr>
          <p:txBody>
            <a:bodyPr lIns="0" tIns="0" rIns="0" bIns="0" rtlCol="0" anchor="t">
              <a:spAutoFit/>
            </a:bodyPr>
            <a:lstStyle/>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●Kdo sem jaz kot romar?</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●Kakšen sopotnik sem na romanju skozi življenje?</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●Kje si sam želim biti še bolj podprt?</a:t>
              </a:r>
            </a:p>
            <a:p>
              <a:pPr algn="l">
                <a:lnSpc>
                  <a:spcPts val="2940"/>
                </a:lnSpc>
              </a:pPr>
              <a:r>
                <a:rPr lang="en-US" sz="2100" b="1" i="1" spc="63">
                  <a:solidFill>
                    <a:srgbClr val="BBD9D7"/>
                  </a:solidFill>
                  <a:latin typeface="Montserrat Medium Italics"/>
                  <a:ea typeface="Montserrat Medium Italics"/>
                  <a:cs typeface="Montserrat Medium Italics"/>
                  <a:sym typeface="Montserrat Medium Italics"/>
                </a:rPr>
                <a:t>●Kaj nas že povezuje in kje vidimo naslednje korake povezovanja v naši župnijski skupnosti? Kje so še naše rezerve?</a:t>
              </a:r>
            </a:p>
          </p:txBody>
        </p:sp>
      </p:grpSp>
      <p:sp>
        <p:nvSpPr>
          <p:cNvPr id="7" name="AutoShape 7"/>
          <p:cNvSpPr/>
          <p:nvPr/>
        </p:nvSpPr>
        <p:spPr>
          <a:xfrm>
            <a:off x="6939051" y="-135165"/>
            <a:ext cx="1061832" cy="7578768"/>
          </a:xfrm>
          <a:prstGeom prst="rect">
            <a:avLst/>
          </a:prstGeom>
          <a:solidFill>
            <a:srgbClr val="BBD9D7">
              <a:alpha val="16863"/>
            </a:srgbClr>
          </a:solidFill>
        </p:spPr>
      </p:sp>
      <p:sp>
        <p:nvSpPr>
          <p:cNvPr id="8" name="Freeform 8"/>
          <p:cNvSpPr/>
          <p:nvPr/>
        </p:nvSpPr>
        <p:spPr>
          <a:xfrm>
            <a:off x="5994956" y="731520"/>
            <a:ext cx="3027124" cy="5842024"/>
          </a:xfrm>
          <a:custGeom>
            <a:avLst/>
            <a:gdLst/>
            <a:ahLst/>
            <a:cxnLst/>
            <a:rect l="l" t="t" r="r" b="b"/>
            <a:pathLst>
              <a:path w="3027124" h="5842024">
                <a:moveTo>
                  <a:pt x="0" y="0"/>
                </a:moveTo>
                <a:lnTo>
                  <a:pt x="3027124" y="0"/>
                </a:lnTo>
                <a:lnTo>
                  <a:pt x="3027124" y="5842024"/>
                </a:lnTo>
                <a:lnTo>
                  <a:pt x="0" y="5842024"/>
                </a:lnTo>
                <a:lnTo>
                  <a:pt x="0" y="0"/>
                </a:lnTo>
                <a:close/>
              </a:path>
            </a:pathLst>
          </a:custGeom>
          <a:blipFill>
            <a:blip r:embed="rId2"/>
            <a:stretch>
              <a:fillRect l="-14410" r="-1441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TextBox 2"/>
          <p:cNvSpPr txBox="1"/>
          <p:nvPr/>
        </p:nvSpPr>
        <p:spPr>
          <a:xfrm>
            <a:off x="2654985" y="823062"/>
            <a:ext cx="5822499" cy="1376045"/>
          </a:xfrm>
          <a:prstGeom prst="rect">
            <a:avLst/>
          </a:prstGeom>
        </p:spPr>
        <p:txBody>
          <a:bodyPr lIns="0" tIns="0" rIns="0" bIns="0" rtlCol="0" anchor="t">
            <a:spAutoFit/>
          </a:bodyPr>
          <a:lstStyle/>
          <a:p>
            <a:pPr algn="r">
              <a:lnSpc>
                <a:spcPts val="5460"/>
              </a:lnSpc>
            </a:pPr>
            <a:r>
              <a:rPr lang="en-US" sz="4200" spc="42">
                <a:solidFill>
                  <a:srgbClr val="FBFFFF"/>
                </a:solidFill>
                <a:latin typeface="Quando"/>
                <a:ea typeface="Quando"/>
                <a:cs typeface="Quando"/>
                <a:sym typeface="Quando"/>
              </a:rPr>
              <a:t>Sklepna molitev</a:t>
            </a:r>
          </a:p>
          <a:p>
            <a:pPr algn="r">
              <a:lnSpc>
                <a:spcPts val="5460"/>
              </a:lnSpc>
            </a:pPr>
            <a:endParaRPr lang="en-US" sz="4200" spc="42">
              <a:solidFill>
                <a:srgbClr val="FBFFFF"/>
              </a:solidFill>
              <a:latin typeface="Quando"/>
              <a:ea typeface="Quando"/>
              <a:cs typeface="Quando"/>
              <a:sym typeface="Quando"/>
            </a:endParaRPr>
          </a:p>
        </p:txBody>
      </p:sp>
      <p:sp>
        <p:nvSpPr>
          <p:cNvPr id="3" name="AutoShape 3"/>
          <p:cNvSpPr/>
          <p:nvPr/>
        </p:nvSpPr>
        <p:spPr>
          <a:xfrm>
            <a:off x="-117355" y="-211902"/>
            <a:ext cx="1350262" cy="7687319"/>
          </a:xfrm>
          <a:prstGeom prst="rect">
            <a:avLst/>
          </a:prstGeom>
          <a:solidFill>
            <a:srgbClr val="FBFFFF"/>
          </a:solidFill>
        </p:spPr>
      </p:sp>
      <p:sp>
        <p:nvSpPr>
          <p:cNvPr id="4" name="TextBox 4"/>
          <p:cNvSpPr txBox="1"/>
          <p:nvPr/>
        </p:nvSpPr>
        <p:spPr>
          <a:xfrm rot="-5400000">
            <a:off x="-1408485" y="4425268"/>
            <a:ext cx="4025528" cy="291296"/>
          </a:xfrm>
          <a:prstGeom prst="rect">
            <a:avLst/>
          </a:prstGeom>
        </p:spPr>
        <p:txBody>
          <a:bodyPr lIns="0" tIns="0" rIns="0" bIns="0" rtlCol="0" anchor="t">
            <a:spAutoFit/>
          </a:bodyPr>
          <a:lstStyle/>
          <a:p>
            <a:pPr algn="l">
              <a:lnSpc>
                <a:spcPts val="2357"/>
              </a:lnSpc>
            </a:pPr>
            <a:r>
              <a:rPr lang="en-US" sz="1813" spc="90">
                <a:solidFill>
                  <a:srgbClr val="BBD9D7"/>
                </a:solidFill>
                <a:latin typeface="Quando"/>
                <a:ea typeface="Quando"/>
                <a:cs typeface="Quando"/>
                <a:sym typeface="Quando"/>
              </a:rPr>
              <a:t>PRIPRAVILA: NEŽA NOVAK</a:t>
            </a:r>
          </a:p>
        </p:txBody>
      </p:sp>
      <p:sp>
        <p:nvSpPr>
          <p:cNvPr id="5" name="AutoShape 5"/>
          <p:cNvSpPr/>
          <p:nvPr/>
        </p:nvSpPr>
        <p:spPr>
          <a:xfrm>
            <a:off x="988052" y="-157815"/>
            <a:ext cx="762064" cy="7633232"/>
          </a:xfrm>
          <a:prstGeom prst="rect">
            <a:avLst/>
          </a:prstGeom>
          <a:solidFill>
            <a:srgbClr val="FBFFFF">
              <a:alpha val="21961"/>
            </a:srgbClr>
          </a:solidFill>
        </p:spPr>
      </p:sp>
      <p:grpSp>
        <p:nvGrpSpPr>
          <p:cNvPr id="6" name="Group 6"/>
          <p:cNvGrpSpPr/>
          <p:nvPr/>
        </p:nvGrpSpPr>
        <p:grpSpPr>
          <a:xfrm>
            <a:off x="1988241" y="422621"/>
            <a:ext cx="1689321" cy="2224552"/>
            <a:chOff x="0" y="0"/>
            <a:chExt cx="2252428" cy="2966069"/>
          </a:xfrm>
        </p:grpSpPr>
        <p:grpSp>
          <p:nvGrpSpPr>
            <p:cNvPr id="7" name="Group 7"/>
            <p:cNvGrpSpPr/>
            <p:nvPr/>
          </p:nvGrpSpPr>
          <p:grpSpPr>
            <a:xfrm>
              <a:off x="87179" y="0"/>
              <a:ext cx="2078070" cy="207807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FFFF"/>
              </a:solidFill>
            </p:spPr>
          </p:sp>
        </p:grpSp>
        <p:sp>
          <p:nvSpPr>
            <p:cNvPr id="9" name="TextBox 9"/>
            <p:cNvSpPr txBox="1"/>
            <p:nvPr/>
          </p:nvSpPr>
          <p:spPr>
            <a:xfrm>
              <a:off x="0" y="2546546"/>
              <a:ext cx="2252428" cy="419523"/>
            </a:xfrm>
            <a:prstGeom prst="rect">
              <a:avLst/>
            </a:prstGeom>
          </p:spPr>
          <p:txBody>
            <a:bodyPr lIns="0" tIns="0" rIns="0" bIns="0" rtlCol="0" anchor="t">
              <a:spAutoFit/>
            </a:bodyPr>
            <a:lstStyle/>
            <a:p>
              <a:pPr algn="ctr">
                <a:lnSpc>
                  <a:spcPts val="2700"/>
                </a:lnSpc>
              </a:pPr>
              <a:endParaRPr/>
            </a:p>
          </p:txBody>
        </p:sp>
        <p:sp>
          <p:nvSpPr>
            <p:cNvPr id="10" name="Freeform 10"/>
            <p:cNvSpPr/>
            <p:nvPr/>
          </p:nvSpPr>
          <p:spPr>
            <a:xfrm>
              <a:off x="211639" y="248919"/>
              <a:ext cx="1829150" cy="1829150"/>
            </a:xfrm>
            <a:custGeom>
              <a:avLst/>
              <a:gdLst/>
              <a:ahLst/>
              <a:cxnLst/>
              <a:rect l="l" t="t" r="r" b="b"/>
              <a:pathLst>
                <a:path w="1829150" h="1829150">
                  <a:moveTo>
                    <a:pt x="0" y="0"/>
                  </a:moveTo>
                  <a:lnTo>
                    <a:pt x="1829150" y="0"/>
                  </a:lnTo>
                  <a:lnTo>
                    <a:pt x="1829150" y="1829151"/>
                  </a:lnTo>
                  <a:lnTo>
                    <a:pt x="0" y="182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1988241" y="2055088"/>
            <a:ext cx="7462276" cy="4528592"/>
            <a:chOff x="0" y="0"/>
            <a:chExt cx="9949702" cy="6038122"/>
          </a:xfrm>
        </p:grpSpPr>
        <p:sp>
          <p:nvSpPr>
            <p:cNvPr id="12" name="AutoShape 12"/>
            <p:cNvSpPr/>
            <p:nvPr/>
          </p:nvSpPr>
          <p:spPr>
            <a:xfrm>
              <a:off x="0" y="0"/>
              <a:ext cx="9949702" cy="6038122"/>
            </a:xfrm>
            <a:prstGeom prst="rect">
              <a:avLst/>
            </a:prstGeom>
            <a:solidFill>
              <a:srgbClr val="FBFFFF"/>
            </a:solidFill>
          </p:spPr>
        </p:sp>
        <p:sp>
          <p:nvSpPr>
            <p:cNvPr id="13" name="TextBox 13"/>
            <p:cNvSpPr txBox="1"/>
            <p:nvPr/>
          </p:nvSpPr>
          <p:spPr>
            <a:xfrm>
              <a:off x="684133" y="211371"/>
              <a:ext cx="8581435" cy="5510606"/>
            </a:xfrm>
            <a:prstGeom prst="rect">
              <a:avLst/>
            </a:prstGeom>
          </p:spPr>
          <p:txBody>
            <a:bodyPr lIns="0" tIns="0" rIns="0" bIns="0" rtlCol="0" anchor="t">
              <a:spAutoFit/>
            </a:bodyPr>
            <a:lstStyle/>
            <a:p>
              <a:pPr algn="l">
                <a:lnSpc>
                  <a:spcPts val="3031"/>
                </a:lnSpc>
              </a:pPr>
              <a:r>
                <a:rPr lang="en-US" sz="1630" b="1" i="1" spc="48">
                  <a:solidFill>
                    <a:srgbClr val="BBD9D7"/>
                  </a:solidFill>
                  <a:latin typeface="Montserrat Bold Italics"/>
                  <a:ea typeface="Montserrat Bold Italics"/>
                  <a:cs typeface="Montserrat Bold Italics"/>
                  <a:sym typeface="Montserrat Bold Italics"/>
                </a:rPr>
                <a:t>Ostajamo brez svetosti, Gospod, če odtegneš svojo roko. Kaj nam koristi modrost, če je ne vodiš ti? Nič nam ne pomaga hrabrost, če nas več ne varuješ. Zapuščeni se pogrezamo in propadamo. Ko pa prideš, se vzravnamo in zaživimo. Slabotni smo, ampak s teboj postajamo močni. (Tomaž Kempčan)</a:t>
              </a:r>
            </a:p>
            <a:p>
              <a:pPr algn="l">
                <a:lnSpc>
                  <a:spcPts val="3031"/>
                </a:lnSpc>
              </a:pPr>
              <a:endParaRPr lang="en-US" sz="1630" b="1" i="1" spc="48">
                <a:solidFill>
                  <a:srgbClr val="BBD9D7"/>
                </a:solidFill>
                <a:latin typeface="Montserrat Bold Italics"/>
                <a:ea typeface="Montserrat Bold Italics"/>
                <a:cs typeface="Montserrat Bold Italics"/>
                <a:sym typeface="Montserrat Bold Italics"/>
              </a:endParaRPr>
            </a:p>
            <a:p>
              <a:pPr algn="l">
                <a:lnSpc>
                  <a:spcPts val="3031"/>
                </a:lnSpc>
              </a:pPr>
              <a:r>
                <a:rPr lang="en-US" sz="1630" b="1" i="1" spc="48">
                  <a:solidFill>
                    <a:srgbClr val="BBD9D7"/>
                  </a:solidFill>
                  <a:latin typeface="Montserrat Medium Italics"/>
                  <a:ea typeface="Montserrat Medium Italics"/>
                  <a:cs typeface="Montserrat Medium Italics"/>
                  <a:sym typeface="Montserrat Medium Italics"/>
                </a:rPr>
                <a:t>Hvala ti, Gospod, da smemo s teboj stopati po naši romarski poti skozi življenje. Vodi nas in varuj ter blagoslavljaj vse naše korake, po Kristusu našem Gospodu. Amen.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664</Words>
  <Application>Microsoft Office PowerPoint</Application>
  <PresentationFormat>Po meri</PresentationFormat>
  <Paragraphs>41</Paragraphs>
  <Slides>7</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7</vt:i4>
      </vt:variant>
    </vt:vector>
  </HeadingPairs>
  <TitlesOfParts>
    <vt:vector size="16" baseType="lpstr">
      <vt:lpstr>Calibri</vt:lpstr>
      <vt:lpstr>Montserrat Medium</vt:lpstr>
      <vt:lpstr>Montserrat</vt:lpstr>
      <vt:lpstr>Quando</vt:lpstr>
      <vt:lpstr>Montserrat Medium Italics</vt:lpstr>
      <vt:lpstr>Montserrat Bold</vt:lpstr>
      <vt:lpstr>Arial</vt:lpstr>
      <vt:lpstr>Montserrat Bold Italics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romarska identiteta</dc:title>
  <cp:lastModifiedBy>Neža Novak</cp:lastModifiedBy>
  <cp:revision>2</cp:revision>
  <dcterms:created xsi:type="dcterms:W3CDTF">2006-08-16T00:00:00Z</dcterms:created>
  <dcterms:modified xsi:type="dcterms:W3CDTF">2024-09-09T10:53:25Z</dcterms:modified>
  <dc:identifier>DAGNozuYUig</dc:identifier>
</cp:coreProperties>
</file>