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9753600" cy="7315200"/>
  <p:notesSz cx="6858000" cy="9144000"/>
  <p:embeddedFontLst>
    <p:embeddedFont>
      <p:font typeface="Montserrat" panose="00000500000000000000" pitchFamily="2" charset="-18"/>
      <p:regular r:id="rId9"/>
    </p:embeddedFont>
    <p:embeddedFont>
      <p:font typeface="Montserrat Bold" panose="00000800000000000000" charset="-18"/>
      <p:regular r:id="rId10"/>
    </p:embeddedFont>
    <p:embeddedFont>
      <p:font typeface="Montserrat Medium" panose="00000600000000000000" pitchFamily="2" charset="-18"/>
      <p:regular r:id="rId11"/>
    </p:embeddedFont>
    <p:embeddedFont>
      <p:font typeface="Montserrat Medium Italics" panose="020B0604020202020204" charset="-18"/>
      <p:regular r:id="rId12"/>
    </p:embeddedFont>
    <p:embeddedFont>
      <p:font typeface="Quando" panose="020B0604020202020204" charset="-18"/>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44" d="100"/>
          <a:sy n="144" d="100"/>
        </p:scale>
        <p:origin x="19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adBY_zZYSw"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200631" y="-170993"/>
            <a:ext cx="3129285" cy="7657185"/>
          </a:xfrm>
          <a:prstGeom prst="rect">
            <a:avLst/>
          </a:prstGeom>
          <a:solidFill>
            <a:srgbClr val="FBFFFF"/>
          </a:solidFill>
        </p:spPr>
      </p:sp>
      <p:sp>
        <p:nvSpPr>
          <p:cNvPr id="3" name="AutoShape 3"/>
          <p:cNvSpPr/>
          <p:nvPr/>
        </p:nvSpPr>
        <p:spPr>
          <a:xfrm>
            <a:off x="2309291" y="-170993"/>
            <a:ext cx="619363" cy="7562374"/>
          </a:xfrm>
          <a:prstGeom prst="rect">
            <a:avLst/>
          </a:prstGeom>
          <a:solidFill>
            <a:srgbClr val="BBD9D7">
              <a:alpha val="16863"/>
            </a:srgbClr>
          </a:solidFill>
        </p:spPr>
      </p:sp>
      <p:sp>
        <p:nvSpPr>
          <p:cNvPr id="4" name="Freeform 4"/>
          <p:cNvSpPr/>
          <p:nvPr/>
        </p:nvSpPr>
        <p:spPr>
          <a:xfrm>
            <a:off x="1426647" y="744453"/>
            <a:ext cx="2550356" cy="5852160"/>
          </a:xfrm>
          <a:custGeom>
            <a:avLst/>
            <a:gdLst/>
            <a:ahLst/>
            <a:cxnLst/>
            <a:rect l="l" t="t" r="r" b="b"/>
            <a:pathLst>
              <a:path w="2550356" h="5852160">
                <a:moveTo>
                  <a:pt x="0" y="0"/>
                </a:moveTo>
                <a:lnTo>
                  <a:pt x="2550355" y="0"/>
                </a:lnTo>
                <a:lnTo>
                  <a:pt x="2550355" y="5852160"/>
                </a:lnTo>
                <a:lnTo>
                  <a:pt x="0" y="5852160"/>
                </a:lnTo>
                <a:lnTo>
                  <a:pt x="0" y="0"/>
                </a:lnTo>
                <a:close/>
              </a:path>
            </a:pathLst>
          </a:custGeom>
          <a:blipFill>
            <a:blip r:embed="rId2"/>
            <a:stretch>
              <a:fillRect l="-42319" r="-118435"/>
            </a:stretch>
          </a:blipFill>
        </p:spPr>
      </p:sp>
      <p:sp>
        <p:nvSpPr>
          <p:cNvPr id="5" name="TextBox 5"/>
          <p:cNvSpPr txBox="1"/>
          <p:nvPr/>
        </p:nvSpPr>
        <p:spPr>
          <a:xfrm rot="-5400000">
            <a:off x="-1451717" y="3523975"/>
            <a:ext cx="4363254" cy="293116"/>
          </a:xfrm>
          <a:prstGeom prst="rect">
            <a:avLst/>
          </a:prstGeom>
        </p:spPr>
        <p:txBody>
          <a:bodyPr lIns="0" tIns="0" rIns="0" bIns="0" rtlCol="0" anchor="t">
            <a:spAutoFit/>
          </a:bodyPr>
          <a:lstStyle/>
          <a:p>
            <a:pPr algn="ctr">
              <a:lnSpc>
                <a:spcPts val="2322"/>
              </a:lnSpc>
            </a:pPr>
            <a:r>
              <a:rPr lang="en-US" sz="1800" b="1" spc="198">
                <a:solidFill>
                  <a:srgbClr val="BBD9D7"/>
                </a:solidFill>
                <a:latin typeface="Montserrat Bold"/>
                <a:ea typeface="Montserrat Bold"/>
                <a:cs typeface="Montserrat Bold"/>
                <a:sym typeface="Montserrat Bold"/>
              </a:rPr>
              <a:t>NAŠE POSLANSTVO 2024/2025</a:t>
            </a:r>
          </a:p>
        </p:txBody>
      </p:sp>
      <p:grpSp>
        <p:nvGrpSpPr>
          <p:cNvPr id="6" name="Group 6"/>
          <p:cNvGrpSpPr/>
          <p:nvPr/>
        </p:nvGrpSpPr>
        <p:grpSpPr>
          <a:xfrm>
            <a:off x="4527181" y="740856"/>
            <a:ext cx="4656180" cy="1349505"/>
            <a:chOff x="0" y="0"/>
            <a:chExt cx="6208240" cy="1799340"/>
          </a:xfrm>
        </p:grpSpPr>
        <p:sp>
          <p:nvSpPr>
            <p:cNvPr id="7" name="TextBox 7"/>
            <p:cNvSpPr txBox="1"/>
            <p:nvPr/>
          </p:nvSpPr>
          <p:spPr>
            <a:xfrm>
              <a:off x="0" y="-104775"/>
              <a:ext cx="6208240" cy="1488434"/>
            </a:xfrm>
            <a:prstGeom prst="rect">
              <a:avLst/>
            </a:prstGeom>
          </p:spPr>
          <p:txBody>
            <a:bodyPr lIns="0" tIns="0" rIns="0" bIns="0" rtlCol="0" anchor="t">
              <a:spAutoFit/>
            </a:bodyPr>
            <a:lstStyle/>
            <a:p>
              <a:pPr algn="l">
                <a:lnSpc>
                  <a:spcPts val="4633"/>
                </a:lnSpc>
              </a:pPr>
              <a:r>
                <a:rPr lang="en-US" sz="2970" spc="-44">
                  <a:solidFill>
                    <a:srgbClr val="FBFFFF"/>
                  </a:solidFill>
                  <a:latin typeface="Quando"/>
                  <a:ea typeface="Quando"/>
                  <a:cs typeface="Quando"/>
                  <a:sym typeface="Quando"/>
                </a:rPr>
                <a:t>KRISTJANI NA POTI UPANJA</a:t>
              </a:r>
            </a:p>
          </p:txBody>
        </p:sp>
        <p:sp>
          <p:nvSpPr>
            <p:cNvPr id="8" name="TextBox 8"/>
            <p:cNvSpPr txBox="1"/>
            <p:nvPr/>
          </p:nvSpPr>
          <p:spPr>
            <a:xfrm>
              <a:off x="0" y="1561180"/>
              <a:ext cx="6207463" cy="238161"/>
            </a:xfrm>
            <a:prstGeom prst="rect">
              <a:avLst/>
            </a:prstGeom>
          </p:spPr>
          <p:txBody>
            <a:bodyPr lIns="0" tIns="0" rIns="0" bIns="0" rtlCol="0" anchor="t">
              <a:spAutoFit/>
            </a:bodyPr>
            <a:lstStyle/>
            <a:p>
              <a:pPr algn="l">
                <a:lnSpc>
                  <a:spcPts val="1524"/>
                </a:lnSpc>
              </a:pPr>
              <a:r>
                <a:rPr lang="en-US" sz="990" b="1" spc="19">
                  <a:solidFill>
                    <a:srgbClr val="FBFFFF"/>
                  </a:solidFill>
                  <a:latin typeface="Montserrat Medium"/>
                  <a:ea typeface="Montserrat Medium"/>
                  <a:cs typeface="Montserrat Medium"/>
                  <a:sym typeface="Montserrat Medium"/>
                </a:rPr>
                <a:t>Priročnik za župnijske pastoralne svete in druge pastoralne sodelavce</a:t>
              </a:r>
            </a:p>
          </p:txBody>
        </p:sp>
      </p:grpSp>
      <p:sp>
        <p:nvSpPr>
          <p:cNvPr id="9" name="TextBox 9"/>
          <p:cNvSpPr txBox="1"/>
          <p:nvPr/>
        </p:nvSpPr>
        <p:spPr>
          <a:xfrm>
            <a:off x="4437584" y="2952151"/>
            <a:ext cx="4895797" cy="2403174"/>
          </a:xfrm>
          <a:prstGeom prst="rect">
            <a:avLst/>
          </a:prstGeom>
        </p:spPr>
        <p:txBody>
          <a:bodyPr lIns="0" tIns="0" rIns="0" bIns="0" rtlCol="0" anchor="t">
            <a:spAutoFit/>
          </a:bodyPr>
          <a:lstStyle/>
          <a:p>
            <a:pPr algn="r">
              <a:lnSpc>
                <a:spcPts val="6383"/>
              </a:lnSpc>
              <a:spcBef>
                <a:spcPct val="0"/>
              </a:spcBef>
            </a:pPr>
            <a:r>
              <a:rPr lang="en-US" sz="4948" spc="544">
                <a:solidFill>
                  <a:srgbClr val="FFFFFF"/>
                </a:solidFill>
                <a:latin typeface="Quando"/>
                <a:ea typeface="Quando"/>
                <a:cs typeface="Quando"/>
                <a:sym typeface="Quando"/>
              </a:rPr>
              <a:t>NAŠ FARNI ZAVETNIK, NAŠ ZGLED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0" y="6853747"/>
            <a:ext cx="9869218" cy="461453"/>
          </a:xfrm>
          <a:prstGeom prst="rect">
            <a:avLst/>
          </a:prstGeom>
          <a:solidFill>
            <a:srgbClr val="FBFFFF"/>
          </a:solidFill>
        </p:spPr>
      </p:sp>
      <p:sp>
        <p:nvSpPr>
          <p:cNvPr id="3" name="Freeform 3"/>
          <p:cNvSpPr/>
          <p:nvPr/>
        </p:nvSpPr>
        <p:spPr>
          <a:xfrm>
            <a:off x="6482597" y="461091"/>
            <a:ext cx="3271003" cy="5665993"/>
          </a:xfrm>
          <a:custGeom>
            <a:avLst/>
            <a:gdLst/>
            <a:ahLst/>
            <a:cxnLst/>
            <a:rect l="l" t="t" r="r" b="b"/>
            <a:pathLst>
              <a:path w="3271003" h="5665993">
                <a:moveTo>
                  <a:pt x="0" y="0"/>
                </a:moveTo>
                <a:lnTo>
                  <a:pt x="3271003" y="0"/>
                </a:lnTo>
                <a:lnTo>
                  <a:pt x="3271003" y="5665992"/>
                </a:lnTo>
                <a:lnTo>
                  <a:pt x="0" y="5665992"/>
                </a:lnTo>
                <a:lnTo>
                  <a:pt x="0" y="0"/>
                </a:lnTo>
                <a:close/>
              </a:path>
            </a:pathLst>
          </a:custGeom>
          <a:blipFill>
            <a:blip r:embed="rId2"/>
            <a:stretch>
              <a:fillRect l="-64589" r="-95401"/>
            </a:stretch>
          </a:blipFill>
        </p:spPr>
      </p:sp>
      <p:grpSp>
        <p:nvGrpSpPr>
          <p:cNvPr id="4" name="Group 4"/>
          <p:cNvGrpSpPr/>
          <p:nvPr/>
        </p:nvGrpSpPr>
        <p:grpSpPr>
          <a:xfrm>
            <a:off x="201643" y="242886"/>
            <a:ext cx="6116061" cy="6507995"/>
            <a:chOff x="0" y="0"/>
            <a:chExt cx="8154749" cy="8677326"/>
          </a:xfrm>
        </p:grpSpPr>
        <p:sp>
          <p:nvSpPr>
            <p:cNvPr id="5" name="TextBox 5"/>
            <p:cNvSpPr txBox="1"/>
            <p:nvPr/>
          </p:nvSpPr>
          <p:spPr>
            <a:xfrm>
              <a:off x="0" y="1107701"/>
              <a:ext cx="8154749" cy="7569625"/>
            </a:xfrm>
            <a:prstGeom prst="rect">
              <a:avLst/>
            </a:prstGeom>
          </p:spPr>
          <p:txBody>
            <a:bodyPr lIns="0" tIns="0" rIns="0" bIns="0" rtlCol="0" anchor="t">
              <a:spAutoFit/>
            </a:bodyPr>
            <a:lstStyle/>
            <a:p>
              <a:pPr algn="l">
                <a:lnSpc>
                  <a:spcPts val="2218"/>
                </a:lnSpc>
              </a:pPr>
              <a:r>
                <a:rPr lang="en-US" sz="1479" spc="14">
                  <a:solidFill>
                    <a:srgbClr val="FBFFFF"/>
                  </a:solidFill>
                  <a:latin typeface="Montserrat"/>
                  <a:ea typeface="Montserrat"/>
                  <a:cs typeface="Montserrat"/>
                  <a:sym typeface="Montserrat"/>
                </a:rPr>
                <a:t>Aleluja!</a:t>
              </a:r>
            </a:p>
            <a:p>
              <a:pPr algn="l">
                <a:lnSpc>
                  <a:spcPts val="2218"/>
                </a:lnSpc>
              </a:pPr>
              <a:r>
                <a:rPr lang="en-US" sz="1479" spc="14">
                  <a:solidFill>
                    <a:srgbClr val="FBFFFF"/>
                  </a:solidFill>
                  <a:latin typeface="Montserrat"/>
                  <a:ea typeface="Montserrat"/>
                  <a:cs typeface="Montserrat"/>
                  <a:sym typeface="Montserrat"/>
                </a:rPr>
                <a:t> Hvalite Boga v njegovem svetišču,</a:t>
              </a:r>
            </a:p>
            <a:p>
              <a:pPr algn="l">
                <a:lnSpc>
                  <a:spcPts val="2218"/>
                </a:lnSpc>
              </a:pPr>
              <a:r>
                <a:rPr lang="en-US" sz="1479" spc="14">
                  <a:solidFill>
                    <a:srgbClr val="FBFFFF"/>
                  </a:solidFill>
                  <a:latin typeface="Montserrat"/>
                  <a:ea typeface="Montserrat"/>
                  <a:cs typeface="Montserrat"/>
                  <a:sym typeface="Montserrat"/>
                </a:rPr>
                <a:t> hvalite ga na nebesnem svodu njegove moči!</a:t>
              </a:r>
            </a:p>
            <a:p>
              <a:pPr algn="l">
                <a:lnSpc>
                  <a:spcPts val="2218"/>
                </a:lnSpc>
              </a:pPr>
              <a:r>
                <a:rPr lang="en-US" sz="1479" spc="14">
                  <a:solidFill>
                    <a:srgbClr val="FBFFFF"/>
                  </a:solidFill>
                  <a:latin typeface="Montserrat"/>
                  <a:ea typeface="Montserrat"/>
                  <a:cs typeface="Montserrat"/>
                  <a:sym typeface="Montserrat"/>
                </a:rPr>
                <a:t> Hvalite ga v njegovih silnih delih,</a:t>
              </a:r>
            </a:p>
            <a:p>
              <a:pPr algn="l">
                <a:lnSpc>
                  <a:spcPts val="2218"/>
                </a:lnSpc>
              </a:pPr>
              <a:r>
                <a:rPr lang="en-US" sz="1479" spc="14">
                  <a:solidFill>
                    <a:srgbClr val="FBFFFF"/>
                  </a:solidFill>
                  <a:latin typeface="Montserrat"/>
                  <a:ea typeface="Montserrat"/>
                  <a:cs typeface="Montserrat"/>
                  <a:sym typeface="Montserrat"/>
                </a:rPr>
                <a:t> hvalite ga zaradi obilja njegove veličine!</a:t>
              </a:r>
            </a:p>
            <a:p>
              <a:pPr algn="l">
                <a:lnSpc>
                  <a:spcPts val="2218"/>
                </a:lnSpc>
              </a:pPr>
              <a:r>
                <a:rPr lang="en-US" sz="1479" spc="14">
                  <a:solidFill>
                    <a:srgbClr val="FBFFFF"/>
                  </a:solidFill>
                  <a:latin typeface="Montserrat"/>
                  <a:ea typeface="Montserrat"/>
                  <a:cs typeface="Montserrat"/>
                  <a:sym typeface="Montserrat"/>
                </a:rPr>
                <a:t> Hvalite ga z glasom roga,</a:t>
              </a:r>
            </a:p>
            <a:p>
              <a:pPr algn="l">
                <a:lnSpc>
                  <a:spcPts val="2218"/>
                </a:lnSpc>
              </a:pPr>
              <a:r>
                <a:rPr lang="en-US" sz="1479" spc="14">
                  <a:solidFill>
                    <a:srgbClr val="FBFFFF"/>
                  </a:solidFill>
                  <a:latin typeface="Montserrat"/>
                  <a:ea typeface="Montserrat"/>
                  <a:cs typeface="Montserrat"/>
                  <a:sym typeface="Montserrat"/>
                </a:rPr>
                <a:t> hvalite ga s harfo in citrami;</a:t>
              </a:r>
            </a:p>
            <a:p>
              <a:pPr algn="l">
                <a:lnSpc>
                  <a:spcPts val="2218"/>
                </a:lnSpc>
              </a:pPr>
              <a:r>
                <a:rPr lang="en-US" sz="1479" spc="14">
                  <a:solidFill>
                    <a:srgbClr val="FBFFFF"/>
                  </a:solidFill>
                  <a:latin typeface="Montserrat"/>
                  <a:ea typeface="Montserrat"/>
                  <a:cs typeface="Montserrat"/>
                  <a:sym typeface="Montserrat"/>
                </a:rPr>
                <a:t> hvalite ga z bobnom in plesom,</a:t>
              </a:r>
            </a:p>
            <a:p>
              <a:pPr algn="l">
                <a:lnSpc>
                  <a:spcPts val="2218"/>
                </a:lnSpc>
              </a:pPr>
              <a:r>
                <a:rPr lang="en-US" sz="1479" spc="14">
                  <a:solidFill>
                    <a:srgbClr val="FBFFFF"/>
                  </a:solidFill>
                  <a:latin typeface="Montserrat"/>
                  <a:ea typeface="Montserrat"/>
                  <a:cs typeface="Montserrat"/>
                  <a:sym typeface="Montserrat"/>
                </a:rPr>
                <a:t> hvalite ga s strunami in flavto;</a:t>
              </a:r>
            </a:p>
            <a:p>
              <a:pPr algn="l">
                <a:lnSpc>
                  <a:spcPts val="2218"/>
                </a:lnSpc>
              </a:pPr>
              <a:r>
                <a:rPr lang="en-US" sz="1479" spc="14">
                  <a:solidFill>
                    <a:srgbClr val="FBFFFF"/>
                  </a:solidFill>
                  <a:latin typeface="Montserrat"/>
                  <a:ea typeface="Montserrat"/>
                  <a:cs typeface="Montserrat"/>
                  <a:sym typeface="Montserrat"/>
                </a:rPr>
                <a:t> hvalite ga na cimbale zvočne,</a:t>
              </a:r>
            </a:p>
            <a:p>
              <a:pPr algn="l">
                <a:lnSpc>
                  <a:spcPts val="2218"/>
                </a:lnSpc>
              </a:pPr>
              <a:r>
                <a:rPr lang="en-US" sz="1479" spc="14">
                  <a:solidFill>
                    <a:srgbClr val="FBFFFF"/>
                  </a:solidFill>
                  <a:latin typeface="Montserrat"/>
                  <a:ea typeface="Montserrat"/>
                  <a:cs typeface="Montserrat"/>
                  <a:sym typeface="Montserrat"/>
                </a:rPr>
                <a:t> hvalite ga na cimbale doneče!</a:t>
              </a:r>
            </a:p>
            <a:p>
              <a:pPr algn="l">
                <a:lnSpc>
                  <a:spcPts val="2218"/>
                </a:lnSpc>
              </a:pPr>
              <a:r>
                <a:rPr lang="en-US" sz="1479" spc="14">
                  <a:solidFill>
                    <a:srgbClr val="FBFFFF"/>
                  </a:solidFill>
                  <a:latin typeface="Montserrat"/>
                  <a:ea typeface="Montserrat"/>
                  <a:cs typeface="Montserrat"/>
                  <a:sym typeface="Montserrat"/>
                </a:rPr>
                <a:t> Vse, kar diha, naj hvali Gospoda.</a:t>
              </a:r>
            </a:p>
            <a:p>
              <a:pPr algn="l">
                <a:lnSpc>
                  <a:spcPts val="2218"/>
                </a:lnSpc>
              </a:pPr>
              <a:r>
                <a:rPr lang="en-US" sz="1479" spc="14">
                  <a:solidFill>
                    <a:srgbClr val="FBFFFF"/>
                  </a:solidFill>
                  <a:latin typeface="Montserrat"/>
                  <a:ea typeface="Montserrat"/>
                  <a:cs typeface="Montserrat"/>
                  <a:sym typeface="Montserrat"/>
                </a:rPr>
                <a:t> Aleluja! (Psalm 150)</a:t>
              </a:r>
            </a:p>
            <a:p>
              <a:pPr algn="l">
                <a:lnSpc>
                  <a:spcPts val="2818"/>
                </a:lnSpc>
              </a:pPr>
              <a:r>
                <a:rPr lang="en-US" sz="1879" spc="18">
                  <a:solidFill>
                    <a:srgbClr val="FBFFFF"/>
                  </a:solidFill>
                  <a:latin typeface="Montserrat"/>
                  <a:ea typeface="Montserrat"/>
                  <a:cs typeface="Montserrat"/>
                  <a:sym typeface="Montserrat"/>
                </a:rPr>
                <a:t>Gospod, hvaljen si v vsem, kar si ustvaril in hvalimo te tudi skupaj z našim farnim zavetnikom ____________ (vstavite ime zavetnika/ce). Blagoslovi nas in nas po njegovi priprošnji vedno varuj in vodi. Amen.</a:t>
              </a:r>
            </a:p>
            <a:p>
              <a:pPr algn="l">
                <a:lnSpc>
                  <a:spcPts val="2818"/>
                </a:lnSpc>
              </a:pPr>
              <a:endParaRPr lang="en-US" sz="1879" spc="18">
                <a:solidFill>
                  <a:srgbClr val="FBFFFF"/>
                </a:solidFill>
                <a:latin typeface="Montserrat"/>
                <a:ea typeface="Montserrat"/>
                <a:cs typeface="Montserrat"/>
                <a:sym typeface="Montserrat"/>
              </a:endParaRPr>
            </a:p>
          </p:txBody>
        </p:sp>
        <p:sp>
          <p:nvSpPr>
            <p:cNvPr id="6" name="TextBox 6"/>
            <p:cNvSpPr txBox="1"/>
            <p:nvPr/>
          </p:nvSpPr>
          <p:spPr>
            <a:xfrm>
              <a:off x="0" y="-28575"/>
              <a:ext cx="8151244" cy="743565"/>
            </a:xfrm>
            <a:prstGeom prst="rect">
              <a:avLst/>
            </a:prstGeom>
          </p:spPr>
          <p:txBody>
            <a:bodyPr lIns="0" tIns="0" rIns="0" bIns="0" rtlCol="0" anchor="t">
              <a:spAutoFit/>
            </a:bodyPr>
            <a:lstStyle/>
            <a:p>
              <a:pPr algn="l">
                <a:lnSpc>
                  <a:spcPts val="4584"/>
                </a:lnSpc>
              </a:pPr>
              <a:r>
                <a:rPr lang="en-US" sz="3526" spc="35">
                  <a:solidFill>
                    <a:srgbClr val="FBFFFF"/>
                  </a:solidFill>
                  <a:latin typeface="Quando"/>
                  <a:ea typeface="Quando"/>
                  <a:cs typeface="Quando"/>
                  <a:sym typeface="Quando"/>
                </a:rPr>
                <a:t>Vstopna molitev</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Freeform 2"/>
          <p:cNvSpPr/>
          <p:nvPr/>
        </p:nvSpPr>
        <p:spPr>
          <a:xfrm>
            <a:off x="5051488" y="-129717"/>
            <a:ext cx="4792377" cy="7573063"/>
          </a:xfrm>
          <a:custGeom>
            <a:avLst/>
            <a:gdLst/>
            <a:ahLst/>
            <a:cxnLst/>
            <a:rect l="l" t="t" r="r" b="b"/>
            <a:pathLst>
              <a:path w="4792377" h="7573063">
                <a:moveTo>
                  <a:pt x="0" y="0"/>
                </a:moveTo>
                <a:lnTo>
                  <a:pt x="4792377" y="0"/>
                </a:lnTo>
                <a:lnTo>
                  <a:pt x="4792377" y="7573063"/>
                </a:lnTo>
                <a:lnTo>
                  <a:pt x="0" y="7573063"/>
                </a:lnTo>
                <a:lnTo>
                  <a:pt x="0" y="0"/>
                </a:lnTo>
                <a:close/>
              </a:path>
            </a:pathLst>
          </a:custGeom>
          <a:blipFill>
            <a:blip r:embed="rId2">
              <a:alphaModFix amt="9999"/>
            </a:blip>
            <a:stretch>
              <a:fillRect l="-11308" t="-8339" r="-11810" b="-8601"/>
            </a:stretch>
          </a:blipFill>
        </p:spPr>
      </p:sp>
      <p:sp>
        <p:nvSpPr>
          <p:cNvPr id="3" name="AutoShape 3"/>
          <p:cNvSpPr/>
          <p:nvPr/>
        </p:nvSpPr>
        <p:spPr>
          <a:xfrm>
            <a:off x="-131838" y="-109878"/>
            <a:ext cx="5255801" cy="7585550"/>
          </a:xfrm>
          <a:prstGeom prst="rect">
            <a:avLst/>
          </a:prstGeom>
          <a:solidFill>
            <a:srgbClr val="FBFFFF"/>
          </a:solidFill>
        </p:spPr>
      </p:sp>
      <p:sp>
        <p:nvSpPr>
          <p:cNvPr id="4" name="TextBox 4"/>
          <p:cNvSpPr txBox="1"/>
          <p:nvPr/>
        </p:nvSpPr>
        <p:spPr>
          <a:xfrm>
            <a:off x="731520" y="702945"/>
            <a:ext cx="3706602" cy="4731295"/>
          </a:xfrm>
          <a:prstGeom prst="rect">
            <a:avLst/>
          </a:prstGeom>
        </p:spPr>
        <p:txBody>
          <a:bodyPr lIns="0" tIns="0" rIns="0" bIns="0" rtlCol="0" anchor="t">
            <a:spAutoFit/>
          </a:bodyPr>
          <a:lstStyle/>
          <a:p>
            <a:pPr marL="518170" lvl="1" indent="-259085" algn="l">
              <a:lnSpc>
                <a:spcPts val="3120"/>
              </a:lnSpc>
              <a:buAutoNum type="arabicPeriod"/>
            </a:pPr>
            <a:r>
              <a:rPr lang="en-US" sz="2400" spc="24" dirty="0" err="1">
                <a:solidFill>
                  <a:srgbClr val="BBD9D7"/>
                </a:solidFill>
                <a:latin typeface="Quando"/>
                <a:ea typeface="Quando"/>
                <a:cs typeface="Quando"/>
                <a:sym typeface="Quando"/>
              </a:rPr>
              <a:t>Božja</a:t>
            </a:r>
            <a:r>
              <a:rPr lang="en-US" sz="2400" spc="24" dirty="0">
                <a:solidFill>
                  <a:srgbClr val="BBD9D7"/>
                </a:solidFill>
                <a:latin typeface="Quando"/>
                <a:ea typeface="Quando"/>
                <a:cs typeface="Quando"/>
                <a:sym typeface="Quando"/>
              </a:rPr>
              <a:t> </a:t>
            </a:r>
            <a:r>
              <a:rPr lang="en-US" sz="2400" spc="24" dirty="0" err="1">
                <a:solidFill>
                  <a:srgbClr val="BBD9D7"/>
                </a:solidFill>
                <a:latin typeface="Quando"/>
                <a:ea typeface="Quando"/>
                <a:cs typeface="Quando"/>
                <a:sym typeface="Quando"/>
              </a:rPr>
              <a:t>beseda</a:t>
            </a:r>
            <a:endParaRPr lang="en-US" sz="2400" spc="24" dirty="0">
              <a:solidFill>
                <a:srgbClr val="BBD9D7"/>
              </a:solidFill>
              <a:latin typeface="Quando"/>
              <a:ea typeface="Quando"/>
              <a:cs typeface="Quando"/>
              <a:sym typeface="Quando"/>
            </a:endParaRPr>
          </a:p>
          <a:p>
            <a:pPr algn="l">
              <a:lnSpc>
                <a:spcPts val="3120"/>
              </a:lnSpc>
            </a:pPr>
            <a:r>
              <a:rPr lang="en-US" sz="2400" spc="24" dirty="0" err="1">
                <a:solidFill>
                  <a:srgbClr val="556665"/>
                </a:solidFill>
                <a:latin typeface="Quando"/>
                <a:ea typeface="Quando"/>
                <a:cs typeface="Quando"/>
                <a:sym typeface="Quando"/>
              </a:rPr>
              <a:t>Preberemo</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evangelij</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prihodnje</a:t>
            </a:r>
            <a:r>
              <a:rPr lang="en-US" sz="2400" spc="24" dirty="0">
                <a:solidFill>
                  <a:srgbClr val="556665"/>
                </a:solidFill>
                <a:latin typeface="Quando"/>
                <a:ea typeface="Quando"/>
                <a:cs typeface="Quando"/>
                <a:sym typeface="Quando"/>
              </a:rPr>
              <a:t> </a:t>
            </a:r>
            <a:r>
              <a:rPr lang="en-US" sz="2400" spc="24" dirty="0" err="1">
                <a:solidFill>
                  <a:srgbClr val="556665"/>
                </a:solidFill>
                <a:latin typeface="Quando"/>
                <a:ea typeface="Quando"/>
                <a:cs typeface="Quando"/>
                <a:sym typeface="Quando"/>
              </a:rPr>
              <a:t>nedelje</a:t>
            </a:r>
            <a:r>
              <a:rPr lang="en-US" sz="2400" spc="24" dirty="0">
                <a:solidFill>
                  <a:srgbClr val="556665"/>
                </a:solidFill>
                <a:latin typeface="Quando"/>
                <a:ea typeface="Quando"/>
                <a:cs typeface="Quando"/>
                <a:sym typeface="Quando"/>
              </a:rPr>
              <a:t>.</a:t>
            </a: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endParaRPr lang="en-US" sz="2400" spc="24" dirty="0">
              <a:solidFill>
                <a:srgbClr val="556665"/>
              </a:solidFill>
              <a:latin typeface="Quando"/>
              <a:ea typeface="Quando"/>
              <a:cs typeface="Quando"/>
              <a:sym typeface="Quando"/>
            </a:endParaRPr>
          </a:p>
          <a:p>
            <a:pPr algn="l">
              <a:lnSpc>
                <a:spcPts val="3120"/>
              </a:lnSpc>
            </a:pPr>
            <a:r>
              <a:rPr lang="en-US" sz="2400" spc="24" dirty="0">
                <a:solidFill>
                  <a:srgbClr val="BBD9D7"/>
                </a:solidFill>
                <a:latin typeface="Quando"/>
                <a:ea typeface="Quando"/>
                <a:cs typeface="Quando"/>
                <a:sym typeface="Quando"/>
              </a:rPr>
              <a:t>2. </a:t>
            </a:r>
            <a:r>
              <a:rPr lang="en-US" sz="2400" spc="24" dirty="0" err="1">
                <a:solidFill>
                  <a:srgbClr val="BBD9D7"/>
                </a:solidFill>
                <a:latin typeface="Quando"/>
                <a:ea typeface="Quando"/>
                <a:cs typeface="Quando"/>
                <a:sym typeface="Quando"/>
              </a:rPr>
              <a:t>Vstopno</a:t>
            </a:r>
            <a:r>
              <a:rPr lang="en-US" sz="2400" spc="24" dirty="0">
                <a:solidFill>
                  <a:srgbClr val="BBD9D7"/>
                </a:solidFill>
                <a:latin typeface="Quando"/>
                <a:ea typeface="Quando"/>
                <a:cs typeface="Quando"/>
                <a:sym typeface="Quando"/>
              </a:rPr>
              <a:t> mesto:</a:t>
            </a:r>
            <a:endParaRPr lang="sl-SI" sz="2400" spc="24" dirty="0">
              <a:solidFill>
                <a:srgbClr val="BBD9D7"/>
              </a:solidFill>
              <a:latin typeface="Quando"/>
              <a:ea typeface="Quando"/>
              <a:cs typeface="Quando"/>
              <a:sym typeface="Quando"/>
            </a:endParaRPr>
          </a:p>
          <a:p>
            <a:pPr algn="l">
              <a:lnSpc>
                <a:spcPts val="3120"/>
              </a:lnSpc>
            </a:pPr>
            <a:r>
              <a:rPr lang="sl-SI" sz="1800" u="sng" dirty="0">
                <a:solidFill>
                  <a:srgbClr val="0000FF"/>
                </a:solidFill>
                <a:effectLst/>
                <a:latin typeface="Calibri" panose="020F0502020204030204" pitchFamily="34" charset="0"/>
                <a:ea typeface="Calibri" panose="020F0502020204030204" pitchFamily="34" charset="0"/>
                <a:hlinkClick r:id="rId3"/>
              </a:rPr>
              <a:t>Smerokaz k Bogu - Program ZASIJ! (youtube.com)</a:t>
            </a:r>
            <a:endParaRPr lang="en-US" sz="2400" spc="24" dirty="0">
              <a:solidFill>
                <a:srgbClr val="BBD9D7"/>
              </a:solidFill>
              <a:latin typeface="Quando"/>
              <a:ea typeface="Quando"/>
              <a:cs typeface="Quando"/>
              <a:sym typeface="Quand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179" r="-6179"/>
            </a:stretch>
          </a:blipFill>
        </p:spPr>
      </p:sp>
      <p:grpSp>
        <p:nvGrpSpPr>
          <p:cNvPr id="3" name="Group 3"/>
          <p:cNvGrpSpPr/>
          <p:nvPr/>
        </p:nvGrpSpPr>
        <p:grpSpPr>
          <a:xfrm>
            <a:off x="216362" y="492218"/>
            <a:ext cx="8805718" cy="6734202"/>
            <a:chOff x="0" y="0"/>
            <a:chExt cx="11740958" cy="8978936"/>
          </a:xfrm>
        </p:grpSpPr>
        <p:sp>
          <p:nvSpPr>
            <p:cNvPr id="4" name="TextBox 4"/>
            <p:cNvSpPr txBox="1"/>
            <p:nvPr/>
          </p:nvSpPr>
          <p:spPr>
            <a:xfrm>
              <a:off x="0" y="-123825"/>
              <a:ext cx="11723231" cy="1783969"/>
            </a:xfrm>
            <a:prstGeom prst="rect">
              <a:avLst/>
            </a:prstGeom>
          </p:spPr>
          <p:txBody>
            <a:bodyPr lIns="0" tIns="0" rIns="0" bIns="0" rtlCol="0" anchor="t">
              <a:spAutoFit/>
            </a:bodyPr>
            <a:lstStyle/>
            <a:p>
              <a:pPr algn="l">
                <a:lnSpc>
                  <a:spcPts val="5616"/>
                </a:lnSpc>
              </a:pPr>
              <a:r>
                <a:rPr lang="en-US" sz="3600" spc="-53">
                  <a:solidFill>
                    <a:srgbClr val="FBFFFF"/>
                  </a:solidFill>
                  <a:latin typeface="Quando"/>
                  <a:ea typeface="Quando"/>
                  <a:cs typeface="Quando"/>
                  <a:sym typeface="Quando"/>
                </a:rPr>
                <a:t>Iztočnice za razmislek o našem farnem zavetniku</a:t>
              </a:r>
            </a:p>
          </p:txBody>
        </p:sp>
        <p:sp>
          <p:nvSpPr>
            <p:cNvPr id="5" name="TextBox 5"/>
            <p:cNvSpPr txBox="1"/>
            <p:nvPr/>
          </p:nvSpPr>
          <p:spPr>
            <a:xfrm>
              <a:off x="0" y="1899617"/>
              <a:ext cx="11740958" cy="7079319"/>
            </a:xfrm>
            <a:prstGeom prst="rect">
              <a:avLst/>
            </a:prstGeom>
          </p:spPr>
          <p:txBody>
            <a:bodyPr lIns="0" tIns="0" rIns="0" bIns="0" rtlCol="0" anchor="t">
              <a:spAutoFit/>
            </a:bodyPr>
            <a:lstStyle/>
            <a:p>
              <a:pPr algn="l">
                <a:lnSpc>
                  <a:spcPts val="3057"/>
                </a:lnSpc>
              </a:pPr>
              <a:r>
                <a:rPr lang="en-US" sz="2199" spc="65">
                  <a:solidFill>
                    <a:srgbClr val="FBFFFF"/>
                  </a:solidFill>
                  <a:latin typeface="Montserrat"/>
                  <a:ea typeface="Montserrat"/>
                  <a:cs typeface="Montserrat"/>
                  <a:sym typeface="Montserrat"/>
                </a:rPr>
                <a:t>Farni zavetniki so svetniki, ki jih izberejo posamezne katoliške župnije kot svoje zaščitnike in priprošnjike. Pogosto predstavljajo zgled krščanskega življenja in so izbrani zaradi posebnih lastnosti, dogodkov ali povezav z zgodovino župnije.</a:t>
              </a:r>
            </a:p>
            <a:p>
              <a:pPr algn="l">
                <a:lnSpc>
                  <a:spcPts val="3057"/>
                </a:lnSpc>
              </a:pPr>
              <a:r>
                <a:rPr lang="en-US" sz="2199" spc="65">
                  <a:solidFill>
                    <a:srgbClr val="FBFFFF"/>
                  </a:solidFill>
                  <a:latin typeface="Montserrat"/>
                  <a:ea typeface="Montserrat"/>
                  <a:cs typeface="Montserrat"/>
                  <a:sym typeface="Montserrat"/>
                </a:rPr>
                <a:t>Priporočamo se jim iz več razlogov. Prvič, verjamemo, da naši farni zavetniki kot svetniki lahko posredujejo pri Bogu in nam pomagajo s svojimi molitvami. Drugič, njihova življenja in dejanja služijo kot zgled krščanskih vrednot, kar nas spodbuja, da tudi sami živimo bolj pobožno in krepostno. Tretjič, čaščenje farnih zavetnikov krepi skupnostno identiteto in povezanost znotraj župnije, saj skupne molitve in praznovanja zavetnikovega godu združuje vernike v skupni veri in tradiciji.</a:t>
              </a:r>
            </a:p>
          </p:txBody>
        </p:sp>
      </p:grpSp>
      <p:sp>
        <p:nvSpPr>
          <p:cNvPr id="6" name="AutoShape 6"/>
          <p:cNvSpPr/>
          <p:nvPr/>
        </p:nvSpPr>
        <p:spPr>
          <a:xfrm>
            <a:off x="9129696" y="-156190"/>
            <a:ext cx="752269" cy="7708710"/>
          </a:xfrm>
          <a:prstGeom prst="rect">
            <a:avLst/>
          </a:prstGeom>
          <a:solidFill>
            <a:srgbClr val="FBFFFF"/>
          </a:solid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FFF"/>
        </a:solidFill>
        <a:effectLst/>
      </p:bgPr>
    </p:bg>
    <p:spTree>
      <p:nvGrpSpPr>
        <p:cNvPr id="1" name=""/>
        <p:cNvGrpSpPr/>
        <p:nvPr/>
      </p:nvGrpSpPr>
      <p:grpSpPr>
        <a:xfrm>
          <a:off x="0" y="0"/>
          <a:ext cx="0" cy="0"/>
          <a:chOff x="0" y="0"/>
          <a:chExt cx="0" cy="0"/>
        </a:xfrm>
      </p:grpSpPr>
      <p:sp>
        <p:nvSpPr>
          <p:cNvPr id="2" name="AutoShape 2"/>
          <p:cNvSpPr/>
          <p:nvPr/>
        </p:nvSpPr>
        <p:spPr>
          <a:xfrm>
            <a:off x="3306503" y="-119652"/>
            <a:ext cx="6596425" cy="7434852"/>
          </a:xfrm>
          <a:prstGeom prst="rect">
            <a:avLst/>
          </a:prstGeom>
          <a:solidFill>
            <a:srgbClr val="BBD9D7"/>
          </a:solidFill>
        </p:spPr>
      </p:sp>
      <p:sp>
        <p:nvSpPr>
          <p:cNvPr id="3" name="Freeform 3"/>
          <p:cNvSpPr/>
          <p:nvPr/>
        </p:nvSpPr>
        <p:spPr>
          <a:xfrm>
            <a:off x="0" y="799480"/>
            <a:ext cx="2631750" cy="5461406"/>
          </a:xfrm>
          <a:custGeom>
            <a:avLst/>
            <a:gdLst/>
            <a:ahLst/>
            <a:cxnLst/>
            <a:rect l="l" t="t" r="r" b="b"/>
            <a:pathLst>
              <a:path w="2631750" h="5461406">
                <a:moveTo>
                  <a:pt x="0" y="0"/>
                </a:moveTo>
                <a:lnTo>
                  <a:pt x="2631750" y="0"/>
                </a:lnTo>
                <a:lnTo>
                  <a:pt x="2631750" y="5461406"/>
                </a:lnTo>
                <a:lnTo>
                  <a:pt x="0" y="5461406"/>
                </a:lnTo>
                <a:lnTo>
                  <a:pt x="0" y="0"/>
                </a:lnTo>
                <a:close/>
              </a:path>
            </a:pathLst>
          </a:custGeom>
          <a:blipFill>
            <a:blip r:embed="rId2"/>
            <a:stretch>
              <a:fillRect l="-105089" r="-109931"/>
            </a:stretch>
          </a:blipFill>
        </p:spPr>
      </p:sp>
      <p:sp>
        <p:nvSpPr>
          <p:cNvPr id="4" name="TextBox 4"/>
          <p:cNvSpPr txBox="1"/>
          <p:nvPr/>
        </p:nvSpPr>
        <p:spPr>
          <a:xfrm>
            <a:off x="3439965" y="180975"/>
            <a:ext cx="6123437" cy="1072515"/>
          </a:xfrm>
          <a:prstGeom prst="rect">
            <a:avLst/>
          </a:prstGeom>
        </p:spPr>
        <p:txBody>
          <a:bodyPr lIns="0" tIns="0" rIns="0" bIns="0" rtlCol="0" anchor="t">
            <a:spAutoFit/>
          </a:bodyPr>
          <a:lstStyle/>
          <a:p>
            <a:pPr algn="l">
              <a:lnSpc>
                <a:spcPts val="4289"/>
              </a:lnSpc>
            </a:pPr>
            <a:r>
              <a:rPr lang="en-US" sz="3299" b="1" i="1" spc="98">
                <a:solidFill>
                  <a:srgbClr val="FBFFFF"/>
                </a:solidFill>
                <a:latin typeface="Montserrat Medium Italics"/>
                <a:ea typeface="Montserrat Medium Italics"/>
                <a:cs typeface="Montserrat Medium Italics"/>
                <a:sym typeface="Montserrat Medium Italics"/>
              </a:rPr>
              <a:t>Kaj to pomeni za pastoralo v naši župniji?</a:t>
            </a:r>
          </a:p>
        </p:txBody>
      </p:sp>
      <p:sp>
        <p:nvSpPr>
          <p:cNvPr id="5" name="TextBox 5"/>
          <p:cNvSpPr txBox="1"/>
          <p:nvPr/>
        </p:nvSpPr>
        <p:spPr>
          <a:xfrm>
            <a:off x="3439965" y="1694970"/>
            <a:ext cx="4811792" cy="356508"/>
          </a:xfrm>
          <a:prstGeom prst="rect">
            <a:avLst/>
          </a:prstGeom>
        </p:spPr>
        <p:txBody>
          <a:bodyPr lIns="0" tIns="0" rIns="0" bIns="0" rtlCol="0" anchor="t">
            <a:spAutoFit/>
          </a:bodyPr>
          <a:lstStyle/>
          <a:p>
            <a:pPr algn="l">
              <a:lnSpc>
                <a:spcPts val="2940"/>
              </a:lnSpc>
            </a:pPr>
            <a:r>
              <a:rPr lang="en-US" sz="1960" spc="19">
                <a:solidFill>
                  <a:srgbClr val="FBFFFF"/>
                </a:solidFill>
                <a:latin typeface="Montserrat"/>
                <a:ea typeface="Montserrat"/>
                <a:cs typeface="Montserrat"/>
                <a:sym typeface="Montserrat"/>
              </a:rPr>
              <a:t>Predstavite vašega farnega zavetnika.</a:t>
            </a:r>
          </a:p>
        </p:txBody>
      </p:sp>
      <p:sp>
        <p:nvSpPr>
          <p:cNvPr id="6" name="TextBox 6"/>
          <p:cNvSpPr txBox="1"/>
          <p:nvPr/>
        </p:nvSpPr>
        <p:spPr>
          <a:xfrm>
            <a:off x="3439965" y="7387226"/>
            <a:ext cx="6123437" cy="337820"/>
          </a:xfrm>
          <a:prstGeom prst="rect">
            <a:avLst/>
          </a:prstGeom>
        </p:spPr>
        <p:txBody>
          <a:bodyPr lIns="0" tIns="0" rIns="0" bIns="0" rtlCol="0" anchor="t">
            <a:spAutoFit/>
          </a:bodyPr>
          <a:lstStyle/>
          <a:p>
            <a:pPr algn="l">
              <a:lnSpc>
                <a:spcPts val="2730"/>
              </a:lnSpc>
            </a:pPr>
            <a:r>
              <a:rPr lang="en-US" sz="2100" b="1" i="1" spc="63">
                <a:solidFill>
                  <a:srgbClr val="FBFFFF"/>
                </a:solidFill>
                <a:latin typeface="Montserrat Medium Italics"/>
                <a:ea typeface="Montserrat Medium Italics"/>
                <a:cs typeface="Montserrat Medium Italics"/>
                <a:sym typeface="Montserrat Medium Italics"/>
              </a:rPr>
              <a:t>Volunteering</a:t>
            </a:r>
          </a:p>
        </p:txBody>
      </p:sp>
      <p:sp>
        <p:nvSpPr>
          <p:cNvPr id="7" name="TextBox 7"/>
          <p:cNvSpPr txBox="1"/>
          <p:nvPr/>
        </p:nvSpPr>
        <p:spPr>
          <a:xfrm>
            <a:off x="3439965" y="7863251"/>
            <a:ext cx="6123437" cy="669290"/>
          </a:xfrm>
          <a:prstGeom prst="rect">
            <a:avLst/>
          </a:prstGeom>
        </p:spPr>
        <p:txBody>
          <a:bodyPr lIns="0" tIns="0" rIns="0" bIns="0" rtlCol="0" anchor="t">
            <a:spAutoFit/>
          </a:bodyPr>
          <a:lstStyle/>
          <a:p>
            <a:pPr algn="l">
              <a:lnSpc>
                <a:spcPts val="2700"/>
              </a:lnSpc>
            </a:pPr>
            <a:r>
              <a:rPr lang="en-US" sz="1800" spc="18">
                <a:solidFill>
                  <a:srgbClr val="FBFFFF"/>
                </a:solidFill>
                <a:latin typeface="Montserrat"/>
                <a:ea typeface="Montserrat"/>
                <a:cs typeface="Montserrat"/>
                <a:sym typeface="Montserrat"/>
              </a:rPr>
              <a:t>Presentations are  tools that can be used as lectures.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AutoShape 2"/>
          <p:cNvSpPr/>
          <p:nvPr/>
        </p:nvSpPr>
        <p:spPr>
          <a:xfrm>
            <a:off x="5193377" y="-179854"/>
            <a:ext cx="4691053" cy="7722233"/>
          </a:xfrm>
          <a:prstGeom prst="rect">
            <a:avLst/>
          </a:prstGeom>
          <a:solidFill>
            <a:srgbClr val="FBFFFF"/>
          </a:solidFill>
        </p:spPr>
      </p:sp>
      <p:sp>
        <p:nvSpPr>
          <p:cNvPr id="3" name="TextBox 3"/>
          <p:cNvSpPr txBox="1"/>
          <p:nvPr/>
        </p:nvSpPr>
        <p:spPr>
          <a:xfrm>
            <a:off x="465328" y="301206"/>
            <a:ext cx="3968076" cy="2220768"/>
          </a:xfrm>
          <a:prstGeom prst="rect">
            <a:avLst/>
          </a:prstGeom>
        </p:spPr>
        <p:txBody>
          <a:bodyPr lIns="0" tIns="0" rIns="0" bIns="0" rtlCol="0" anchor="t">
            <a:spAutoFit/>
          </a:bodyPr>
          <a:lstStyle/>
          <a:p>
            <a:pPr algn="l">
              <a:lnSpc>
                <a:spcPts val="5875"/>
              </a:lnSpc>
            </a:pPr>
            <a:r>
              <a:rPr lang="en-US" sz="4519" spc="45">
                <a:solidFill>
                  <a:srgbClr val="FBFFFF"/>
                </a:solidFill>
                <a:latin typeface="Quando"/>
                <a:ea typeface="Quando"/>
                <a:cs typeface="Quando"/>
                <a:sym typeface="Quando"/>
              </a:rPr>
              <a:t>Iztočnice za pogovor</a:t>
            </a:r>
          </a:p>
          <a:p>
            <a:pPr algn="l">
              <a:lnSpc>
                <a:spcPts val="5875"/>
              </a:lnSpc>
            </a:pPr>
            <a:endParaRPr lang="en-US" sz="4519" spc="45">
              <a:solidFill>
                <a:srgbClr val="FBFFFF"/>
              </a:solidFill>
              <a:latin typeface="Quando"/>
              <a:ea typeface="Quando"/>
              <a:cs typeface="Quando"/>
              <a:sym typeface="Quando"/>
            </a:endParaRPr>
          </a:p>
        </p:txBody>
      </p:sp>
      <p:grpSp>
        <p:nvGrpSpPr>
          <p:cNvPr id="4" name="Group 4"/>
          <p:cNvGrpSpPr/>
          <p:nvPr/>
        </p:nvGrpSpPr>
        <p:grpSpPr>
          <a:xfrm>
            <a:off x="268292" y="2022787"/>
            <a:ext cx="4608508" cy="5059226"/>
            <a:chOff x="0" y="0"/>
            <a:chExt cx="6144678" cy="6745635"/>
          </a:xfrm>
        </p:grpSpPr>
        <p:sp>
          <p:nvSpPr>
            <p:cNvPr id="5" name="AutoShape 5"/>
            <p:cNvSpPr/>
            <p:nvPr/>
          </p:nvSpPr>
          <p:spPr>
            <a:xfrm>
              <a:off x="0" y="0"/>
              <a:ext cx="6144678" cy="6745635"/>
            </a:xfrm>
            <a:prstGeom prst="rect">
              <a:avLst/>
            </a:prstGeom>
            <a:solidFill>
              <a:srgbClr val="FBFFFF"/>
            </a:solidFill>
          </p:spPr>
        </p:sp>
        <p:sp>
          <p:nvSpPr>
            <p:cNvPr id="6" name="TextBox 6"/>
            <p:cNvSpPr txBox="1"/>
            <p:nvPr/>
          </p:nvSpPr>
          <p:spPr>
            <a:xfrm>
              <a:off x="422503" y="254544"/>
              <a:ext cx="5299672" cy="6179397"/>
            </a:xfrm>
            <a:prstGeom prst="rect">
              <a:avLst/>
            </a:prstGeom>
          </p:spPr>
          <p:txBody>
            <a:bodyPr lIns="0" tIns="0" rIns="0" bIns="0" rtlCol="0" anchor="t">
              <a:spAutoFit/>
            </a:bodyPr>
            <a:lstStyle/>
            <a:p>
              <a:pPr algn="l">
                <a:lnSpc>
                  <a:spcPts val="2634"/>
                </a:lnSpc>
              </a:pPr>
              <a:r>
                <a:rPr lang="en-US" sz="1699" b="1" i="1" spc="50">
                  <a:solidFill>
                    <a:srgbClr val="BBD9D7"/>
                  </a:solidFill>
                  <a:latin typeface="Montserrat Medium Italics"/>
                  <a:ea typeface="Montserrat Medium Italics"/>
                  <a:cs typeface="Montserrat Medium Italics"/>
                  <a:sym typeface="Montserrat Medium Italics"/>
                </a:rPr>
                <a:t>●Kako te nagovarja življenjska zgodba našega farnega zavetnika?</a:t>
              </a:r>
            </a:p>
            <a:p>
              <a:pPr algn="l">
                <a:lnSpc>
                  <a:spcPts val="2634"/>
                </a:lnSpc>
              </a:pPr>
              <a:r>
                <a:rPr lang="en-US" sz="1699" b="1" i="1" spc="50">
                  <a:solidFill>
                    <a:srgbClr val="BBD9D7"/>
                  </a:solidFill>
                  <a:latin typeface="Montserrat Medium Italics"/>
                  <a:ea typeface="Montserrat Medium Italics"/>
                  <a:cs typeface="Montserrat Medium Italics"/>
                  <a:sym typeface="Montserrat Medium Italics"/>
                </a:rPr>
                <a:t>●Kaj te je najbolj presenetilo?</a:t>
              </a:r>
            </a:p>
            <a:p>
              <a:pPr algn="l">
                <a:lnSpc>
                  <a:spcPts val="2634"/>
                </a:lnSpc>
              </a:pPr>
              <a:r>
                <a:rPr lang="en-US" sz="1699" b="1" i="1" spc="50">
                  <a:solidFill>
                    <a:srgbClr val="BBD9D7"/>
                  </a:solidFill>
                  <a:latin typeface="Montserrat Medium Italics"/>
                  <a:ea typeface="Montserrat Medium Italics"/>
                  <a:cs typeface="Montserrat Medium Italics"/>
                  <a:sym typeface="Montserrat Medium Italics"/>
                </a:rPr>
                <a:t>●V čem ti je lahko zgled za tvoje življenje in odnos s Kristusom?</a:t>
              </a:r>
            </a:p>
            <a:p>
              <a:pPr algn="l">
                <a:lnSpc>
                  <a:spcPts val="2634"/>
                </a:lnSpc>
              </a:pPr>
              <a:r>
                <a:rPr lang="en-US" sz="1699" b="1" i="1" spc="50">
                  <a:solidFill>
                    <a:srgbClr val="BBD9D7"/>
                  </a:solidFill>
                  <a:latin typeface="Montserrat Medium Italics"/>
                  <a:ea typeface="Montserrat Medium Italics"/>
                  <a:cs typeface="Montserrat Medium Italics"/>
                  <a:sym typeface="Montserrat Medium Italics"/>
                </a:rPr>
                <a:t>●Kako bi lahko na še bolj poglobljen način praznovali praznik našega farnega zavetnika v župniji?</a:t>
              </a:r>
            </a:p>
            <a:p>
              <a:pPr algn="l">
                <a:lnSpc>
                  <a:spcPts val="2634"/>
                </a:lnSpc>
              </a:pPr>
              <a:r>
                <a:rPr lang="en-US" sz="1699" b="1" i="1" spc="50">
                  <a:solidFill>
                    <a:srgbClr val="BBD9D7"/>
                  </a:solidFill>
                  <a:latin typeface="Montserrat Medium Italics"/>
                  <a:ea typeface="Montserrat Medium Italics"/>
                  <a:cs typeface="Montserrat Medium Italics"/>
                  <a:sym typeface="Montserrat Medium Italics"/>
                </a:rPr>
                <a:t>●Kako bi lahko povezali obhajanje Svetega leta in praznovanje godu našega zavetnika? Naredite načrt.</a:t>
              </a:r>
            </a:p>
          </p:txBody>
        </p:sp>
      </p:grpSp>
      <p:sp>
        <p:nvSpPr>
          <p:cNvPr id="7" name="AutoShape 7"/>
          <p:cNvSpPr/>
          <p:nvPr/>
        </p:nvSpPr>
        <p:spPr>
          <a:xfrm>
            <a:off x="6939051" y="-135165"/>
            <a:ext cx="1061832" cy="7578768"/>
          </a:xfrm>
          <a:prstGeom prst="rect">
            <a:avLst/>
          </a:prstGeom>
          <a:solidFill>
            <a:srgbClr val="BBD9D7">
              <a:alpha val="16863"/>
            </a:srgbClr>
          </a:solidFill>
        </p:spPr>
      </p:sp>
      <p:sp>
        <p:nvSpPr>
          <p:cNvPr id="8" name="Freeform 8"/>
          <p:cNvSpPr/>
          <p:nvPr/>
        </p:nvSpPr>
        <p:spPr>
          <a:xfrm>
            <a:off x="5994956" y="731520"/>
            <a:ext cx="3027124" cy="5842024"/>
          </a:xfrm>
          <a:custGeom>
            <a:avLst/>
            <a:gdLst/>
            <a:ahLst/>
            <a:cxnLst/>
            <a:rect l="l" t="t" r="r" b="b"/>
            <a:pathLst>
              <a:path w="3027124" h="5842024">
                <a:moveTo>
                  <a:pt x="0" y="0"/>
                </a:moveTo>
                <a:lnTo>
                  <a:pt x="3027124" y="0"/>
                </a:lnTo>
                <a:lnTo>
                  <a:pt x="3027124" y="5842024"/>
                </a:lnTo>
                <a:lnTo>
                  <a:pt x="0" y="5842024"/>
                </a:lnTo>
                <a:lnTo>
                  <a:pt x="0" y="0"/>
                </a:lnTo>
                <a:close/>
              </a:path>
            </a:pathLst>
          </a:custGeom>
          <a:blipFill>
            <a:blip r:embed="rId2"/>
            <a:stretch>
              <a:fillRect l="-14410" r="-14410"/>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BD9D7"/>
        </a:solidFill>
        <a:effectLst/>
      </p:bgPr>
    </p:bg>
    <p:spTree>
      <p:nvGrpSpPr>
        <p:cNvPr id="1" name=""/>
        <p:cNvGrpSpPr/>
        <p:nvPr/>
      </p:nvGrpSpPr>
      <p:grpSpPr>
        <a:xfrm>
          <a:off x="0" y="0"/>
          <a:ext cx="0" cy="0"/>
          <a:chOff x="0" y="0"/>
          <a:chExt cx="0" cy="0"/>
        </a:xfrm>
      </p:grpSpPr>
      <p:sp>
        <p:nvSpPr>
          <p:cNvPr id="2" name="TextBox 2"/>
          <p:cNvSpPr txBox="1"/>
          <p:nvPr/>
        </p:nvSpPr>
        <p:spPr>
          <a:xfrm>
            <a:off x="2654985" y="823062"/>
            <a:ext cx="5822499" cy="1376045"/>
          </a:xfrm>
          <a:prstGeom prst="rect">
            <a:avLst/>
          </a:prstGeom>
        </p:spPr>
        <p:txBody>
          <a:bodyPr lIns="0" tIns="0" rIns="0" bIns="0" rtlCol="0" anchor="t">
            <a:spAutoFit/>
          </a:bodyPr>
          <a:lstStyle/>
          <a:p>
            <a:pPr algn="r">
              <a:lnSpc>
                <a:spcPts val="5460"/>
              </a:lnSpc>
            </a:pPr>
            <a:r>
              <a:rPr lang="en-US" sz="4200" spc="42">
                <a:solidFill>
                  <a:srgbClr val="FBFFFF"/>
                </a:solidFill>
                <a:latin typeface="Quando"/>
                <a:ea typeface="Quando"/>
                <a:cs typeface="Quando"/>
                <a:sym typeface="Quando"/>
              </a:rPr>
              <a:t>Sklepna molitev</a:t>
            </a:r>
          </a:p>
          <a:p>
            <a:pPr algn="r">
              <a:lnSpc>
                <a:spcPts val="5460"/>
              </a:lnSpc>
            </a:pPr>
            <a:endParaRPr lang="en-US" sz="4200" spc="42">
              <a:solidFill>
                <a:srgbClr val="FBFFFF"/>
              </a:solidFill>
              <a:latin typeface="Quando"/>
              <a:ea typeface="Quando"/>
              <a:cs typeface="Quando"/>
              <a:sym typeface="Quando"/>
            </a:endParaRPr>
          </a:p>
        </p:txBody>
      </p:sp>
      <p:sp>
        <p:nvSpPr>
          <p:cNvPr id="3" name="AutoShape 3"/>
          <p:cNvSpPr/>
          <p:nvPr/>
        </p:nvSpPr>
        <p:spPr>
          <a:xfrm>
            <a:off x="-117355" y="-211902"/>
            <a:ext cx="1350262" cy="7687319"/>
          </a:xfrm>
          <a:prstGeom prst="rect">
            <a:avLst/>
          </a:prstGeom>
          <a:solidFill>
            <a:srgbClr val="FBFFFF"/>
          </a:solidFill>
        </p:spPr>
      </p:sp>
      <p:sp>
        <p:nvSpPr>
          <p:cNvPr id="4" name="TextBox 4"/>
          <p:cNvSpPr txBox="1"/>
          <p:nvPr/>
        </p:nvSpPr>
        <p:spPr>
          <a:xfrm rot="-5400000">
            <a:off x="-1408485" y="4425268"/>
            <a:ext cx="4025528" cy="291296"/>
          </a:xfrm>
          <a:prstGeom prst="rect">
            <a:avLst/>
          </a:prstGeom>
        </p:spPr>
        <p:txBody>
          <a:bodyPr lIns="0" tIns="0" rIns="0" bIns="0" rtlCol="0" anchor="t">
            <a:spAutoFit/>
          </a:bodyPr>
          <a:lstStyle/>
          <a:p>
            <a:pPr algn="l">
              <a:lnSpc>
                <a:spcPts val="2357"/>
              </a:lnSpc>
            </a:pPr>
            <a:r>
              <a:rPr lang="en-US" sz="1813" spc="90">
                <a:solidFill>
                  <a:srgbClr val="BBD9D7"/>
                </a:solidFill>
                <a:latin typeface="Quando"/>
                <a:ea typeface="Quando"/>
                <a:cs typeface="Quando"/>
                <a:sym typeface="Quando"/>
              </a:rPr>
              <a:t>PRIPRAVILA: NEŽA NOVAK</a:t>
            </a:r>
          </a:p>
        </p:txBody>
      </p:sp>
      <p:sp>
        <p:nvSpPr>
          <p:cNvPr id="5" name="AutoShape 5"/>
          <p:cNvSpPr/>
          <p:nvPr/>
        </p:nvSpPr>
        <p:spPr>
          <a:xfrm>
            <a:off x="988052" y="-157815"/>
            <a:ext cx="762064" cy="7633232"/>
          </a:xfrm>
          <a:prstGeom prst="rect">
            <a:avLst/>
          </a:prstGeom>
          <a:solidFill>
            <a:srgbClr val="FBFFFF">
              <a:alpha val="21961"/>
            </a:srgbClr>
          </a:solidFill>
        </p:spPr>
      </p:sp>
      <p:grpSp>
        <p:nvGrpSpPr>
          <p:cNvPr id="6" name="Group 6"/>
          <p:cNvGrpSpPr/>
          <p:nvPr/>
        </p:nvGrpSpPr>
        <p:grpSpPr>
          <a:xfrm>
            <a:off x="1988241" y="422621"/>
            <a:ext cx="1689321" cy="2224552"/>
            <a:chOff x="0" y="0"/>
            <a:chExt cx="2252428" cy="2966069"/>
          </a:xfrm>
        </p:grpSpPr>
        <p:grpSp>
          <p:nvGrpSpPr>
            <p:cNvPr id="7" name="Group 7"/>
            <p:cNvGrpSpPr/>
            <p:nvPr/>
          </p:nvGrpSpPr>
          <p:grpSpPr>
            <a:xfrm>
              <a:off x="87179" y="0"/>
              <a:ext cx="2078070" cy="207807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BFFFF"/>
              </a:solidFill>
            </p:spPr>
          </p:sp>
        </p:grpSp>
        <p:sp>
          <p:nvSpPr>
            <p:cNvPr id="9" name="TextBox 9"/>
            <p:cNvSpPr txBox="1"/>
            <p:nvPr/>
          </p:nvSpPr>
          <p:spPr>
            <a:xfrm>
              <a:off x="0" y="2546546"/>
              <a:ext cx="2252428" cy="419523"/>
            </a:xfrm>
            <a:prstGeom prst="rect">
              <a:avLst/>
            </a:prstGeom>
          </p:spPr>
          <p:txBody>
            <a:bodyPr lIns="0" tIns="0" rIns="0" bIns="0" rtlCol="0" anchor="t">
              <a:spAutoFit/>
            </a:bodyPr>
            <a:lstStyle/>
            <a:p>
              <a:pPr algn="ctr">
                <a:lnSpc>
                  <a:spcPts val="2700"/>
                </a:lnSpc>
              </a:pPr>
              <a:endParaRPr/>
            </a:p>
          </p:txBody>
        </p:sp>
        <p:sp>
          <p:nvSpPr>
            <p:cNvPr id="10" name="Freeform 10"/>
            <p:cNvSpPr/>
            <p:nvPr/>
          </p:nvSpPr>
          <p:spPr>
            <a:xfrm>
              <a:off x="211639" y="248919"/>
              <a:ext cx="1829150" cy="1829150"/>
            </a:xfrm>
            <a:custGeom>
              <a:avLst/>
              <a:gdLst/>
              <a:ahLst/>
              <a:cxnLst/>
              <a:rect l="l" t="t" r="r" b="b"/>
              <a:pathLst>
                <a:path w="1829150" h="1829150">
                  <a:moveTo>
                    <a:pt x="0" y="0"/>
                  </a:moveTo>
                  <a:lnTo>
                    <a:pt x="1829150" y="0"/>
                  </a:lnTo>
                  <a:lnTo>
                    <a:pt x="1829150" y="1829151"/>
                  </a:lnTo>
                  <a:lnTo>
                    <a:pt x="0" y="18291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1" name="Group 11"/>
          <p:cNvGrpSpPr/>
          <p:nvPr/>
        </p:nvGrpSpPr>
        <p:grpSpPr>
          <a:xfrm>
            <a:off x="2321028" y="2315551"/>
            <a:ext cx="6787782" cy="4133217"/>
            <a:chOff x="0" y="0"/>
            <a:chExt cx="9050376" cy="5510956"/>
          </a:xfrm>
        </p:grpSpPr>
        <p:sp>
          <p:nvSpPr>
            <p:cNvPr id="12" name="AutoShape 12"/>
            <p:cNvSpPr/>
            <p:nvPr/>
          </p:nvSpPr>
          <p:spPr>
            <a:xfrm>
              <a:off x="0" y="0"/>
              <a:ext cx="9050376" cy="5510956"/>
            </a:xfrm>
            <a:prstGeom prst="rect">
              <a:avLst/>
            </a:prstGeom>
            <a:solidFill>
              <a:srgbClr val="FBFFFF"/>
            </a:solidFill>
          </p:spPr>
        </p:sp>
        <p:sp>
          <p:nvSpPr>
            <p:cNvPr id="13" name="TextBox 13"/>
            <p:cNvSpPr txBox="1"/>
            <p:nvPr/>
          </p:nvSpPr>
          <p:spPr>
            <a:xfrm>
              <a:off x="622296" y="199888"/>
              <a:ext cx="7805783" cy="5025456"/>
            </a:xfrm>
            <a:prstGeom prst="rect">
              <a:avLst/>
            </a:prstGeom>
          </p:spPr>
          <p:txBody>
            <a:bodyPr lIns="0" tIns="0" rIns="0" bIns="0" rtlCol="0" anchor="t">
              <a:spAutoFit/>
            </a:bodyPr>
            <a:lstStyle/>
            <a:p>
              <a:pPr algn="l">
                <a:lnSpc>
                  <a:spcPts val="2570"/>
                </a:lnSpc>
              </a:pPr>
              <a:r>
                <a:rPr lang="en-US" sz="1382" b="1" i="1" spc="41">
                  <a:solidFill>
                    <a:srgbClr val="BBD9D7"/>
                  </a:solidFill>
                  <a:latin typeface="Montserrat Medium Italics"/>
                  <a:ea typeface="Montserrat Medium Italics"/>
                  <a:cs typeface="Montserrat Medium Italics"/>
                  <a:sym typeface="Montserrat Medium Italics"/>
                </a:rPr>
                <a:t>Dobri in usmiljeni Bog, hvala,Hvala ti, dobri Bog, da se smemo priporočati našemu zavetniku ______________ (vstavite ime fanrega zavetnika_ce). Prosimo te, naj nas njegov zgled v vsakdanjem življenju nagovarja, da bomo tako kot on živeli v ljubezni do tebe, soljudi in sebe samega. Naj nas njegovo življenje in darovanje navdihuje in usmerja k ponižnosti, predajanju in veri vate, po Kristusu našem Gospodu. Amen.</a:t>
              </a:r>
            </a:p>
            <a:p>
              <a:pPr algn="l">
                <a:lnSpc>
                  <a:spcPts val="2570"/>
                </a:lnSpc>
              </a:pPr>
              <a:r>
                <a:rPr lang="en-US" sz="1382" b="1" i="1" spc="41">
                  <a:solidFill>
                    <a:srgbClr val="BBD9D7"/>
                  </a:solidFill>
                  <a:latin typeface="Montserrat Medium Italics"/>
                  <a:ea typeface="Montserrat Medium Italics"/>
                  <a:cs typeface="Montserrat Medium Italics"/>
                  <a:sym typeface="Montserrat Medium Italics"/>
                </a:rPr>
                <a:t> da si nas nocoj zbral in nas vodil v razmisleku o tem, kako naj se ti še bolj približamo. Prosimo te, spremljaj nas v naših življenjih in v ciljih, ki smo si jih zadali, da bomo še bolj bratje in sestre v tebi in da bomo med seboj še bolj povezani s teboj in tvojo sveto Cerkvijo. Po Kristusu našem Gospodu. Amen.</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560</Words>
  <Application>Microsoft Office PowerPoint</Application>
  <PresentationFormat>Po meri</PresentationFormat>
  <Paragraphs>46</Paragraphs>
  <Slides>7</Slides>
  <Notes>0</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7</vt:i4>
      </vt:variant>
    </vt:vector>
  </HeadingPairs>
  <TitlesOfParts>
    <vt:vector size="15" baseType="lpstr">
      <vt:lpstr>Montserrat Medium</vt:lpstr>
      <vt:lpstr>Calibri</vt:lpstr>
      <vt:lpstr>Montserrat</vt:lpstr>
      <vt:lpstr>Montserrat Bold</vt:lpstr>
      <vt:lpstr>Quando</vt:lpstr>
      <vt:lpstr>Montserrat Medium Italics</vt:lpstr>
      <vt:lpstr>Arial</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Naš farni zavetnik, naš zgled</dc:title>
  <cp:lastModifiedBy>Neža Novak</cp:lastModifiedBy>
  <cp:revision>2</cp:revision>
  <dcterms:created xsi:type="dcterms:W3CDTF">2006-08-16T00:00:00Z</dcterms:created>
  <dcterms:modified xsi:type="dcterms:W3CDTF">2024-09-09T09:30:55Z</dcterms:modified>
  <dc:identifier>DAGNP4CFn9Y</dc:identifier>
</cp:coreProperties>
</file>