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753600" cy="7315200"/>
  <p:notesSz cx="6858000" cy="9144000"/>
  <p:embeddedFontLst>
    <p:embeddedFont>
      <p:font typeface="Montserrat" panose="00000500000000000000" pitchFamily="2" charset="-18"/>
      <p:regular r:id="rId10"/>
    </p:embeddedFont>
    <p:embeddedFont>
      <p:font typeface="Montserrat Bold" panose="00000800000000000000" charset="-18"/>
      <p:regular r:id="rId11"/>
    </p:embeddedFont>
    <p:embeddedFont>
      <p:font typeface="Montserrat Medium" panose="00000600000000000000" pitchFamily="2" charset="-18"/>
      <p:regular r:id="rId12"/>
    </p:embeddedFont>
    <p:embeddedFont>
      <p:font typeface="Montserrat Medium Italics" panose="020B0604020202020204" charset="-18"/>
      <p:regular r:id="rId13"/>
    </p:embeddedFont>
    <p:embeddedFont>
      <p:font typeface="Quando" panose="020B0604020202020204" charset="-18"/>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44" d="100"/>
          <a:sy n="144" d="100"/>
        </p:scale>
        <p:origin x="19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Va45lucHZiU?si=6-_yTsVeyuwZjwh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200631" y="-170993"/>
            <a:ext cx="3129285" cy="7657185"/>
          </a:xfrm>
          <a:prstGeom prst="rect">
            <a:avLst/>
          </a:prstGeom>
          <a:solidFill>
            <a:srgbClr val="FBFFFF"/>
          </a:solidFill>
        </p:spPr>
      </p:sp>
      <p:sp>
        <p:nvSpPr>
          <p:cNvPr id="3" name="AutoShape 3"/>
          <p:cNvSpPr/>
          <p:nvPr/>
        </p:nvSpPr>
        <p:spPr>
          <a:xfrm>
            <a:off x="2309291" y="-170993"/>
            <a:ext cx="619363" cy="7562374"/>
          </a:xfrm>
          <a:prstGeom prst="rect">
            <a:avLst/>
          </a:prstGeom>
          <a:solidFill>
            <a:srgbClr val="BBD9D7">
              <a:alpha val="16863"/>
            </a:srgbClr>
          </a:solidFill>
        </p:spPr>
      </p:sp>
      <p:sp>
        <p:nvSpPr>
          <p:cNvPr id="4" name="Freeform 4"/>
          <p:cNvSpPr/>
          <p:nvPr/>
        </p:nvSpPr>
        <p:spPr>
          <a:xfrm>
            <a:off x="1402007" y="740856"/>
            <a:ext cx="2684216" cy="5523586"/>
          </a:xfrm>
          <a:custGeom>
            <a:avLst/>
            <a:gdLst/>
            <a:ahLst/>
            <a:cxnLst/>
            <a:rect l="l" t="t" r="r" b="b"/>
            <a:pathLst>
              <a:path w="2684216" h="5523586">
                <a:moveTo>
                  <a:pt x="0" y="0"/>
                </a:moveTo>
                <a:lnTo>
                  <a:pt x="2684216" y="0"/>
                </a:lnTo>
                <a:lnTo>
                  <a:pt x="2684216" y="5523586"/>
                </a:lnTo>
                <a:lnTo>
                  <a:pt x="0" y="5523586"/>
                </a:lnTo>
                <a:lnTo>
                  <a:pt x="0" y="0"/>
                </a:lnTo>
                <a:close/>
              </a:path>
            </a:pathLst>
          </a:custGeom>
          <a:blipFill>
            <a:blip r:embed="rId2"/>
            <a:stretch>
              <a:fillRect l="-153017" r="-55845"/>
            </a:stretch>
          </a:blipFill>
        </p:spPr>
      </p:sp>
      <p:sp>
        <p:nvSpPr>
          <p:cNvPr id="5" name="TextBox 5"/>
          <p:cNvSpPr txBox="1"/>
          <p:nvPr/>
        </p:nvSpPr>
        <p:spPr>
          <a:xfrm rot="-5400000">
            <a:off x="-1451717" y="3523975"/>
            <a:ext cx="4363254" cy="293116"/>
          </a:xfrm>
          <a:prstGeom prst="rect">
            <a:avLst/>
          </a:prstGeom>
        </p:spPr>
        <p:txBody>
          <a:bodyPr lIns="0" tIns="0" rIns="0" bIns="0" rtlCol="0" anchor="t">
            <a:spAutoFit/>
          </a:bodyPr>
          <a:lstStyle/>
          <a:p>
            <a:pPr algn="ctr">
              <a:lnSpc>
                <a:spcPts val="2322"/>
              </a:lnSpc>
            </a:pPr>
            <a:r>
              <a:rPr lang="en-US" sz="1800" b="1" spc="198">
                <a:solidFill>
                  <a:srgbClr val="BBD9D7"/>
                </a:solidFill>
                <a:latin typeface="Montserrat Bold"/>
                <a:ea typeface="Montserrat Bold"/>
                <a:cs typeface="Montserrat Bold"/>
                <a:sym typeface="Montserrat Bold"/>
              </a:rPr>
              <a:t>NAŠE POSLANSTVO 2024/2025</a:t>
            </a:r>
          </a:p>
        </p:txBody>
      </p:sp>
      <p:grpSp>
        <p:nvGrpSpPr>
          <p:cNvPr id="6" name="Group 6"/>
          <p:cNvGrpSpPr/>
          <p:nvPr/>
        </p:nvGrpSpPr>
        <p:grpSpPr>
          <a:xfrm>
            <a:off x="4611763" y="740856"/>
            <a:ext cx="4759485" cy="1368992"/>
            <a:chOff x="0" y="0"/>
            <a:chExt cx="6345980" cy="1825323"/>
          </a:xfrm>
        </p:grpSpPr>
        <p:sp>
          <p:nvSpPr>
            <p:cNvPr id="7" name="TextBox 7"/>
            <p:cNvSpPr txBox="1"/>
            <p:nvPr/>
          </p:nvSpPr>
          <p:spPr>
            <a:xfrm>
              <a:off x="0" y="-114300"/>
              <a:ext cx="6345980" cy="1517939"/>
            </a:xfrm>
            <a:prstGeom prst="rect">
              <a:avLst/>
            </a:prstGeom>
          </p:spPr>
          <p:txBody>
            <a:bodyPr lIns="0" tIns="0" rIns="0" bIns="0" rtlCol="0" anchor="t">
              <a:spAutoFit/>
            </a:bodyPr>
            <a:lstStyle/>
            <a:p>
              <a:pPr algn="l">
                <a:lnSpc>
                  <a:spcPts val="4700"/>
                </a:lnSpc>
              </a:pPr>
              <a:r>
                <a:rPr lang="en-US" sz="3013" spc="-45">
                  <a:solidFill>
                    <a:srgbClr val="FBFFFF"/>
                  </a:solidFill>
                  <a:latin typeface="Quando"/>
                  <a:ea typeface="Quando"/>
                  <a:cs typeface="Quando"/>
                  <a:sym typeface="Quando"/>
                </a:rPr>
                <a:t>KRISTJANI NA POTI UPANJA</a:t>
              </a:r>
            </a:p>
          </p:txBody>
        </p:sp>
        <p:sp>
          <p:nvSpPr>
            <p:cNvPr id="8" name="TextBox 8"/>
            <p:cNvSpPr txBox="1"/>
            <p:nvPr/>
          </p:nvSpPr>
          <p:spPr>
            <a:xfrm>
              <a:off x="0" y="1584274"/>
              <a:ext cx="6345186" cy="241049"/>
            </a:xfrm>
            <a:prstGeom prst="rect">
              <a:avLst/>
            </a:prstGeom>
          </p:spPr>
          <p:txBody>
            <a:bodyPr lIns="0" tIns="0" rIns="0" bIns="0" rtlCol="0" anchor="t">
              <a:spAutoFit/>
            </a:bodyPr>
            <a:lstStyle/>
            <a:p>
              <a:pPr algn="l">
                <a:lnSpc>
                  <a:spcPts val="1546"/>
                </a:lnSpc>
              </a:pPr>
              <a:r>
                <a:rPr lang="en-US" sz="1004" b="1" spc="20">
                  <a:solidFill>
                    <a:srgbClr val="FBFFFF"/>
                  </a:solidFill>
                  <a:latin typeface="Montserrat Medium"/>
                  <a:ea typeface="Montserrat Medium"/>
                  <a:cs typeface="Montserrat Medium"/>
                  <a:sym typeface="Montserrat Medium"/>
                </a:rPr>
                <a:t>Priročnik za župnijske pastoralne svete in druge pastoralne sodelavce</a:t>
              </a:r>
            </a:p>
          </p:txBody>
        </p:sp>
      </p:grpSp>
      <p:sp>
        <p:nvSpPr>
          <p:cNvPr id="9" name="TextBox 9"/>
          <p:cNvSpPr txBox="1"/>
          <p:nvPr/>
        </p:nvSpPr>
        <p:spPr>
          <a:xfrm>
            <a:off x="4876800" y="2719803"/>
            <a:ext cx="4438866" cy="2807928"/>
          </a:xfrm>
          <a:prstGeom prst="rect">
            <a:avLst/>
          </a:prstGeom>
        </p:spPr>
        <p:txBody>
          <a:bodyPr lIns="0" tIns="0" rIns="0" bIns="0" rtlCol="0" anchor="t">
            <a:spAutoFit/>
          </a:bodyPr>
          <a:lstStyle/>
          <a:p>
            <a:pPr algn="r">
              <a:lnSpc>
                <a:spcPts val="5594"/>
              </a:lnSpc>
              <a:spcBef>
                <a:spcPct val="0"/>
              </a:spcBef>
            </a:pPr>
            <a:r>
              <a:rPr lang="en-US" sz="4337" spc="477">
                <a:solidFill>
                  <a:srgbClr val="FFFFFF"/>
                </a:solidFill>
                <a:latin typeface="Quando"/>
                <a:ea typeface="Quando"/>
                <a:cs typeface="Quando"/>
                <a:sym typeface="Quando"/>
              </a:rPr>
              <a:t>ROMAR UPANJA, KJE NA POTI SEM?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115618" y="6853747"/>
            <a:ext cx="9984837" cy="623714"/>
          </a:xfrm>
          <a:prstGeom prst="rect">
            <a:avLst/>
          </a:prstGeom>
          <a:solidFill>
            <a:srgbClr val="FBFFFF"/>
          </a:solidFill>
        </p:spPr>
      </p:sp>
      <p:sp>
        <p:nvSpPr>
          <p:cNvPr id="3" name="Freeform 3"/>
          <p:cNvSpPr/>
          <p:nvPr/>
        </p:nvSpPr>
        <p:spPr>
          <a:xfrm>
            <a:off x="1323634" y="3916635"/>
            <a:ext cx="2173258" cy="2173258"/>
          </a:xfrm>
          <a:custGeom>
            <a:avLst/>
            <a:gdLst/>
            <a:ahLst/>
            <a:cxnLst/>
            <a:rect l="l" t="t" r="r" b="b"/>
            <a:pathLst>
              <a:path w="2173258" h="2173258">
                <a:moveTo>
                  <a:pt x="0" y="0"/>
                </a:moveTo>
                <a:lnTo>
                  <a:pt x="2173258" y="0"/>
                </a:lnTo>
                <a:lnTo>
                  <a:pt x="2173258" y="2173258"/>
                </a:lnTo>
                <a:lnTo>
                  <a:pt x="0" y="2173258"/>
                </a:lnTo>
                <a:lnTo>
                  <a:pt x="0" y="0"/>
                </a:lnTo>
                <a:close/>
              </a:path>
            </a:pathLst>
          </a:custGeom>
          <a:blipFill>
            <a:blip r:embed="rId2"/>
            <a:stretch>
              <a:fillRect/>
            </a:stretch>
          </a:blipFill>
        </p:spPr>
      </p:sp>
      <p:sp>
        <p:nvSpPr>
          <p:cNvPr id="4" name="Freeform 4"/>
          <p:cNvSpPr/>
          <p:nvPr/>
        </p:nvSpPr>
        <p:spPr>
          <a:xfrm>
            <a:off x="5156527" y="498166"/>
            <a:ext cx="4462272" cy="5852160"/>
          </a:xfrm>
          <a:custGeom>
            <a:avLst/>
            <a:gdLst/>
            <a:ahLst/>
            <a:cxnLst/>
            <a:rect l="l" t="t" r="r" b="b"/>
            <a:pathLst>
              <a:path w="4462272" h="5852160">
                <a:moveTo>
                  <a:pt x="0" y="0"/>
                </a:moveTo>
                <a:lnTo>
                  <a:pt x="4462272" y="0"/>
                </a:lnTo>
                <a:lnTo>
                  <a:pt x="4462272" y="5852160"/>
                </a:lnTo>
                <a:lnTo>
                  <a:pt x="0" y="5852160"/>
                </a:lnTo>
                <a:lnTo>
                  <a:pt x="0" y="0"/>
                </a:lnTo>
                <a:close/>
              </a:path>
            </a:pathLst>
          </a:custGeom>
          <a:blipFill>
            <a:blip r:embed="rId3"/>
            <a:stretch>
              <a:fillRect/>
            </a:stretch>
          </a:blipFill>
        </p:spPr>
      </p:sp>
      <p:grpSp>
        <p:nvGrpSpPr>
          <p:cNvPr id="5" name="Group 5"/>
          <p:cNvGrpSpPr/>
          <p:nvPr/>
        </p:nvGrpSpPr>
        <p:grpSpPr>
          <a:xfrm>
            <a:off x="438861" y="498166"/>
            <a:ext cx="6116061" cy="2909450"/>
            <a:chOff x="0" y="0"/>
            <a:chExt cx="8154749" cy="3879266"/>
          </a:xfrm>
        </p:grpSpPr>
        <p:sp>
          <p:nvSpPr>
            <p:cNvPr id="6" name="TextBox 6"/>
            <p:cNvSpPr txBox="1"/>
            <p:nvPr/>
          </p:nvSpPr>
          <p:spPr>
            <a:xfrm>
              <a:off x="0" y="1098176"/>
              <a:ext cx="8154749" cy="2781090"/>
            </a:xfrm>
            <a:prstGeom prst="rect">
              <a:avLst/>
            </a:prstGeom>
          </p:spPr>
          <p:txBody>
            <a:bodyPr lIns="0" tIns="0" rIns="0" bIns="0" rtlCol="0" anchor="t">
              <a:spAutoFit/>
            </a:bodyPr>
            <a:lstStyle/>
            <a:p>
              <a:pPr algn="l">
                <a:lnSpc>
                  <a:spcPts val="2818"/>
                </a:lnSpc>
              </a:pPr>
              <a:r>
                <a:rPr lang="en-US" sz="1879" spc="18">
                  <a:solidFill>
                    <a:srgbClr val="FBFFFF"/>
                  </a:solidFill>
                  <a:latin typeface="Montserrat"/>
                  <a:ea typeface="Montserrat"/>
                  <a:cs typeface="Montserrat"/>
                  <a:sym typeface="Montserrat"/>
                </a:rPr>
                <a:t>https://www.youtube.com/watch?v=q7VDIdnRQgU </a:t>
              </a:r>
            </a:p>
            <a:p>
              <a:pPr algn="l">
                <a:lnSpc>
                  <a:spcPts val="2818"/>
                </a:lnSpc>
              </a:pPr>
              <a:endParaRPr lang="en-US" sz="1879" spc="18">
                <a:solidFill>
                  <a:srgbClr val="FBFFFF"/>
                </a:solidFill>
                <a:latin typeface="Montserrat"/>
                <a:ea typeface="Montserrat"/>
                <a:cs typeface="Montserrat"/>
                <a:sym typeface="Montserrat"/>
              </a:endParaRPr>
            </a:p>
            <a:p>
              <a:pPr algn="l">
                <a:lnSpc>
                  <a:spcPts val="2818"/>
                </a:lnSpc>
              </a:pPr>
              <a:r>
                <a:rPr lang="en-US" sz="1879" spc="18">
                  <a:solidFill>
                    <a:srgbClr val="FBFFFF"/>
                  </a:solidFill>
                  <a:latin typeface="Montserrat"/>
                  <a:ea typeface="Montserrat"/>
                  <a:cs typeface="Montserrat"/>
                  <a:sym typeface="Montserrat"/>
                </a:rPr>
                <a:t>– če imamo možnost, poslušamo pesem na povezavi. Sicer preberemo njeno besedilo (naslednja stran):</a:t>
              </a:r>
            </a:p>
          </p:txBody>
        </p:sp>
        <p:sp>
          <p:nvSpPr>
            <p:cNvPr id="7" name="TextBox 7"/>
            <p:cNvSpPr txBox="1"/>
            <p:nvPr/>
          </p:nvSpPr>
          <p:spPr>
            <a:xfrm>
              <a:off x="0" y="-28575"/>
              <a:ext cx="8151244" cy="743565"/>
            </a:xfrm>
            <a:prstGeom prst="rect">
              <a:avLst/>
            </a:prstGeom>
          </p:spPr>
          <p:txBody>
            <a:bodyPr lIns="0" tIns="0" rIns="0" bIns="0" rtlCol="0" anchor="t">
              <a:spAutoFit/>
            </a:bodyPr>
            <a:lstStyle/>
            <a:p>
              <a:pPr algn="l">
                <a:lnSpc>
                  <a:spcPts val="4584"/>
                </a:lnSpc>
              </a:pPr>
              <a:r>
                <a:rPr lang="en-US" sz="3526" spc="35">
                  <a:solidFill>
                    <a:srgbClr val="FBFFFF"/>
                  </a:solidFill>
                  <a:latin typeface="Quando"/>
                  <a:ea typeface="Quando"/>
                  <a:cs typeface="Quando"/>
                  <a:sym typeface="Quando"/>
                </a:rPr>
                <a:t>Vstopna molitev</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115618" y="6853747"/>
            <a:ext cx="9984837" cy="623714"/>
          </a:xfrm>
          <a:prstGeom prst="rect">
            <a:avLst/>
          </a:prstGeom>
          <a:solidFill>
            <a:srgbClr val="FBFFFF"/>
          </a:solidFill>
        </p:spPr>
      </p:sp>
      <p:sp>
        <p:nvSpPr>
          <p:cNvPr id="3" name="Freeform 3"/>
          <p:cNvSpPr/>
          <p:nvPr/>
        </p:nvSpPr>
        <p:spPr>
          <a:xfrm>
            <a:off x="5156527" y="498166"/>
            <a:ext cx="4462272" cy="5852160"/>
          </a:xfrm>
          <a:custGeom>
            <a:avLst/>
            <a:gdLst/>
            <a:ahLst/>
            <a:cxnLst/>
            <a:rect l="l" t="t" r="r" b="b"/>
            <a:pathLst>
              <a:path w="4462272" h="5852160">
                <a:moveTo>
                  <a:pt x="0" y="0"/>
                </a:moveTo>
                <a:lnTo>
                  <a:pt x="4462272" y="0"/>
                </a:lnTo>
                <a:lnTo>
                  <a:pt x="4462272" y="5852160"/>
                </a:lnTo>
                <a:lnTo>
                  <a:pt x="0" y="5852160"/>
                </a:lnTo>
                <a:lnTo>
                  <a:pt x="0" y="0"/>
                </a:lnTo>
                <a:close/>
              </a:path>
            </a:pathLst>
          </a:custGeom>
          <a:blipFill>
            <a:blip r:embed="rId2"/>
            <a:stretch>
              <a:fillRect/>
            </a:stretch>
          </a:blipFill>
        </p:spPr>
      </p:sp>
      <p:sp>
        <p:nvSpPr>
          <p:cNvPr id="4" name="TextBox 4"/>
          <p:cNvSpPr txBox="1"/>
          <p:nvPr/>
        </p:nvSpPr>
        <p:spPr>
          <a:xfrm>
            <a:off x="412231" y="366689"/>
            <a:ext cx="5590251" cy="6388245"/>
          </a:xfrm>
          <a:prstGeom prst="rect">
            <a:avLst/>
          </a:prstGeom>
        </p:spPr>
        <p:txBody>
          <a:bodyPr lIns="0" tIns="0" rIns="0" bIns="0" rtlCol="0" anchor="t">
            <a:spAutoFit/>
          </a:bodyPr>
          <a:lstStyle/>
          <a:p>
            <a:pPr algn="l">
              <a:lnSpc>
                <a:spcPts val="2650"/>
              </a:lnSpc>
            </a:pPr>
            <a:r>
              <a:rPr lang="en-US" sz="2038" spc="20">
                <a:solidFill>
                  <a:srgbClr val="000000"/>
                </a:solidFill>
                <a:latin typeface="Quando"/>
                <a:ea typeface="Quando"/>
                <a:cs typeface="Quando"/>
                <a:sym typeface="Quando"/>
              </a:rPr>
              <a:t>PO MILOSTI</a:t>
            </a:r>
          </a:p>
          <a:p>
            <a:pPr algn="l">
              <a:lnSpc>
                <a:spcPts val="1870"/>
              </a:lnSpc>
            </a:pPr>
            <a:r>
              <a:rPr lang="en-US" sz="1438" spc="14">
                <a:solidFill>
                  <a:srgbClr val="000000"/>
                </a:solidFill>
                <a:latin typeface="Quando"/>
                <a:ea typeface="Quando"/>
                <a:cs typeface="Quando"/>
                <a:sym typeface="Quando"/>
              </a:rPr>
              <a:t>Avtor: L. Pavageau (Emanuel), prevod in priredba A. Zwitter</a:t>
            </a:r>
          </a:p>
          <a:p>
            <a:pPr algn="l">
              <a:lnSpc>
                <a:spcPts val="1870"/>
              </a:lnSpc>
            </a:pPr>
            <a:endParaRPr lang="en-US" sz="1438" spc="14">
              <a:solidFill>
                <a:srgbClr val="000000"/>
              </a:solidFill>
              <a:latin typeface="Quando"/>
              <a:ea typeface="Quando"/>
              <a:cs typeface="Quando"/>
              <a:sym typeface="Quando"/>
            </a:endParaRPr>
          </a:p>
          <a:p>
            <a:pPr algn="l">
              <a:lnSpc>
                <a:spcPts val="1870"/>
              </a:lnSpc>
            </a:pPr>
            <a:r>
              <a:rPr lang="en-US" sz="1438" spc="14">
                <a:solidFill>
                  <a:srgbClr val="000000"/>
                </a:solidFill>
                <a:latin typeface="Quando"/>
                <a:ea typeface="Quando"/>
                <a:cs typeface="Quando"/>
                <a:sym typeface="Quando"/>
              </a:rPr>
              <a:t>Vse, kar je v meni, vpije na pomoč, </a:t>
            </a:r>
          </a:p>
          <a:p>
            <a:pPr algn="l">
              <a:lnSpc>
                <a:spcPts val="1870"/>
              </a:lnSpc>
            </a:pPr>
            <a:r>
              <a:rPr lang="en-US" sz="1438" spc="14">
                <a:solidFill>
                  <a:srgbClr val="000000"/>
                </a:solidFill>
                <a:latin typeface="Quando"/>
                <a:ea typeface="Quando"/>
                <a:cs typeface="Quando"/>
                <a:sym typeface="Quando"/>
              </a:rPr>
              <a:t>pomoč je od Gospoda, ki ustvaril je nebo.</a:t>
            </a:r>
          </a:p>
          <a:p>
            <a:pPr algn="l">
              <a:lnSpc>
                <a:spcPts val="1870"/>
              </a:lnSpc>
            </a:pPr>
            <a:r>
              <a:rPr lang="en-US" sz="1438" spc="14">
                <a:solidFill>
                  <a:srgbClr val="000000"/>
                </a:solidFill>
                <a:latin typeface="Quando"/>
                <a:ea typeface="Quando"/>
                <a:cs typeface="Quando"/>
                <a:sym typeface="Quando"/>
              </a:rPr>
              <a:t>Iz vsake stiske, prihaja rešit me.</a:t>
            </a:r>
          </a:p>
          <a:p>
            <a:pPr algn="l">
              <a:lnSpc>
                <a:spcPts val="1870"/>
              </a:lnSpc>
            </a:pPr>
            <a:r>
              <a:rPr lang="en-US" sz="1438" spc="14">
                <a:solidFill>
                  <a:srgbClr val="000000"/>
                </a:solidFill>
                <a:latin typeface="Quando"/>
                <a:ea typeface="Quando"/>
                <a:cs typeface="Quando"/>
                <a:sym typeface="Quando"/>
              </a:rPr>
              <a:t>On, ki zvest je vedno, tesno ob meni je.</a:t>
            </a:r>
          </a:p>
          <a:p>
            <a:pPr algn="l">
              <a:lnSpc>
                <a:spcPts val="1870"/>
              </a:lnSpc>
            </a:pPr>
            <a:endParaRPr lang="en-US" sz="1438" spc="14">
              <a:solidFill>
                <a:srgbClr val="000000"/>
              </a:solidFill>
              <a:latin typeface="Quando"/>
              <a:ea typeface="Quando"/>
              <a:cs typeface="Quando"/>
              <a:sym typeface="Quando"/>
            </a:endParaRPr>
          </a:p>
          <a:p>
            <a:pPr algn="l">
              <a:lnSpc>
                <a:spcPts val="1870"/>
              </a:lnSpc>
            </a:pPr>
            <a:r>
              <a:rPr lang="en-US" sz="1438" spc="14">
                <a:solidFill>
                  <a:srgbClr val="000000"/>
                </a:solidFill>
                <a:latin typeface="Quando"/>
                <a:ea typeface="Quando"/>
                <a:cs typeface="Quando"/>
                <a:sym typeface="Quando"/>
              </a:rPr>
              <a:t>Po milosti približam tebi se lahko,</a:t>
            </a:r>
          </a:p>
          <a:p>
            <a:pPr algn="l">
              <a:lnSpc>
                <a:spcPts val="1870"/>
              </a:lnSpc>
            </a:pPr>
            <a:r>
              <a:rPr lang="en-US" sz="1438" spc="14">
                <a:solidFill>
                  <a:srgbClr val="000000"/>
                </a:solidFill>
                <a:latin typeface="Quando"/>
                <a:ea typeface="Quando"/>
                <a:cs typeface="Quando"/>
                <a:sym typeface="Quando"/>
              </a:rPr>
              <a:t>po milosti očiščen greha sem.</a:t>
            </a:r>
          </a:p>
          <a:p>
            <a:pPr algn="l">
              <a:lnSpc>
                <a:spcPts val="1870"/>
              </a:lnSpc>
            </a:pPr>
            <a:r>
              <a:rPr lang="en-US" sz="1438" spc="14">
                <a:solidFill>
                  <a:srgbClr val="000000"/>
                </a:solidFill>
                <a:latin typeface="Quando"/>
                <a:ea typeface="Quando"/>
                <a:cs typeface="Quando"/>
                <a:sym typeface="Quando"/>
              </a:rPr>
              <a:t>Nov človek sem, v tebi najdem upanje.</a:t>
            </a:r>
          </a:p>
          <a:p>
            <a:pPr algn="l">
              <a:lnSpc>
                <a:spcPts val="1870"/>
              </a:lnSpc>
            </a:pPr>
            <a:r>
              <a:rPr lang="en-US" sz="1438" spc="14">
                <a:solidFill>
                  <a:srgbClr val="000000"/>
                </a:solidFill>
                <a:latin typeface="Quando"/>
                <a:ea typeface="Quando"/>
                <a:cs typeface="Quando"/>
                <a:sym typeface="Quando"/>
              </a:rPr>
              <a:t>S čudežem vstajenja si odkupil smrti me.</a:t>
            </a:r>
          </a:p>
          <a:p>
            <a:pPr algn="l">
              <a:lnSpc>
                <a:spcPts val="1870"/>
              </a:lnSpc>
            </a:pPr>
            <a:endParaRPr lang="en-US" sz="1438" spc="14">
              <a:solidFill>
                <a:srgbClr val="000000"/>
              </a:solidFill>
              <a:latin typeface="Quando"/>
              <a:ea typeface="Quando"/>
              <a:cs typeface="Quando"/>
              <a:sym typeface="Quando"/>
            </a:endParaRPr>
          </a:p>
          <a:p>
            <a:pPr algn="l">
              <a:lnSpc>
                <a:spcPts val="1870"/>
              </a:lnSpc>
            </a:pPr>
            <a:r>
              <a:rPr lang="en-US" sz="1438" spc="14">
                <a:solidFill>
                  <a:srgbClr val="000000"/>
                </a:solidFill>
                <a:latin typeface="Quando"/>
                <a:ea typeface="Quando"/>
                <a:cs typeface="Quando"/>
                <a:sym typeface="Quando"/>
              </a:rPr>
              <a:t>Ti poznaš strahove, ki v meni se bude.</a:t>
            </a:r>
          </a:p>
          <a:p>
            <a:pPr algn="l">
              <a:lnSpc>
                <a:spcPts val="1870"/>
              </a:lnSpc>
            </a:pPr>
            <a:r>
              <a:rPr lang="en-US" sz="1438" spc="14">
                <a:solidFill>
                  <a:srgbClr val="000000"/>
                </a:solidFill>
                <a:latin typeface="Quando"/>
                <a:ea typeface="Quando"/>
                <a:cs typeface="Quando"/>
                <a:sym typeface="Quando"/>
              </a:rPr>
              <a:t>Preden bil sem rojen, si klical moje ime.</a:t>
            </a:r>
          </a:p>
          <a:p>
            <a:pPr algn="l">
              <a:lnSpc>
                <a:spcPts val="1870"/>
              </a:lnSpc>
            </a:pPr>
            <a:r>
              <a:rPr lang="en-US" sz="1438" spc="14">
                <a:solidFill>
                  <a:srgbClr val="000000"/>
                </a:solidFill>
                <a:latin typeface="Quando"/>
                <a:ea typeface="Quando"/>
                <a:cs typeface="Quando"/>
                <a:sym typeface="Quando"/>
              </a:rPr>
              <a:t>Tvoje odpuščanje nikdar ne neha se.</a:t>
            </a:r>
          </a:p>
          <a:p>
            <a:pPr algn="l">
              <a:lnSpc>
                <a:spcPts val="1870"/>
              </a:lnSpc>
            </a:pPr>
            <a:r>
              <a:rPr lang="en-US" sz="1438" spc="14">
                <a:solidFill>
                  <a:srgbClr val="000000"/>
                </a:solidFill>
                <a:latin typeface="Quando"/>
                <a:ea typeface="Quando"/>
                <a:cs typeface="Quando"/>
                <a:sym typeface="Quando"/>
              </a:rPr>
              <a:t>Usmiljenje je pot, ki v življenje vodi me.</a:t>
            </a:r>
          </a:p>
          <a:p>
            <a:pPr algn="l">
              <a:lnSpc>
                <a:spcPts val="1870"/>
              </a:lnSpc>
            </a:pPr>
            <a:endParaRPr lang="en-US" sz="1438" spc="14">
              <a:solidFill>
                <a:srgbClr val="000000"/>
              </a:solidFill>
              <a:latin typeface="Quando"/>
              <a:ea typeface="Quando"/>
              <a:cs typeface="Quando"/>
              <a:sym typeface="Quando"/>
            </a:endParaRPr>
          </a:p>
          <a:p>
            <a:pPr algn="l">
              <a:lnSpc>
                <a:spcPts val="1870"/>
              </a:lnSpc>
            </a:pPr>
            <a:r>
              <a:rPr lang="en-US" sz="1438" spc="14">
                <a:solidFill>
                  <a:srgbClr val="000000"/>
                </a:solidFill>
                <a:latin typeface="Quando"/>
                <a:ea typeface="Quando"/>
                <a:cs typeface="Quando"/>
                <a:sym typeface="Quando"/>
              </a:rPr>
              <a:t>Po milosti približam tebi se lahko,</a:t>
            </a:r>
          </a:p>
          <a:p>
            <a:pPr algn="l">
              <a:lnSpc>
                <a:spcPts val="1870"/>
              </a:lnSpc>
            </a:pPr>
            <a:r>
              <a:rPr lang="en-US" sz="1438" spc="14">
                <a:solidFill>
                  <a:srgbClr val="000000"/>
                </a:solidFill>
                <a:latin typeface="Quando"/>
                <a:ea typeface="Quando"/>
                <a:cs typeface="Quando"/>
                <a:sym typeface="Quando"/>
              </a:rPr>
              <a:t>po milosti očiščen greha sem.</a:t>
            </a:r>
          </a:p>
          <a:p>
            <a:pPr algn="l">
              <a:lnSpc>
                <a:spcPts val="1870"/>
              </a:lnSpc>
            </a:pPr>
            <a:r>
              <a:rPr lang="en-US" sz="1438" spc="14">
                <a:solidFill>
                  <a:srgbClr val="000000"/>
                </a:solidFill>
                <a:latin typeface="Quando"/>
                <a:ea typeface="Quando"/>
                <a:cs typeface="Quando"/>
                <a:sym typeface="Quando"/>
              </a:rPr>
              <a:t>Nov človek sem, v tebi najdem upanje.</a:t>
            </a:r>
          </a:p>
          <a:p>
            <a:pPr algn="l">
              <a:lnSpc>
                <a:spcPts val="1870"/>
              </a:lnSpc>
            </a:pPr>
            <a:r>
              <a:rPr lang="en-US" sz="1438" spc="14">
                <a:solidFill>
                  <a:srgbClr val="000000"/>
                </a:solidFill>
                <a:latin typeface="Quando"/>
                <a:ea typeface="Quando"/>
                <a:cs typeface="Quando"/>
                <a:sym typeface="Quando"/>
              </a:rPr>
              <a:t>S čudežem vstajenja si odkupil smrti me.</a:t>
            </a:r>
          </a:p>
          <a:p>
            <a:pPr algn="l">
              <a:lnSpc>
                <a:spcPts val="1870"/>
              </a:lnSpc>
            </a:pPr>
            <a:endParaRPr lang="en-US" sz="1438" spc="14">
              <a:solidFill>
                <a:srgbClr val="000000"/>
              </a:solidFill>
              <a:latin typeface="Quando"/>
              <a:ea typeface="Quando"/>
              <a:cs typeface="Quando"/>
              <a:sym typeface="Quando"/>
            </a:endParaRPr>
          </a:p>
          <a:p>
            <a:pPr algn="l">
              <a:lnSpc>
                <a:spcPts val="2260"/>
              </a:lnSpc>
            </a:pPr>
            <a:r>
              <a:rPr lang="en-US" sz="1738" spc="17">
                <a:solidFill>
                  <a:srgbClr val="000000"/>
                </a:solidFill>
                <a:latin typeface="Quando"/>
                <a:ea typeface="Quando"/>
                <a:cs typeface="Quando"/>
                <a:sym typeface="Quando"/>
              </a:rPr>
              <a:t>Gospod, tvoja milost naj nas vodi v tem večeru. Po Kristusu našem Gospodu. Amen.</a:t>
            </a:r>
          </a:p>
          <a:p>
            <a:pPr algn="l">
              <a:lnSpc>
                <a:spcPts val="1870"/>
              </a:lnSpc>
              <a:spcBef>
                <a:spcPct val="0"/>
              </a:spcBef>
            </a:pPr>
            <a:endParaRPr lang="en-US" sz="1738" spc="17">
              <a:solidFill>
                <a:srgbClr val="000000"/>
              </a:solidFill>
              <a:latin typeface="Quando"/>
              <a:ea typeface="Quando"/>
              <a:cs typeface="Quando"/>
              <a:sym typeface="Quand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Freeform 2"/>
          <p:cNvSpPr/>
          <p:nvPr/>
        </p:nvSpPr>
        <p:spPr>
          <a:xfrm>
            <a:off x="5051488" y="-129717"/>
            <a:ext cx="4792377" cy="7573063"/>
          </a:xfrm>
          <a:custGeom>
            <a:avLst/>
            <a:gdLst/>
            <a:ahLst/>
            <a:cxnLst/>
            <a:rect l="l" t="t" r="r" b="b"/>
            <a:pathLst>
              <a:path w="4792377" h="7573063">
                <a:moveTo>
                  <a:pt x="0" y="0"/>
                </a:moveTo>
                <a:lnTo>
                  <a:pt x="4792377" y="0"/>
                </a:lnTo>
                <a:lnTo>
                  <a:pt x="4792377" y="7573063"/>
                </a:lnTo>
                <a:lnTo>
                  <a:pt x="0" y="7573063"/>
                </a:lnTo>
                <a:lnTo>
                  <a:pt x="0" y="0"/>
                </a:lnTo>
                <a:close/>
              </a:path>
            </a:pathLst>
          </a:custGeom>
          <a:blipFill>
            <a:blip r:embed="rId2">
              <a:alphaModFix amt="9999"/>
            </a:blip>
            <a:stretch>
              <a:fillRect l="-11308" t="-8339" r="-11810" b="-8601"/>
            </a:stretch>
          </a:blipFill>
        </p:spPr>
      </p:sp>
      <p:sp>
        <p:nvSpPr>
          <p:cNvPr id="3" name="AutoShape 3"/>
          <p:cNvSpPr/>
          <p:nvPr/>
        </p:nvSpPr>
        <p:spPr>
          <a:xfrm>
            <a:off x="-131838" y="-109878"/>
            <a:ext cx="5255801" cy="7585550"/>
          </a:xfrm>
          <a:prstGeom prst="rect">
            <a:avLst/>
          </a:prstGeom>
          <a:solidFill>
            <a:srgbClr val="FBFFFF"/>
          </a:solidFill>
        </p:spPr>
      </p:sp>
      <p:sp>
        <p:nvSpPr>
          <p:cNvPr id="4" name="TextBox 4"/>
          <p:cNvSpPr txBox="1"/>
          <p:nvPr/>
        </p:nvSpPr>
        <p:spPr>
          <a:xfrm>
            <a:off x="731520" y="702945"/>
            <a:ext cx="3706602" cy="4529445"/>
          </a:xfrm>
          <a:prstGeom prst="rect">
            <a:avLst/>
          </a:prstGeom>
        </p:spPr>
        <p:txBody>
          <a:bodyPr lIns="0" tIns="0" rIns="0" bIns="0" rtlCol="0" anchor="t">
            <a:spAutoFit/>
          </a:bodyPr>
          <a:lstStyle/>
          <a:p>
            <a:pPr marL="518170" lvl="1" indent="-259085" algn="l">
              <a:lnSpc>
                <a:spcPts val="3120"/>
              </a:lnSpc>
              <a:buAutoNum type="arabicPeriod"/>
            </a:pPr>
            <a:r>
              <a:rPr lang="en-US" sz="2400" spc="24" dirty="0" err="1">
                <a:solidFill>
                  <a:srgbClr val="BBD9D7"/>
                </a:solidFill>
                <a:latin typeface="Quando"/>
                <a:ea typeface="Quando"/>
                <a:cs typeface="Quando"/>
                <a:sym typeface="Quando"/>
              </a:rPr>
              <a:t>Božja</a:t>
            </a:r>
            <a:r>
              <a:rPr lang="en-US" sz="2400" spc="24" dirty="0">
                <a:solidFill>
                  <a:srgbClr val="BBD9D7"/>
                </a:solidFill>
                <a:latin typeface="Quando"/>
                <a:ea typeface="Quando"/>
                <a:cs typeface="Quando"/>
                <a:sym typeface="Quando"/>
              </a:rPr>
              <a:t> </a:t>
            </a:r>
            <a:r>
              <a:rPr lang="en-US" sz="2400" spc="24" dirty="0" err="1">
                <a:solidFill>
                  <a:srgbClr val="BBD9D7"/>
                </a:solidFill>
                <a:latin typeface="Quando"/>
                <a:ea typeface="Quando"/>
                <a:cs typeface="Quando"/>
                <a:sym typeface="Quando"/>
              </a:rPr>
              <a:t>beseda</a:t>
            </a:r>
            <a:endParaRPr lang="en-US" sz="2400" spc="24" dirty="0">
              <a:solidFill>
                <a:srgbClr val="BBD9D7"/>
              </a:solidFill>
              <a:latin typeface="Quando"/>
              <a:ea typeface="Quando"/>
              <a:cs typeface="Quando"/>
              <a:sym typeface="Quando"/>
            </a:endParaRPr>
          </a:p>
          <a:p>
            <a:pPr algn="l">
              <a:lnSpc>
                <a:spcPts val="3120"/>
              </a:lnSpc>
            </a:pPr>
            <a:r>
              <a:rPr lang="en-US" sz="2400" spc="24" dirty="0" err="1">
                <a:solidFill>
                  <a:srgbClr val="556665"/>
                </a:solidFill>
                <a:latin typeface="Quando"/>
                <a:ea typeface="Quando"/>
                <a:cs typeface="Quando"/>
                <a:sym typeface="Quando"/>
              </a:rPr>
              <a:t>Preberemo</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evangelij</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prihodnje</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nedelje</a:t>
            </a:r>
            <a:r>
              <a:rPr lang="en-US" sz="2400" spc="24" dirty="0">
                <a:solidFill>
                  <a:srgbClr val="556665"/>
                </a:solidFill>
                <a:latin typeface="Quando"/>
                <a:ea typeface="Quando"/>
                <a:cs typeface="Quando"/>
                <a:sym typeface="Quando"/>
              </a:rPr>
              <a:t>.</a:t>
            </a: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r>
              <a:rPr lang="en-US" sz="2400" spc="24" dirty="0">
                <a:solidFill>
                  <a:srgbClr val="BBD9D7"/>
                </a:solidFill>
                <a:latin typeface="Quando"/>
                <a:ea typeface="Quando"/>
                <a:cs typeface="Quando"/>
                <a:sym typeface="Quando"/>
              </a:rPr>
              <a:t>2. </a:t>
            </a:r>
            <a:r>
              <a:rPr lang="en-US" sz="2400" spc="24" dirty="0" err="1">
                <a:solidFill>
                  <a:srgbClr val="BBD9D7"/>
                </a:solidFill>
                <a:latin typeface="Quando"/>
                <a:ea typeface="Quando"/>
                <a:cs typeface="Quando"/>
                <a:sym typeface="Quando"/>
              </a:rPr>
              <a:t>Vstopno</a:t>
            </a:r>
            <a:r>
              <a:rPr lang="en-US" sz="2400" spc="24" dirty="0">
                <a:solidFill>
                  <a:srgbClr val="BBD9D7"/>
                </a:solidFill>
                <a:latin typeface="Quando"/>
                <a:ea typeface="Quando"/>
                <a:cs typeface="Quando"/>
                <a:sym typeface="Quando"/>
              </a:rPr>
              <a:t> mesto:</a:t>
            </a:r>
          </a:p>
          <a:p>
            <a:r>
              <a:rPr lang="sl-SI" sz="1800" u="sng" dirty="0">
                <a:solidFill>
                  <a:srgbClr val="0000FF"/>
                </a:solidFill>
                <a:effectLst/>
                <a:latin typeface="Calibri" panose="020F0502020204030204" pitchFamily="34" charset="0"/>
                <a:ea typeface="Calibri" panose="020F0502020204030204" pitchFamily="34" charset="0"/>
                <a:hlinkClick r:id="rId3"/>
              </a:rPr>
              <a:t>https://youtu.be/Va45lucHZiU?si=6-_yTsVeyuwZjwhl</a:t>
            </a:r>
            <a:endParaRPr lang="sl-SI"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179" r="-6179"/>
            </a:stretch>
          </a:blipFill>
        </p:spPr>
      </p:sp>
      <p:grpSp>
        <p:nvGrpSpPr>
          <p:cNvPr id="3" name="Group 3"/>
          <p:cNvGrpSpPr/>
          <p:nvPr/>
        </p:nvGrpSpPr>
        <p:grpSpPr>
          <a:xfrm>
            <a:off x="216362" y="492218"/>
            <a:ext cx="8701390" cy="5209440"/>
            <a:chOff x="0" y="0"/>
            <a:chExt cx="11601853" cy="6945920"/>
          </a:xfrm>
        </p:grpSpPr>
        <p:sp>
          <p:nvSpPr>
            <p:cNvPr id="4" name="TextBox 4"/>
            <p:cNvSpPr txBox="1"/>
            <p:nvPr/>
          </p:nvSpPr>
          <p:spPr>
            <a:xfrm>
              <a:off x="0" y="-123825"/>
              <a:ext cx="11584337" cy="844169"/>
            </a:xfrm>
            <a:prstGeom prst="rect">
              <a:avLst/>
            </a:prstGeom>
          </p:spPr>
          <p:txBody>
            <a:bodyPr lIns="0" tIns="0" rIns="0" bIns="0" rtlCol="0" anchor="t">
              <a:spAutoFit/>
            </a:bodyPr>
            <a:lstStyle/>
            <a:p>
              <a:pPr algn="l">
                <a:lnSpc>
                  <a:spcPts val="5616"/>
                </a:lnSpc>
              </a:pPr>
              <a:r>
                <a:rPr lang="en-US" sz="3600" spc="-53">
                  <a:solidFill>
                    <a:srgbClr val="FBFFFF"/>
                  </a:solidFill>
                  <a:latin typeface="Quando"/>
                  <a:ea typeface="Quando"/>
                  <a:cs typeface="Quando"/>
                  <a:sym typeface="Quando"/>
                </a:rPr>
                <a:t>Iztočnice za razmislek</a:t>
              </a:r>
            </a:p>
          </p:txBody>
        </p:sp>
        <p:sp>
          <p:nvSpPr>
            <p:cNvPr id="5" name="TextBox 5"/>
            <p:cNvSpPr txBox="1"/>
            <p:nvPr/>
          </p:nvSpPr>
          <p:spPr>
            <a:xfrm>
              <a:off x="0" y="912192"/>
              <a:ext cx="11601853" cy="6033728"/>
            </a:xfrm>
            <a:prstGeom prst="rect">
              <a:avLst/>
            </a:prstGeom>
          </p:spPr>
          <p:txBody>
            <a:bodyPr lIns="0" tIns="0" rIns="0" bIns="0" rtlCol="0" anchor="t">
              <a:spAutoFit/>
            </a:bodyPr>
            <a:lstStyle/>
            <a:p>
              <a:pPr algn="l">
                <a:lnSpc>
                  <a:spcPts val="3633"/>
                </a:lnSpc>
              </a:pPr>
              <a:r>
                <a:rPr lang="en-US" sz="2299" spc="68">
                  <a:solidFill>
                    <a:srgbClr val="FBFFFF"/>
                  </a:solidFill>
                  <a:latin typeface="Montserrat"/>
                  <a:ea typeface="Montserrat"/>
                  <a:cs typeface="Montserrat"/>
                  <a:sym typeface="Montserrat"/>
                </a:rPr>
                <a:t>Ne glede na to, koliko poti smo že prehodili v svojem življenju, je pomembno, da se vsakokrat obrnemo tudi nazaj in se zahvalimo za vse prejete milosti na prehojeni poti. Nič ni samoumevno, ne naša pot, ne naši sopotniki, ne naučene lekcije, trpljenje, preizkušnje, kakor tudi ne obilje veselja, hvaležnosti, sreče, ki smo jih na poti doživeli. Po Božji milosti nam je tudi odpuščeno vse, kar smo zagrešili in kot novi človek po kesanju ponovno najdemo upanje v Kristusa, ki nas je s svojim vstajenjem odrešil.</a:t>
              </a:r>
            </a:p>
          </p:txBody>
        </p:sp>
      </p:grpSp>
      <p:sp>
        <p:nvSpPr>
          <p:cNvPr id="6" name="AutoShape 6"/>
          <p:cNvSpPr/>
          <p:nvPr/>
        </p:nvSpPr>
        <p:spPr>
          <a:xfrm>
            <a:off x="9129696" y="-156190"/>
            <a:ext cx="752269" cy="7708710"/>
          </a:xfrm>
          <a:prstGeom prst="rect">
            <a:avLst/>
          </a:prstGeom>
          <a:solidFill>
            <a:srgbClr val="FBFFFF"/>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3306503" y="-119652"/>
            <a:ext cx="6596425" cy="7434852"/>
          </a:xfrm>
          <a:prstGeom prst="rect">
            <a:avLst/>
          </a:prstGeom>
          <a:solidFill>
            <a:srgbClr val="BBD9D7"/>
          </a:solidFill>
        </p:spPr>
      </p:sp>
      <p:sp>
        <p:nvSpPr>
          <p:cNvPr id="3" name="Freeform 3"/>
          <p:cNvSpPr/>
          <p:nvPr/>
        </p:nvSpPr>
        <p:spPr>
          <a:xfrm>
            <a:off x="0" y="846344"/>
            <a:ext cx="3306503" cy="5502859"/>
          </a:xfrm>
          <a:custGeom>
            <a:avLst/>
            <a:gdLst/>
            <a:ahLst/>
            <a:cxnLst/>
            <a:rect l="l" t="t" r="r" b="b"/>
            <a:pathLst>
              <a:path w="3306503" h="5502859">
                <a:moveTo>
                  <a:pt x="0" y="0"/>
                </a:moveTo>
                <a:lnTo>
                  <a:pt x="3306503" y="0"/>
                </a:lnTo>
                <a:lnTo>
                  <a:pt x="3306503" y="5502860"/>
                </a:lnTo>
                <a:lnTo>
                  <a:pt x="0" y="5502860"/>
                </a:lnTo>
                <a:lnTo>
                  <a:pt x="0" y="0"/>
                </a:lnTo>
                <a:close/>
              </a:path>
            </a:pathLst>
          </a:custGeom>
          <a:blipFill>
            <a:blip r:embed="rId2"/>
            <a:stretch>
              <a:fillRect l="-130883" r="-19851"/>
            </a:stretch>
          </a:blipFill>
        </p:spPr>
      </p:sp>
      <p:sp>
        <p:nvSpPr>
          <p:cNvPr id="4" name="TextBox 4"/>
          <p:cNvSpPr txBox="1"/>
          <p:nvPr/>
        </p:nvSpPr>
        <p:spPr>
          <a:xfrm>
            <a:off x="3439965" y="180975"/>
            <a:ext cx="6123437" cy="1072515"/>
          </a:xfrm>
          <a:prstGeom prst="rect">
            <a:avLst/>
          </a:prstGeom>
        </p:spPr>
        <p:txBody>
          <a:bodyPr lIns="0" tIns="0" rIns="0" bIns="0" rtlCol="0" anchor="t">
            <a:spAutoFit/>
          </a:bodyPr>
          <a:lstStyle/>
          <a:p>
            <a:pPr algn="l">
              <a:lnSpc>
                <a:spcPts val="4289"/>
              </a:lnSpc>
            </a:pPr>
            <a:r>
              <a:rPr lang="en-US" sz="3299" b="1" i="1" spc="98">
                <a:solidFill>
                  <a:srgbClr val="FBFFFF"/>
                </a:solidFill>
                <a:latin typeface="Montserrat Medium Italics"/>
                <a:ea typeface="Montserrat Medium Italics"/>
                <a:cs typeface="Montserrat Medium Italics"/>
                <a:sym typeface="Montserrat Medium Italics"/>
              </a:rPr>
              <a:t>Kaj to pomeni za pastoralo v naši župniji?</a:t>
            </a:r>
          </a:p>
        </p:txBody>
      </p:sp>
      <p:sp>
        <p:nvSpPr>
          <p:cNvPr id="5" name="TextBox 5"/>
          <p:cNvSpPr txBox="1"/>
          <p:nvPr/>
        </p:nvSpPr>
        <p:spPr>
          <a:xfrm>
            <a:off x="3439965" y="1449412"/>
            <a:ext cx="6123437" cy="3877056"/>
          </a:xfrm>
          <a:prstGeom prst="rect">
            <a:avLst/>
          </a:prstGeom>
        </p:spPr>
        <p:txBody>
          <a:bodyPr lIns="0" tIns="0" rIns="0" bIns="0" rtlCol="0" anchor="t">
            <a:spAutoFit/>
          </a:bodyPr>
          <a:lstStyle/>
          <a:p>
            <a:pPr algn="l">
              <a:lnSpc>
                <a:spcPts val="3132"/>
              </a:lnSpc>
            </a:pPr>
            <a:r>
              <a:rPr lang="en-US" sz="1800" spc="18">
                <a:solidFill>
                  <a:srgbClr val="FBFFFF"/>
                </a:solidFill>
                <a:latin typeface="Montserrat"/>
                <a:ea typeface="Montserrat"/>
                <a:cs typeface="Montserrat"/>
                <a:sym typeface="Montserrat"/>
              </a:rPr>
              <a:t>Hvaležnost ima poseben pomen v življenju posameznika. Je potreben element, s katerim dosežemo, da na svoje življenjske izkušnje pogledamo s ponižnostjo ter okusimo radost ob tem, ko smo za nekaj hvaležni. Prav tako hvaležnost blagodejno vpliva na naše počutje, celo spreminja možgane. Dobrohotno je gojiti hvaležnost tudi znotraj župnijske skupnosti, preko zaupanja graditi medsebojne odnose za delo v pastorali, kamor nas vsakega posebej kliče Bog.</a:t>
            </a:r>
          </a:p>
        </p:txBody>
      </p:sp>
      <p:sp>
        <p:nvSpPr>
          <p:cNvPr id="6" name="TextBox 6"/>
          <p:cNvSpPr txBox="1"/>
          <p:nvPr/>
        </p:nvSpPr>
        <p:spPr>
          <a:xfrm>
            <a:off x="3439965" y="7387226"/>
            <a:ext cx="6123437" cy="337820"/>
          </a:xfrm>
          <a:prstGeom prst="rect">
            <a:avLst/>
          </a:prstGeom>
        </p:spPr>
        <p:txBody>
          <a:bodyPr lIns="0" tIns="0" rIns="0" bIns="0" rtlCol="0" anchor="t">
            <a:spAutoFit/>
          </a:bodyPr>
          <a:lstStyle/>
          <a:p>
            <a:pPr algn="l">
              <a:lnSpc>
                <a:spcPts val="2730"/>
              </a:lnSpc>
            </a:pPr>
            <a:r>
              <a:rPr lang="en-US" sz="2100" b="1" i="1" spc="63">
                <a:solidFill>
                  <a:srgbClr val="FBFFFF"/>
                </a:solidFill>
                <a:latin typeface="Montserrat Medium Italics"/>
                <a:ea typeface="Montserrat Medium Italics"/>
                <a:cs typeface="Montserrat Medium Italics"/>
                <a:sym typeface="Montserrat Medium Italics"/>
              </a:rPr>
              <a:t>Volunteering</a:t>
            </a:r>
          </a:p>
        </p:txBody>
      </p:sp>
      <p:sp>
        <p:nvSpPr>
          <p:cNvPr id="7" name="TextBox 7"/>
          <p:cNvSpPr txBox="1"/>
          <p:nvPr/>
        </p:nvSpPr>
        <p:spPr>
          <a:xfrm>
            <a:off x="3439965" y="7863251"/>
            <a:ext cx="6123437" cy="669290"/>
          </a:xfrm>
          <a:prstGeom prst="rect">
            <a:avLst/>
          </a:prstGeom>
        </p:spPr>
        <p:txBody>
          <a:bodyPr lIns="0" tIns="0" rIns="0" bIns="0" rtlCol="0" anchor="t">
            <a:spAutoFit/>
          </a:bodyPr>
          <a:lstStyle/>
          <a:p>
            <a:pPr algn="l">
              <a:lnSpc>
                <a:spcPts val="2700"/>
              </a:lnSpc>
            </a:pPr>
            <a:r>
              <a:rPr lang="en-US" sz="1800" spc="18">
                <a:solidFill>
                  <a:srgbClr val="FBFFFF"/>
                </a:solidFill>
                <a:latin typeface="Montserrat"/>
                <a:ea typeface="Montserrat"/>
                <a:cs typeface="Montserrat"/>
                <a:sym typeface="Montserrat"/>
              </a:rPr>
              <a:t>Presentations are  tools that can be used as lectures.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5193377" y="-179854"/>
            <a:ext cx="4691053" cy="7722233"/>
          </a:xfrm>
          <a:prstGeom prst="rect">
            <a:avLst/>
          </a:prstGeom>
          <a:solidFill>
            <a:srgbClr val="FBFFFF"/>
          </a:solidFill>
        </p:spPr>
      </p:sp>
      <p:sp>
        <p:nvSpPr>
          <p:cNvPr id="3" name="TextBox 3"/>
          <p:cNvSpPr txBox="1"/>
          <p:nvPr/>
        </p:nvSpPr>
        <p:spPr>
          <a:xfrm>
            <a:off x="465328" y="301206"/>
            <a:ext cx="3968076" cy="2220768"/>
          </a:xfrm>
          <a:prstGeom prst="rect">
            <a:avLst/>
          </a:prstGeom>
        </p:spPr>
        <p:txBody>
          <a:bodyPr lIns="0" tIns="0" rIns="0" bIns="0" rtlCol="0" anchor="t">
            <a:spAutoFit/>
          </a:bodyPr>
          <a:lstStyle/>
          <a:p>
            <a:pPr algn="l">
              <a:lnSpc>
                <a:spcPts val="5875"/>
              </a:lnSpc>
            </a:pPr>
            <a:r>
              <a:rPr lang="en-US" sz="4519" spc="45">
                <a:solidFill>
                  <a:srgbClr val="FBFFFF"/>
                </a:solidFill>
                <a:latin typeface="Quando"/>
                <a:ea typeface="Quando"/>
                <a:cs typeface="Quando"/>
                <a:sym typeface="Quando"/>
              </a:rPr>
              <a:t>Iztočnice za pogovor</a:t>
            </a:r>
          </a:p>
          <a:p>
            <a:pPr algn="l">
              <a:lnSpc>
                <a:spcPts val="5875"/>
              </a:lnSpc>
            </a:pPr>
            <a:endParaRPr lang="en-US" sz="4519" spc="45">
              <a:solidFill>
                <a:srgbClr val="FBFFFF"/>
              </a:solidFill>
              <a:latin typeface="Quando"/>
              <a:ea typeface="Quando"/>
              <a:cs typeface="Quando"/>
              <a:sym typeface="Quando"/>
            </a:endParaRPr>
          </a:p>
        </p:txBody>
      </p:sp>
      <p:grpSp>
        <p:nvGrpSpPr>
          <p:cNvPr id="4" name="Group 4"/>
          <p:cNvGrpSpPr/>
          <p:nvPr/>
        </p:nvGrpSpPr>
        <p:grpSpPr>
          <a:xfrm>
            <a:off x="268292" y="2466401"/>
            <a:ext cx="4608508" cy="3273987"/>
            <a:chOff x="0" y="0"/>
            <a:chExt cx="6144678" cy="4365316"/>
          </a:xfrm>
        </p:grpSpPr>
        <p:sp>
          <p:nvSpPr>
            <p:cNvPr id="5" name="AutoShape 5"/>
            <p:cNvSpPr/>
            <p:nvPr/>
          </p:nvSpPr>
          <p:spPr>
            <a:xfrm>
              <a:off x="0" y="0"/>
              <a:ext cx="6144678" cy="4365316"/>
            </a:xfrm>
            <a:prstGeom prst="rect">
              <a:avLst/>
            </a:prstGeom>
            <a:solidFill>
              <a:srgbClr val="FBFFFF"/>
            </a:solidFill>
          </p:spPr>
        </p:sp>
        <p:sp>
          <p:nvSpPr>
            <p:cNvPr id="6" name="TextBox 6"/>
            <p:cNvSpPr txBox="1"/>
            <p:nvPr/>
          </p:nvSpPr>
          <p:spPr>
            <a:xfrm>
              <a:off x="422503" y="245019"/>
              <a:ext cx="5299672" cy="3808603"/>
            </a:xfrm>
            <a:prstGeom prst="rect">
              <a:avLst/>
            </a:prstGeom>
          </p:spPr>
          <p:txBody>
            <a:bodyPr lIns="0" tIns="0" rIns="0" bIns="0" rtlCol="0" anchor="t">
              <a:spAutoFit/>
            </a:bodyPr>
            <a:lstStyle/>
            <a:p>
              <a:pPr algn="l">
                <a:lnSpc>
                  <a:spcPts val="2861"/>
                </a:lnSpc>
              </a:pPr>
              <a:r>
                <a:rPr lang="en-US" sz="1799" b="1" i="1" spc="53">
                  <a:solidFill>
                    <a:srgbClr val="BBD9D7"/>
                  </a:solidFill>
                  <a:latin typeface="Montserrat Medium Italics"/>
                  <a:ea typeface="Montserrat Medium Italics"/>
                  <a:cs typeface="Montserrat Medium Italics"/>
                  <a:sym typeface="Montserrat Medium Italics"/>
                </a:rPr>
                <a:t>●Kakšne milosti si že prejel/a na svoji poti?</a:t>
              </a:r>
            </a:p>
            <a:p>
              <a:pPr algn="l">
                <a:lnSpc>
                  <a:spcPts val="2861"/>
                </a:lnSpc>
              </a:pPr>
              <a:r>
                <a:rPr lang="en-US" sz="1799" b="1" i="1" spc="53">
                  <a:solidFill>
                    <a:srgbClr val="BBD9D7"/>
                  </a:solidFill>
                  <a:latin typeface="Montserrat Medium Italics"/>
                  <a:ea typeface="Montserrat Medium Italics"/>
                  <a:cs typeface="Montserrat Medium Italics"/>
                  <a:sym typeface="Montserrat Medium Italics"/>
                </a:rPr>
                <a:t>●Kdo so tvoji romarski sopotniki?</a:t>
              </a:r>
            </a:p>
            <a:p>
              <a:pPr algn="l">
                <a:lnSpc>
                  <a:spcPts val="2861"/>
                </a:lnSpc>
              </a:pPr>
              <a:r>
                <a:rPr lang="en-US" sz="1799" b="1" i="1" spc="53">
                  <a:solidFill>
                    <a:srgbClr val="BBD9D7"/>
                  </a:solidFill>
                  <a:latin typeface="Montserrat Medium Italics"/>
                  <a:ea typeface="Montserrat Medium Italics"/>
                  <a:cs typeface="Montserrat Medium Italics"/>
                  <a:sym typeface="Montserrat Medium Italics"/>
                </a:rPr>
                <a:t>●Komu v župnijski skupnosti si hvaležen in za kaj?</a:t>
              </a:r>
            </a:p>
            <a:p>
              <a:pPr algn="l">
                <a:lnSpc>
                  <a:spcPts val="2861"/>
                </a:lnSpc>
              </a:pPr>
              <a:r>
                <a:rPr lang="en-US" sz="1799" b="1" i="1" spc="53">
                  <a:solidFill>
                    <a:srgbClr val="BBD9D7"/>
                  </a:solidFill>
                  <a:latin typeface="Montserrat Medium Italics"/>
                  <a:ea typeface="Montserrat Medium Italics"/>
                  <a:cs typeface="Montserrat Medium Italics"/>
                  <a:sym typeface="Montserrat Medium Italics"/>
                </a:rPr>
                <a:t>●Katere stvari in dejavnosti vidimo kot prioritete za naprej?</a:t>
              </a:r>
            </a:p>
          </p:txBody>
        </p:sp>
      </p:grpSp>
      <p:sp>
        <p:nvSpPr>
          <p:cNvPr id="7" name="AutoShape 7"/>
          <p:cNvSpPr/>
          <p:nvPr/>
        </p:nvSpPr>
        <p:spPr>
          <a:xfrm>
            <a:off x="6939051" y="-135165"/>
            <a:ext cx="1061832" cy="7578768"/>
          </a:xfrm>
          <a:prstGeom prst="rect">
            <a:avLst/>
          </a:prstGeom>
          <a:solidFill>
            <a:srgbClr val="BBD9D7">
              <a:alpha val="16863"/>
            </a:srgbClr>
          </a:solidFill>
        </p:spPr>
      </p:sp>
      <p:sp>
        <p:nvSpPr>
          <p:cNvPr id="8" name="Freeform 8"/>
          <p:cNvSpPr/>
          <p:nvPr/>
        </p:nvSpPr>
        <p:spPr>
          <a:xfrm>
            <a:off x="5520466" y="626588"/>
            <a:ext cx="3899002" cy="5852160"/>
          </a:xfrm>
          <a:custGeom>
            <a:avLst/>
            <a:gdLst/>
            <a:ahLst/>
            <a:cxnLst/>
            <a:rect l="l" t="t" r="r" b="b"/>
            <a:pathLst>
              <a:path w="3899002" h="5852160">
                <a:moveTo>
                  <a:pt x="0" y="0"/>
                </a:moveTo>
                <a:lnTo>
                  <a:pt x="3899002" y="0"/>
                </a:lnTo>
                <a:lnTo>
                  <a:pt x="3899002" y="5852160"/>
                </a:lnTo>
                <a:lnTo>
                  <a:pt x="0" y="5852160"/>
                </a:lnTo>
                <a:lnTo>
                  <a:pt x="0" y="0"/>
                </a:lnTo>
                <a:close/>
              </a:path>
            </a:pathLst>
          </a:custGeom>
          <a:blipFill>
            <a:blip r:embed="rId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TextBox 2"/>
          <p:cNvSpPr txBox="1"/>
          <p:nvPr/>
        </p:nvSpPr>
        <p:spPr>
          <a:xfrm>
            <a:off x="2654985" y="823062"/>
            <a:ext cx="5822499" cy="1376045"/>
          </a:xfrm>
          <a:prstGeom prst="rect">
            <a:avLst/>
          </a:prstGeom>
        </p:spPr>
        <p:txBody>
          <a:bodyPr lIns="0" tIns="0" rIns="0" bIns="0" rtlCol="0" anchor="t">
            <a:spAutoFit/>
          </a:bodyPr>
          <a:lstStyle/>
          <a:p>
            <a:pPr algn="r">
              <a:lnSpc>
                <a:spcPts val="5460"/>
              </a:lnSpc>
            </a:pPr>
            <a:r>
              <a:rPr lang="en-US" sz="4200" spc="42">
                <a:solidFill>
                  <a:srgbClr val="FBFFFF"/>
                </a:solidFill>
                <a:latin typeface="Quando"/>
                <a:ea typeface="Quando"/>
                <a:cs typeface="Quando"/>
                <a:sym typeface="Quando"/>
              </a:rPr>
              <a:t>Sklepna molitev</a:t>
            </a:r>
          </a:p>
          <a:p>
            <a:pPr algn="r">
              <a:lnSpc>
                <a:spcPts val="5460"/>
              </a:lnSpc>
            </a:pPr>
            <a:endParaRPr lang="en-US" sz="4200" spc="42">
              <a:solidFill>
                <a:srgbClr val="FBFFFF"/>
              </a:solidFill>
              <a:latin typeface="Quando"/>
              <a:ea typeface="Quando"/>
              <a:cs typeface="Quando"/>
              <a:sym typeface="Quando"/>
            </a:endParaRPr>
          </a:p>
        </p:txBody>
      </p:sp>
      <p:sp>
        <p:nvSpPr>
          <p:cNvPr id="3" name="AutoShape 3"/>
          <p:cNvSpPr/>
          <p:nvPr/>
        </p:nvSpPr>
        <p:spPr>
          <a:xfrm>
            <a:off x="-117355" y="-211902"/>
            <a:ext cx="1350262" cy="7687319"/>
          </a:xfrm>
          <a:prstGeom prst="rect">
            <a:avLst/>
          </a:prstGeom>
          <a:solidFill>
            <a:srgbClr val="FBFFFF"/>
          </a:solidFill>
        </p:spPr>
      </p:sp>
      <p:sp>
        <p:nvSpPr>
          <p:cNvPr id="4" name="TextBox 4"/>
          <p:cNvSpPr txBox="1"/>
          <p:nvPr/>
        </p:nvSpPr>
        <p:spPr>
          <a:xfrm rot="-5400000">
            <a:off x="-1408485" y="4425268"/>
            <a:ext cx="4025528" cy="291296"/>
          </a:xfrm>
          <a:prstGeom prst="rect">
            <a:avLst/>
          </a:prstGeom>
        </p:spPr>
        <p:txBody>
          <a:bodyPr lIns="0" tIns="0" rIns="0" bIns="0" rtlCol="0" anchor="t">
            <a:spAutoFit/>
          </a:bodyPr>
          <a:lstStyle/>
          <a:p>
            <a:pPr algn="l">
              <a:lnSpc>
                <a:spcPts val="2357"/>
              </a:lnSpc>
            </a:pPr>
            <a:r>
              <a:rPr lang="en-US" sz="1813" spc="90">
                <a:solidFill>
                  <a:srgbClr val="BBD9D7"/>
                </a:solidFill>
                <a:latin typeface="Quando"/>
                <a:ea typeface="Quando"/>
                <a:cs typeface="Quando"/>
                <a:sym typeface="Quando"/>
              </a:rPr>
              <a:t>PRIPRAVILA: NEŽA NOVAK</a:t>
            </a:r>
          </a:p>
        </p:txBody>
      </p:sp>
      <p:sp>
        <p:nvSpPr>
          <p:cNvPr id="5" name="AutoShape 5"/>
          <p:cNvSpPr/>
          <p:nvPr/>
        </p:nvSpPr>
        <p:spPr>
          <a:xfrm>
            <a:off x="988052" y="-157815"/>
            <a:ext cx="762064" cy="7633232"/>
          </a:xfrm>
          <a:prstGeom prst="rect">
            <a:avLst/>
          </a:prstGeom>
          <a:solidFill>
            <a:srgbClr val="FBFFFF">
              <a:alpha val="21961"/>
            </a:srgbClr>
          </a:solidFill>
        </p:spPr>
      </p:sp>
      <p:grpSp>
        <p:nvGrpSpPr>
          <p:cNvPr id="6" name="Group 6"/>
          <p:cNvGrpSpPr/>
          <p:nvPr/>
        </p:nvGrpSpPr>
        <p:grpSpPr>
          <a:xfrm>
            <a:off x="2033212" y="115321"/>
            <a:ext cx="1689321" cy="2224552"/>
            <a:chOff x="0" y="0"/>
            <a:chExt cx="2252428" cy="2966069"/>
          </a:xfrm>
        </p:grpSpPr>
        <p:grpSp>
          <p:nvGrpSpPr>
            <p:cNvPr id="7" name="Group 7"/>
            <p:cNvGrpSpPr/>
            <p:nvPr/>
          </p:nvGrpSpPr>
          <p:grpSpPr>
            <a:xfrm>
              <a:off x="87179" y="0"/>
              <a:ext cx="2078070" cy="207807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FFFF"/>
              </a:solidFill>
            </p:spPr>
          </p:sp>
        </p:grpSp>
        <p:sp>
          <p:nvSpPr>
            <p:cNvPr id="9" name="TextBox 9"/>
            <p:cNvSpPr txBox="1"/>
            <p:nvPr/>
          </p:nvSpPr>
          <p:spPr>
            <a:xfrm>
              <a:off x="0" y="2546546"/>
              <a:ext cx="2252428" cy="419523"/>
            </a:xfrm>
            <a:prstGeom prst="rect">
              <a:avLst/>
            </a:prstGeom>
          </p:spPr>
          <p:txBody>
            <a:bodyPr lIns="0" tIns="0" rIns="0" bIns="0" rtlCol="0" anchor="t">
              <a:spAutoFit/>
            </a:bodyPr>
            <a:lstStyle/>
            <a:p>
              <a:pPr algn="ctr">
                <a:lnSpc>
                  <a:spcPts val="2700"/>
                </a:lnSpc>
              </a:pPr>
              <a:endParaRPr/>
            </a:p>
          </p:txBody>
        </p:sp>
        <p:sp>
          <p:nvSpPr>
            <p:cNvPr id="10" name="Freeform 10"/>
            <p:cNvSpPr/>
            <p:nvPr/>
          </p:nvSpPr>
          <p:spPr>
            <a:xfrm>
              <a:off x="211639" y="248919"/>
              <a:ext cx="1829150" cy="1829150"/>
            </a:xfrm>
            <a:custGeom>
              <a:avLst/>
              <a:gdLst/>
              <a:ahLst/>
              <a:cxnLst/>
              <a:rect l="l" t="t" r="r" b="b"/>
              <a:pathLst>
                <a:path w="1829150" h="1829150">
                  <a:moveTo>
                    <a:pt x="0" y="0"/>
                  </a:moveTo>
                  <a:lnTo>
                    <a:pt x="1829150" y="0"/>
                  </a:lnTo>
                  <a:lnTo>
                    <a:pt x="1829150" y="1829151"/>
                  </a:lnTo>
                  <a:lnTo>
                    <a:pt x="0" y="1829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1" name="Group 11"/>
          <p:cNvGrpSpPr/>
          <p:nvPr/>
        </p:nvGrpSpPr>
        <p:grpSpPr>
          <a:xfrm>
            <a:off x="2033212" y="1898725"/>
            <a:ext cx="7462276" cy="3688105"/>
            <a:chOff x="0" y="0"/>
            <a:chExt cx="9949702" cy="4917474"/>
          </a:xfrm>
        </p:grpSpPr>
        <p:sp>
          <p:nvSpPr>
            <p:cNvPr id="12" name="AutoShape 12"/>
            <p:cNvSpPr/>
            <p:nvPr/>
          </p:nvSpPr>
          <p:spPr>
            <a:xfrm>
              <a:off x="0" y="0"/>
              <a:ext cx="9949702" cy="4917474"/>
            </a:xfrm>
            <a:prstGeom prst="rect">
              <a:avLst/>
            </a:prstGeom>
            <a:solidFill>
              <a:srgbClr val="FBFFFF"/>
            </a:solidFill>
          </p:spPr>
        </p:sp>
        <p:sp>
          <p:nvSpPr>
            <p:cNvPr id="13" name="TextBox 13"/>
            <p:cNvSpPr txBox="1"/>
            <p:nvPr/>
          </p:nvSpPr>
          <p:spPr>
            <a:xfrm>
              <a:off x="684133" y="220896"/>
              <a:ext cx="8581435" cy="4380432"/>
            </a:xfrm>
            <a:prstGeom prst="rect">
              <a:avLst/>
            </a:prstGeom>
          </p:spPr>
          <p:txBody>
            <a:bodyPr lIns="0" tIns="0" rIns="0" bIns="0" rtlCol="0" anchor="t">
              <a:spAutoFit/>
            </a:bodyPr>
            <a:lstStyle/>
            <a:p>
              <a:pPr algn="l">
                <a:lnSpc>
                  <a:spcPts val="2659"/>
                </a:lnSpc>
              </a:pPr>
              <a:r>
                <a:rPr lang="en-US" sz="1430" b="1" i="1" spc="42">
                  <a:solidFill>
                    <a:srgbClr val="BBD9D7"/>
                  </a:solidFill>
                  <a:latin typeface="Montserrat Medium Italics"/>
                  <a:ea typeface="Montserrat Medium Italics"/>
                  <a:cs typeface="Montserrat Medium Italics"/>
                  <a:sym typeface="Montserrat Medium Italics"/>
                </a:rPr>
                <a:t>Ljubim te, moj Bog, in moja večna želja je, da bi te ljubil do zadnjega trenutka svojega življenja. Ljubim te, neskončno ljubeznivi Bog, in raje bi iz ljubezni do tebe umrl, kot pa da bi en samcat trenutek živel brez nje. Ljubim te, Gospod, in le ena milost je, za katero te prosim – da bi te smel večno ljubiti. Moj Bog, moja usta ne morejo vsak trenutek izreči, da te ljubim, zato želim, da bi ob vsakem utripu to odzvanjalo moje srce. Amen. (arški župnik Janez Marija Vianey)</a:t>
              </a:r>
            </a:p>
            <a:p>
              <a:pPr algn="l">
                <a:lnSpc>
                  <a:spcPts val="2659"/>
                </a:lnSpc>
              </a:pPr>
              <a:r>
                <a:rPr lang="en-US" sz="1430" b="1" i="1" spc="42">
                  <a:solidFill>
                    <a:srgbClr val="BBD9D7"/>
                  </a:solidFill>
                  <a:latin typeface="Montserrat Medium Italics"/>
                  <a:ea typeface="Montserrat Medium Italics"/>
                  <a:cs typeface="Montserrat Medium Italics"/>
                  <a:sym typeface="Montserrat Medium Italics"/>
                </a:rPr>
                <a:t>Gospod, naj te ljubimo zdaj in vekomaj in naj bo vse v Slavo Očetu in Sinu in Svetemu Duhu… Amen.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Po meri</PresentationFormat>
  <Paragraphs>57</Paragraphs>
  <Slides>8</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8</vt:i4>
      </vt:variant>
    </vt:vector>
  </HeadingPairs>
  <TitlesOfParts>
    <vt:vector size="16" baseType="lpstr">
      <vt:lpstr>Montserrat Bold</vt:lpstr>
      <vt:lpstr>Calibri</vt:lpstr>
      <vt:lpstr>Quando</vt:lpstr>
      <vt:lpstr>Montserrat Medium</vt:lpstr>
      <vt:lpstr>Montserrat Medium Italics</vt:lpstr>
      <vt:lpstr>Montserrat</vt:lpstr>
      <vt:lpstr>Arial</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Romar upanja, kje na poti sem</dc:title>
  <cp:lastModifiedBy>Neža Novak</cp:lastModifiedBy>
  <cp:revision>2</cp:revision>
  <dcterms:created xsi:type="dcterms:W3CDTF">2006-08-16T00:00:00Z</dcterms:created>
  <dcterms:modified xsi:type="dcterms:W3CDTF">2024-09-09T09:30:24Z</dcterms:modified>
  <dc:identifier>DAGQQcy7Tww</dc:identifier>
</cp:coreProperties>
</file>