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03" r:id="rId4"/>
  </p:sldMasterIdLst>
  <p:notesMasterIdLst>
    <p:notesMasterId r:id="rId36"/>
  </p:notesMasterIdLst>
  <p:sldIdLst>
    <p:sldId id="299" r:id="rId5"/>
    <p:sldId id="307" r:id="rId6"/>
    <p:sldId id="308" r:id="rId7"/>
    <p:sldId id="309"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10" r:id="rId22"/>
    <p:sldId id="315" r:id="rId23"/>
    <p:sldId id="316" r:id="rId24"/>
    <p:sldId id="317" r:id="rId25"/>
    <p:sldId id="318" r:id="rId26"/>
    <p:sldId id="319" r:id="rId27"/>
    <p:sldId id="320" r:id="rId28"/>
    <p:sldId id="321" r:id="rId29"/>
    <p:sldId id="311" r:id="rId30"/>
    <p:sldId id="312" r:id="rId31"/>
    <p:sldId id="313" r:id="rId32"/>
    <p:sldId id="335" r:id="rId33"/>
    <p:sldId id="314" r:id="rId34"/>
    <p:sldId id="304"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DFFF"/>
    <a:srgbClr val="00FFFF"/>
    <a:srgbClr val="362795"/>
    <a:srgbClr val="10103D"/>
    <a:srgbClr val="D4D0E9"/>
    <a:srgbClr val="FFFFFF"/>
    <a:srgbClr val="439EB7"/>
    <a:srgbClr val="000000"/>
    <a:srgbClr val="2121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8" autoAdjust="0"/>
    <p:restoredTop sz="86405" autoAdjust="0"/>
  </p:normalViewPr>
  <p:slideViewPr>
    <p:cSldViewPr snapToGrid="0">
      <p:cViewPr varScale="1">
        <p:scale>
          <a:sx n="85" d="100"/>
          <a:sy n="85" d="100"/>
        </p:scale>
        <p:origin x="797" y="53"/>
      </p:cViewPr>
      <p:guideLst/>
    </p:cSldViewPr>
  </p:slideViewPr>
  <p:outlineViewPr>
    <p:cViewPr>
      <p:scale>
        <a:sx n="33" d="100"/>
        <a:sy n="33" d="100"/>
      </p:scale>
      <p:origin x="0" y="-31925"/>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07771-3FAA-4D43-A059-9A7D838C2880}" type="datetimeFigureOut">
              <a:rPr lang="en-US" smtClean="0"/>
              <a:t>9/27/2024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68C18-1BF1-F447-95ED-60EAAE35426E}" type="slidenum">
              <a:rPr lang="en-US" smtClean="0"/>
              <a:t>‹#›</a:t>
            </a:fld>
            <a:endParaRPr lang="en-US" dirty="0"/>
          </a:p>
        </p:txBody>
      </p:sp>
    </p:spTree>
    <p:extLst>
      <p:ext uri="{BB962C8B-B14F-4D97-AF65-F5344CB8AC3E}">
        <p14:creationId xmlns:p14="http://schemas.microsoft.com/office/powerpoint/2010/main" val="139175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upport.microsoft.com/en-us/office/edit-your-school-presentation-44445997-6769-4d44-8b30-f9e3050adbfb?ui=en-us&amp;rs=en-us&amp;ad=us" TargetMode="External"/><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17491" y="884255"/>
            <a:ext cx="3861079" cy="2857510"/>
          </a:xfrm>
        </p:spPr>
        <p:txBody>
          <a:bodyPr anchor="b">
            <a:normAutofit/>
          </a:bodyPr>
          <a:lstStyle>
            <a:lvl1pPr algn="l">
              <a:lnSpc>
                <a:spcPct val="75000"/>
              </a:lnSpc>
              <a:defRPr sz="6000" b="1" cap="all" baseline="0"/>
            </a:lvl1pPr>
          </a:lstStyle>
          <a:p>
            <a:r>
              <a:rPr lang="en-US" dirty="0"/>
              <a:t>Add Title </a:t>
            </a:r>
          </a:p>
        </p:txBody>
      </p:sp>
      <p:sp>
        <p:nvSpPr>
          <p:cNvPr id="3" name="Subtitle 2">
            <a:extLst>
              <a:ext uri="{FF2B5EF4-FFF2-40B4-BE49-F238E27FC236}">
                <a16:creationId xmlns:a16="http://schemas.microsoft.com/office/drawing/2014/main" id="{9A2B5661-7CA8-2748-8523-AD0DFD354CC8}"/>
              </a:ext>
            </a:extLst>
          </p:cNvPr>
          <p:cNvSpPr>
            <a:spLocks noGrp="1"/>
          </p:cNvSpPr>
          <p:nvPr>
            <p:ph type="subTitle" idx="1" hasCustomPrompt="1"/>
          </p:nvPr>
        </p:nvSpPr>
        <p:spPr>
          <a:xfrm>
            <a:off x="606043" y="4552916"/>
            <a:ext cx="3772527" cy="365125"/>
          </a:xfrm>
        </p:spPr>
        <p:txBody>
          <a:bodyPr>
            <a:normAutofit/>
          </a:bodyPr>
          <a:lstStyle>
            <a:lvl1pPr marL="0" indent="0" algn="l">
              <a:buNone/>
              <a:defRPr sz="1200" b="1"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 Subtitle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606043" y="4928791"/>
            <a:ext cx="3772527" cy="1502677"/>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cxnSp>
        <p:nvCxnSpPr>
          <p:cNvPr id="13" name="Straight Connector 12"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47451" y="4083933"/>
            <a:ext cx="939906" cy="0"/>
          </a:xfrm>
          <a:prstGeom prst="line">
            <a:avLst/>
          </a:prstGeom>
          <a:ln w="76200">
            <a:solidFill>
              <a:schemeClr val="accent2">
                <a:alpha val="50196"/>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FFF9B1CD-0F75-2582-F5BC-0027F62F8077}"/>
              </a:ext>
            </a:extLst>
          </p:cNvPr>
          <p:cNvSpPr>
            <a:spLocks noGrp="1"/>
          </p:cNvSpPr>
          <p:nvPr>
            <p:ph type="pic" sz="quarter" idx="14" hasCustomPrompt="1"/>
          </p:nvPr>
        </p:nvSpPr>
        <p:spPr>
          <a:xfrm>
            <a:off x="4656493" y="1064814"/>
            <a:ext cx="3663542" cy="5024485"/>
          </a:xfrm>
          <a:prstGeom prst="ellipse">
            <a:avLst/>
          </a:prstGeom>
          <a:ln w="9525">
            <a:noFill/>
          </a:ln>
        </p:spPr>
        <p:txBody>
          <a:bodyPr anchor="ctr">
            <a:normAutofit/>
          </a:bodyPr>
          <a:lstStyle>
            <a:lvl1pPr marL="0" indent="0" algn="ctr">
              <a:buNone/>
              <a:defRPr sz="1350"/>
            </a:lvl1pPr>
          </a:lstStyle>
          <a:p>
            <a:r>
              <a:rPr lang="en-US" dirty="0"/>
              <a:t>Click to add picture </a:t>
            </a:r>
          </a:p>
        </p:txBody>
      </p:sp>
    </p:spTree>
    <p:extLst>
      <p:ext uri="{BB962C8B-B14F-4D97-AF65-F5344CB8AC3E}">
        <p14:creationId xmlns:p14="http://schemas.microsoft.com/office/powerpoint/2010/main" val="265495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440767"/>
            <a:ext cx="7879790" cy="586583"/>
          </a:xfrm>
        </p:spPr>
        <p:txBody>
          <a:bodyPr anchor="b">
            <a:normAutofit/>
          </a:bodyPr>
          <a:lstStyle>
            <a:lvl1pPr algn="l">
              <a:lnSpc>
                <a:spcPct val="75000"/>
              </a:lnSpc>
              <a:defRPr sz="2400" b="1" cap="all" baseline="0"/>
            </a:lvl1pPr>
          </a:lstStyle>
          <a:p>
            <a:r>
              <a:rPr lang="en-US" dirty="0"/>
              <a:t>Add Title </a:t>
            </a:r>
          </a:p>
        </p:txBody>
      </p:sp>
      <p:cxnSp>
        <p:nvCxnSpPr>
          <p:cNvPr id="13" name="Straight Connector 12"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39914" y="1370880"/>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6183502"/>
            <a:ext cx="2370780" cy="365125"/>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6183502"/>
            <a:ext cx="1944987" cy="365125"/>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
        <p:nvSpPr>
          <p:cNvPr id="5" name="Content Placeholder 3">
            <a:extLst>
              <a:ext uri="{FF2B5EF4-FFF2-40B4-BE49-F238E27FC236}">
                <a16:creationId xmlns:a16="http://schemas.microsoft.com/office/drawing/2014/main" id="{06B18601-29B7-CEC1-B476-E63FC26258C4}"/>
              </a:ext>
            </a:extLst>
          </p:cNvPr>
          <p:cNvSpPr>
            <a:spLocks noGrp="1"/>
          </p:cNvSpPr>
          <p:nvPr>
            <p:ph sz="quarter" idx="14"/>
          </p:nvPr>
        </p:nvSpPr>
        <p:spPr>
          <a:xfrm>
            <a:off x="2256485" y="1497209"/>
            <a:ext cx="6199584" cy="4541837"/>
          </a:xfrm>
        </p:spPr>
        <p:txBody>
          <a:bodyPr/>
          <a:lstStyle>
            <a:lvl1pPr marL="0" indent="0">
              <a:lnSpc>
                <a:spcPct val="150000"/>
              </a:lnSpc>
              <a:buNone/>
              <a:defRPr sz="2400"/>
            </a:lvl1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Tree>
    <p:extLst>
      <p:ext uri="{BB962C8B-B14F-4D97-AF65-F5344CB8AC3E}">
        <p14:creationId xmlns:p14="http://schemas.microsoft.com/office/powerpoint/2010/main" val="339359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2E5F8C-6D58-8F32-B51F-0C3D8A3488C8}"/>
              </a:ext>
              <a:ext uri="{C183D7F6-B498-43B3-948B-1728B52AA6E4}">
                <adec:decorative xmlns:adec="http://schemas.microsoft.com/office/drawing/2017/decorative" val="1"/>
              </a:ext>
            </a:extLst>
          </p:cNvPr>
          <p:cNvSpPr/>
          <p:nvPr userDrawn="1"/>
        </p:nvSpPr>
        <p:spPr>
          <a:xfrm>
            <a:off x="3190305" y="0"/>
            <a:ext cx="5953696" cy="6858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440767"/>
            <a:ext cx="7879790" cy="586583"/>
          </a:xfrm>
        </p:spPr>
        <p:txBody>
          <a:bodyPr anchor="b">
            <a:normAutofit/>
          </a:bodyPr>
          <a:lstStyle>
            <a:lvl1pPr algn="l">
              <a:lnSpc>
                <a:spcPct val="75000"/>
              </a:lnSpc>
              <a:defRPr sz="2400" b="1" cap="all" baseline="0"/>
            </a:lvl1pPr>
          </a:lstStyle>
          <a:p>
            <a:r>
              <a:rPr lang="en-US" dirty="0"/>
              <a:t>Add Title </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575899" y="1665517"/>
            <a:ext cx="1869662" cy="3506871"/>
          </a:xfrm>
        </p:spPr>
        <p:txBody>
          <a:bodyPr>
            <a:normAutofit/>
          </a:bodyPr>
          <a:lstStyle>
            <a:lvl1pPr marL="0" indent="0">
              <a:lnSpc>
                <a:spcPct val="150000"/>
              </a:lnSpc>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cxnSp>
        <p:nvCxnSpPr>
          <p:cNvPr id="13" name="Straight Connector 12">
            <a:extLst>
              <a:ext uri="{FF2B5EF4-FFF2-40B4-BE49-F238E27FC236}">
                <a16:creationId xmlns:a16="http://schemas.microsoft.com/office/drawing/2014/main" id="{CE266693-B86C-0A7F-4122-5AFA5028696B}"/>
              </a:ext>
              <a:ext uri="{C183D7F6-B498-43B3-948B-1728B52AA6E4}">
                <adec:decorative xmlns:adec="http://schemas.microsoft.com/office/drawing/2017/decorative" val="1"/>
              </a:ext>
            </a:extLst>
          </p:cNvPr>
          <p:cNvCxnSpPr>
            <a:cxnSpLocks/>
          </p:cNvCxnSpPr>
          <p:nvPr userDrawn="1"/>
        </p:nvCxnSpPr>
        <p:spPr>
          <a:xfrm flipH="1">
            <a:off x="639914" y="1370880"/>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78FDCB9-AEA4-F924-769F-D7879C1F8D83}"/>
              </a:ext>
            </a:extLst>
          </p:cNvPr>
          <p:cNvSpPr>
            <a:spLocks noGrp="1"/>
          </p:cNvSpPr>
          <p:nvPr>
            <p:ph type="body" sz="quarter" idx="17" hasCustomPrompt="1"/>
          </p:nvPr>
        </p:nvSpPr>
        <p:spPr>
          <a:xfrm>
            <a:off x="3692234" y="1532515"/>
            <a:ext cx="582930" cy="777240"/>
          </a:xfrm>
          <a:prstGeom prst="ellipse">
            <a:avLst/>
          </a:prstGeom>
          <a:solidFill>
            <a:schemeClr val="tx1"/>
          </a:solidFill>
        </p:spPr>
        <p:txBody>
          <a:bodyPr lIns="0" tIns="0" rIns="0" bIns="91440" anchor="ctr">
            <a:normAutofit/>
          </a:bodyPr>
          <a:lstStyle>
            <a:lvl1pPr marL="0" indent="0" algn="ctr">
              <a:lnSpc>
                <a:spcPct val="90000"/>
              </a:lnSpc>
              <a:spcBef>
                <a:spcPts val="0"/>
              </a:spcBef>
              <a:buNone/>
              <a:defRPr sz="2400">
                <a:solidFill>
                  <a:schemeClr val="bg1"/>
                </a:solidFill>
              </a:defRPr>
            </a:lvl1pPr>
          </a:lstStyle>
          <a:p>
            <a:pPr lvl="0"/>
            <a:r>
              <a:rPr lang="en-US" dirty="0"/>
              <a:t>#</a:t>
            </a:r>
          </a:p>
        </p:txBody>
      </p:sp>
      <p:sp>
        <p:nvSpPr>
          <p:cNvPr id="5" name="Text Placeholder 9">
            <a:extLst>
              <a:ext uri="{FF2B5EF4-FFF2-40B4-BE49-F238E27FC236}">
                <a16:creationId xmlns:a16="http://schemas.microsoft.com/office/drawing/2014/main" id="{1F1B55E6-D30C-94A2-74A3-7753E4C42B8D}"/>
              </a:ext>
            </a:extLst>
          </p:cNvPr>
          <p:cNvSpPr>
            <a:spLocks noGrp="1"/>
          </p:cNvSpPr>
          <p:nvPr>
            <p:ph type="body" sz="quarter" idx="14" hasCustomPrompt="1"/>
          </p:nvPr>
        </p:nvSpPr>
        <p:spPr>
          <a:xfrm>
            <a:off x="4628533" y="1355088"/>
            <a:ext cx="3789476" cy="1132097"/>
          </a:xfrm>
        </p:spPr>
        <p:txBody>
          <a:bodyPr anchor="t">
            <a:normAutofit/>
          </a:bodyPr>
          <a:lstStyle>
            <a:lvl1pPr marL="0" indent="0">
              <a:lnSpc>
                <a:spcPct val="150000"/>
              </a:lnSpc>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4" name="Text Placeholder 11">
            <a:extLst>
              <a:ext uri="{FF2B5EF4-FFF2-40B4-BE49-F238E27FC236}">
                <a16:creationId xmlns:a16="http://schemas.microsoft.com/office/drawing/2014/main" id="{CF472EDF-4FA4-A513-0E98-D822B8C958C9}"/>
              </a:ext>
            </a:extLst>
          </p:cNvPr>
          <p:cNvSpPr>
            <a:spLocks noGrp="1"/>
          </p:cNvSpPr>
          <p:nvPr>
            <p:ph type="body" sz="quarter" idx="18" hasCustomPrompt="1"/>
          </p:nvPr>
        </p:nvSpPr>
        <p:spPr>
          <a:xfrm>
            <a:off x="3692234" y="3030332"/>
            <a:ext cx="582930" cy="777240"/>
          </a:xfrm>
          <a:prstGeom prst="ellipse">
            <a:avLst/>
          </a:prstGeom>
          <a:solidFill>
            <a:schemeClr val="tx1"/>
          </a:solidFill>
        </p:spPr>
        <p:txBody>
          <a:bodyPr lIns="0" tIns="0" rIns="0" bIns="91440" anchor="ctr">
            <a:normAutofit/>
          </a:bodyPr>
          <a:lstStyle>
            <a:lvl1pPr marL="0" indent="0" algn="ctr">
              <a:lnSpc>
                <a:spcPct val="90000"/>
              </a:lnSpc>
              <a:spcBef>
                <a:spcPts val="0"/>
              </a:spcBef>
              <a:buNone/>
              <a:defRPr sz="2400">
                <a:solidFill>
                  <a:schemeClr val="bg1"/>
                </a:solidFill>
              </a:defRPr>
            </a:lvl1pPr>
          </a:lstStyle>
          <a:p>
            <a:pPr lvl="0"/>
            <a:r>
              <a:rPr lang="en-US" dirty="0"/>
              <a:t>#</a:t>
            </a:r>
          </a:p>
        </p:txBody>
      </p:sp>
      <p:sp>
        <p:nvSpPr>
          <p:cNvPr id="6" name="Text Placeholder 9">
            <a:extLst>
              <a:ext uri="{FF2B5EF4-FFF2-40B4-BE49-F238E27FC236}">
                <a16:creationId xmlns:a16="http://schemas.microsoft.com/office/drawing/2014/main" id="{21466440-7F75-D2E2-E6A5-0B6934E0C49B}"/>
              </a:ext>
            </a:extLst>
          </p:cNvPr>
          <p:cNvSpPr>
            <a:spLocks noGrp="1"/>
          </p:cNvSpPr>
          <p:nvPr>
            <p:ph type="body" sz="quarter" idx="15" hasCustomPrompt="1"/>
          </p:nvPr>
        </p:nvSpPr>
        <p:spPr>
          <a:xfrm>
            <a:off x="4628532" y="2852904"/>
            <a:ext cx="3789476" cy="1132097"/>
          </a:xfrm>
        </p:spPr>
        <p:txBody>
          <a:bodyPr anchor="t">
            <a:normAutofit/>
          </a:bodyPr>
          <a:lstStyle>
            <a:lvl1pPr marL="0" indent="0">
              <a:lnSpc>
                <a:spcPct val="150000"/>
              </a:lnSpc>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5" name="Text Placeholder 11">
            <a:extLst>
              <a:ext uri="{FF2B5EF4-FFF2-40B4-BE49-F238E27FC236}">
                <a16:creationId xmlns:a16="http://schemas.microsoft.com/office/drawing/2014/main" id="{E67C585A-7EB8-F39C-0B1A-47CB38C47171}"/>
              </a:ext>
            </a:extLst>
          </p:cNvPr>
          <p:cNvSpPr>
            <a:spLocks noGrp="1"/>
          </p:cNvSpPr>
          <p:nvPr>
            <p:ph type="body" sz="quarter" idx="19" hasCustomPrompt="1"/>
          </p:nvPr>
        </p:nvSpPr>
        <p:spPr>
          <a:xfrm>
            <a:off x="3692234" y="4528149"/>
            <a:ext cx="582930" cy="777240"/>
          </a:xfrm>
          <a:prstGeom prst="ellipse">
            <a:avLst/>
          </a:prstGeom>
          <a:solidFill>
            <a:schemeClr val="tx1"/>
          </a:solidFill>
        </p:spPr>
        <p:txBody>
          <a:bodyPr lIns="0" tIns="0" rIns="0" bIns="91440" anchor="ctr">
            <a:normAutofit/>
          </a:bodyPr>
          <a:lstStyle>
            <a:lvl1pPr marL="0" indent="0" algn="ctr">
              <a:lnSpc>
                <a:spcPct val="90000"/>
              </a:lnSpc>
              <a:spcBef>
                <a:spcPts val="0"/>
              </a:spcBef>
              <a:buNone/>
              <a:defRPr sz="2400">
                <a:solidFill>
                  <a:schemeClr val="bg1"/>
                </a:solidFill>
              </a:defRPr>
            </a:lvl1pPr>
          </a:lstStyle>
          <a:p>
            <a:pPr lvl="0"/>
            <a:r>
              <a:rPr lang="en-US" dirty="0"/>
              <a:t>#</a:t>
            </a:r>
          </a:p>
        </p:txBody>
      </p:sp>
      <p:sp>
        <p:nvSpPr>
          <p:cNvPr id="9" name="Text Placeholder 9">
            <a:extLst>
              <a:ext uri="{FF2B5EF4-FFF2-40B4-BE49-F238E27FC236}">
                <a16:creationId xmlns:a16="http://schemas.microsoft.com/office/drawing/2014/main" id="{8F912DBC-B36A-7029-667C-F8439553300D}"/>
              </a:ext>
            </a:extLst>
          </p:cNvPr>
          <p:cNvSpPr>
            <a:spLocks noGrp="1"/>
          </p:cNvSpPr>
          <p:nvPr>
            <p:ph type="body" sz="quarter" idx="16" hasCustomPrompt="1"/>
          </p:nvPr>
        </p:nvSpPr>
        <p:spPr>
          <a:xfrm>
            <a:off x="4628532" y="4350722"/>
            <a:ext cx="3789476" cy="1132097"/>
          </a:xfrm>
        </p:spPr>
        <p:txBody>
          <a:bodyPr anchor="t">
            <a:normAutofit/>
          </a:bodyPr>
          <a:lstStyle>
            <a:lvl1pPr marL="0" indent="0">
              <a:lnSpc>
                <a:spcPct val="150000"/>
              </a:lnSpc>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6183502"/>
            <a:ext cx="2370780" cy="365125"/>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6183502"/>
            <a:ext cx="1944987" cy="365125"/>
          </a:xfrm>
        </p:spPr>
        <p:txBody>
          <a:bodyPr lIns="0" tIns="0" rIns="0"/>
          <a:lstStyle>
            <a:lvl1pPr>
              <a:defRPr sz="750" cap="all" baseline="0">
                <a:solidFill>
                  <a:schemeClr val="tx1"/>
                </a:solidFill>
              </a:defRPr>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354023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erjava">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8873926-7B78-3D8B-7329-EF50EAE68417}"/>
              </a:ext>
              <a:ext uri="{C183D7F6-B498-43B3-948B-1728B52AA6E4}">
                <adec:decorative xmlns:adec="http://schemas.microsoft.com/office/drawing/2017/decorative" val="1"/>
              </a:ext>
            </a:extLst>
          </p:cNvPr>
          <p:cNvGrpSpPr/>
          <p:nvPr userDrawn="1"/>
        </p:nvGrpSpPr>
        <p:grpSpPr>
          <a:xfrm>
            <a:off x="3114353" y="983016"/>
            <a:ext cx="5382189" cy="4806702"/>
            <a:chOff x="3843454" y="907788"/>
            <a:chExt cx="7789936" cy="5217752"/>
          </a:xfrm>
        </p:grpSpPr>
        <p:sp>
          <p:nvSpPr>
            <p:cNvPr id="16" name="Oval 15">
              <a:extLst>
                <a:ext uri="{FF2B5EF4-FFF2-40B4-BE49-F238E27FC236}">
                  <a16:creationId xmlns:a16="http://schemas.microsoft.com/office/drawing/2014/main" id="{E4085623-B323-15BB-984D-DDE69D4B9587}"/>
                </a:ext>
              </a:extLst>
            </p:cNvPr>
            <p:cNvSpPr/>
            <p:nvPr/>
          </p:nvSpPr>
          <p:spPr>
            <a:xfrm>
              <a:off x="3843454" y="3122988"/>
              <a:ext cx="3002552" cy="3002552"/>
            </a:xfrm>
            <a:prstGeom prst="ellipse">
              <a:avLst/>
            </a:prstGeom>
            <a:solidFill>
              <a:schemeClr val="accent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Corbel" panose="020B0503020204020204" pitchFamily="34" charset="0"/>
              </a:endParaRPr>
            </a:p>
          </p:txBody>
        </p:sp>
        <p:sp>
          <p:nvSpPr>
            <p:cNvPr id="17" name="Oval 16">
              <a:extLst>
                <a:ext uri="{FF2B5EF4-FFF2-40B4-BE49-F238E27FC236}">
                  <a16:creationId xmlns:a16="http://schemas.microsoft.com/office/drawing/2014/main" id="{B6C7E221-8D2B-CBFC-68D6-839D5E0657F8}"/>
                </a:ext>
              </a:extLst>
            </p:cNvPr>
            <p:cNvSpPr/>
            <p:nvPr/>
          </p:nvSpPr>
          <p:spPr>
            <a:xfrm>
              <a:off x="8630838" y="907788"/>
              <a:ext cx="3002552" cy="3002552"/>
            </a:xfrm>
            <a:prstGeom prst="ellipse">
              <a:avLst/>
            </a:prstGeom>
            <a:solidFill>
              <a:schemeClr val="accent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Corbel" panose="020B0503020204020204" pitchFamily="34" charset="0"/>
              </a:endParaRPr>
            </a:p>
          </p:txBody>
        </p:sp>
        <p:sp>
          <p:nvSpPr>
            <p:cNvPr id="18" name="Oval 17">
              <a:extLst>
                <a:ext uri="{FF2B5EF4-FFF2-40B4-BE49-F238E27FC236}">
                  <a16:creationId xmlns:a16="http://schemas.microsoft.com/office/drawing/2014/main" id="{775363E9-2831-22C4-5953-A85CCD374559}"/>
                </a:ext>
              </a:extLst>
            </p:cNvPr>
            <p:cNvSpPr/>
            <p:nvPr/>
          </p:nvSpPr>
          <p:spPr>
            <a:xfrm>
              <a:off x="6431113" y="2040522"/>
              <a:ext cx="2786092" cy="2786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Corbel" panose="020B0503020204020204" pitchFamily="34" charset="0"/>
              </a:endParaRPr>
            </a:p>
          </p:txBody>
        </p:sp>
        <p:sp>
          <p:nvSpPr>
            <p:cNvPr id="23" name="Oval 22">
              <a:extLst>
                <a:ext uri="{FF2B5EF4-FFF2-40B4-BE49-F238E27FC236}">
                  <a16:creationId xmlns:a16="http://schemas.microsoft.com/office/drawing/2014/main" id="{2D9BC358-DA62-078E-A1CA-3210A4B84823}"/>
                </a:ext>
              </a:extLst>
            </p:cNvPr>
            <p:cNvSpPr/>
            <p:nvPr/>
          </p:nvSpPr>
          <p:spPr>
            <a:xfrm>
              <a:off x="6214653" y="1838034"/>
              <a:ext cx="3201728" cy="3201728"/>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Corbel" panose="020B0503020204020204" pitchFamily="34" charset="0"/>
              </a:endParaRPr>
            </a:p>
          </p:txBody>
        </p:sp>
      </p:grpSp>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440767"/>
            <a:ext cx="7879790" cy="586583"/>
          </a:xfrm>
        </p:spPr>
        <p:txBody>
          <a:bodyPr anchor="b">
            <a:normAutofit/>
          </a:bodyPr>
          <a:lstStyle>
            <a:lvl1pPr algn="l">
              <a:lnSpc>
                <a:spcPct val="75000"/>
              </a:lnSpc>
              <a:defRPr sz="2400" b="1" cap="all" baseline="0"/>
            </a:lvl1pPr>
          </a:lstStyle>
          <a:p>
            <a:r>
              <a:rPr lang="en-US" dirty="0"/>
              <a:t>Add Title </a:t>
            </a:r>
          </a:p>
        </p:txBody>
      </p:sp>
      <p:cxnSp>
        <p:nvCxnSpPr>
          <p:cNvPr id="13" name="Straight Connector 12">
            <a:extLst>
              <a:ext uri="{FF2B5EF4-FFF2-40B4-BE49-F238E27FC236}">
                <a16:creationId xmlns:a16="http://schemas.microsoft.com/office/drawing/2014/main" id="{CE266693-B86C-0A7F-4122-5AFA5028696B}"/>
              </a:ext>
              <a:ext uri="{C183D7F6-B498-43B3-948B-1728B52AA6E4}">
                <adec:decorative xmlns:adec="http://schemas.microsoft.com/office/drawing/2017/decorative" val="1"/>
              </a:ext>
            </a:extLst>
          </p:cNvPr>
          <p:cNvCxnSpPr>
            <a:cxnSpLocks/>
          </p:cNvCxnSpPr>
          <p:nvPr userDrawn="1"/>
        </p:nvCxnSpPr>
        <p:spPr>
          <a:xfrm flipH="1">
            <a:off x="639914" y="1370880"/>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37AB175B-864E-BA0F-E983-C33054BB0D7A}"/>
              </a:ext>
            </a:extLst>
          </p:cNvPr>
          <p:cNvSpPr>
            <a:spLocks noGrp="1"/>
          </p:cNvSpPr>
          <p:nvPr>
            <p:ph type="body" sz="quarter" idx="14" hasCustomPrompt="1"/>
          </p:nvPr>
        </p:nvSpPr>
        <p:spPr>
          <a:xfrm>
            <a:off x="575899" y="1665517"/>
            <a:ext cx="1869662" cy="3506871"/>
          </a:xfrm>
        </p:spPr>
        <p:txBody>
          <a:bodyPr>
            <a:normAutofit/>
          </a:bodyPr>
          <a:lstStyle>
            <a:lvl1pPr marL="0" indent="0">
              <a:lnSpc>
                <a:spcPct val="150000"/>
              </a:lnSpc>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3334171" y="3838476"/>
            <a:ext cx="1609618" cy="984735"/>
          </a:xfrm>
        </p:spPr>
        <p:txBody>
          <a:bodyPr>
            <a:normAutofit/>
          </a:bodyPr>
          <a:lstStyle>
            <a:lvl1pPr marL="0" indent="0" algn="ctr">
              <a:lnSpc>
                <a:spcPct val="100000"/>
              </a:lnSpc>
              <a:buNone/>
              <a:defRPr sz="1800" b="1"/>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1" name="Text Placeholder 9">
            <a:extLst>
              <a:ext uri="{FF2B5EF4-FFF2-40B4-BE49-F238E27FC236}">
                <a16:creationId xmlns:a16="http://schemas.microsoft.com/office/drawing/2014/main" id="{FDE2C736-388B-9EFD-81DA-A15F750F9538}"/>
              </a:ext>
            </a:extLst>
          </p:cNvPr>
          <p:cNvSpPr>
            <a:spLocks noGrp="1"/>
          </p:cNvSpPr>
          <p:nvPr>
            <p:ph type="body" sz="quarter" idx="17" hasCustomPrompt="1"/>
          </p:nvPr>
        </p:nvSpPr>
        <p:spPr>
          <a:xfrm>
            <a:off x="3334171" y="4857547"/>
            <a:ext cx="1609618" cy="314841"/>
          </a:xfrm>
        </p:spPr>
        <p:txBody>
          <a:bodyPr>
            <a:normAutofit/>
          </a:bodyPr>
          <a:lstStyle>
            <a:lvl1pPr marL="0" indent="0" algn="ctr">
              <a:lnSpc>
                <a:spcPct val="100000"/>
              </a:lnSpc>
              <a:buNone/>
              <a:defRPr sz="1200" b="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9" name="Text Placeholder 9">
            <a:extLst>
              <a:ext uri="{FF2B5EF4-FFF2-40B4-BE49-F238E27FC236}">
                <a16:creationId xmlns:a16="http://schemas.microsoft.com/office/drawing/2014/main" id="{F2E321BD-9A11-AE29-8459-9C200AF79776}"/>
              </a:ext>
            </a:extLst>
          </p:cNvPr>
          <p:cNvSpPr>
            <a:spLocks noGrp="1"/>
          </p:cNvSpPr>
          <p:nvPr>
            <p:ph type="body" sz="quarter" idx="16" hasCustomPrompt="1"/>
          </p:nvPr>
        </p:nvSpPr>
        <p:spPr>
          <a:xfrm>
            <a:off x="5125082" y="2753783"/>
            <a:ext cx="1488200" cy="948574"/>
          </a:xfrm>
        </p:spPr>
        <p:txBody>
          <a:bodyPr>
            <a:normAutofit/>
          </a:bodyPr>
          <a:lstStyle>
            <a:lvl1pPr marL="0" indent="0" algn="ctr">
              <a:lnSpc>
                <a:spcPct val="100000"/>
              </a:lnSpc>
              <a:buNone/>
              <a:defRPr sz="18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2" name="Text Placeholder 9">
            <a:extLst>
              <a:ext uri="{FF2B5EF4-FFF2-40B4-BE49-F238E27FC236}">
                <a16:creationId xmlns:a16="http://schemas.microsoft.com/office/drawing/2014/main" id="{86DD92F1-24D0-50C9-4AB7-DC84EC5DEA9A}"/>
              </a:ext>
            </a:extLst>
          </p:cNvPr>
          <p:cNvSpPr>
            <a:spLocks noGrp="1"/>
          </p:cNvSpPr>
          <p:nvPr>
            <p:ph type="body" sz="quarter" idx="18" hasCustomPrompt="1"/>
          </p:nvPr>
        </p:nvSpPr>
        <p:spPr>
          <a:xfrm>
            <a:off x="5132618" y="3702356"/>
            <a:ext cx="1488200" cy="317712"/>
          </a:xfrm>
        </p:spPr>
        <p:txBody>
          <a:bodyPr>
            <a:normAutofit/>
          </a:bodyPr>
          <a:lstStyle>
            <a:lvl1pPr marL="0" indent="0" algn="ctr">
              <a:lnSpc>
                <a:spcPct val="100000"/>
              </a:lnSpc>
              <a:buNone/>
              <a:defRPr sz="1200"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6" name="Text Placeholder 9">
            <a:extLst>
              <a:ext uri="{FF2B5EF4-FFF2-40B4-BE49-F238E27FC236}">
                <a16:creationId xmlns:a16="http://schemas.microsoft.com/office/drawing/2014/main" id="{0EFE4CF5-A2F0-8B32-3770-9CAA8D022A63}"/>
              </a:ext>
            </a:extLst>
          </p:cNvPr>
          <p:cNvSpPr>
            <a:spLocks noGrp="1"/>
          </p:cNvSpPr>
          <p:nvPr>
            <p:ph type="body" sz="quarter" idx="15" hasCustomPrompt="1"/>
          </p:nvPr>
        </p:nvSpPr>
        <p:spPr>
          <a:xfrm>
            <a:off x="6728586" y="1712736"/>
            <a:ext cx="1488200" cy="896066"/>
          </a:xfrm>
        </p:spPr>
        <p:txBody>
          <a:bodyPr>
            <a:normAutofit/>
          </a:bodyPr>
          <a:lstStyle>
            <a:lvl1pPr marL="0" indent="0" algn="ctr">
              <a:lnSpc>
                <a:spcPct val="100000"/>
              </a:lnSpc>
              <a:buNone/>
              <a:defRPr sz="1800" b="1"/>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4" name="Text Placeholder 9">
            <a:extLst>
              <a:ext uri="{FF2B5EF4-FFF2-40B4-BE49-F238E27FC236}">
                <a16:creationId xmlns:a16="http://schemas.microsoft.com/office/drawing/2014/main" id="{D79E692B-5B0D-1A20-90E6-6E364FBB4ED0}"/>
              </a:ext>
            </a:extLst>
          </p:cNvPr>
          <p:cNvSpPr>
            <a:spLocks noGrp="1"/>
          </p:cNvSpPr>
          <p:nvPr>
            <p:ph type="body" sz="quarter" idx="19" hasCustomPrompt="1"/>
          </p:nvPr>
        </p:nvSpPr>
        <p:spPr>
          <a:xfrm>
            <a:off x="6728586" y="2608802"/>
            <a:ext cx="1488200" cy="365125"/>
          </a:xfrm>
        </p:spPr>
        <p:txBody>
          <a:bodyPr>
            <a:normAutofit/>
          </a:bodyPr>
          <a:lstStyle>
            <a:lvl1pPr marL="0" indent="0" algn="ctr">
              <a:lnSpc>
                <a:spcPct val="100000"/>
              </a:lnSpc>
              <a:buNone/>
              <a:defRPr sz="1200" b="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6183502"/>
            <a:ext cx="2370780" cy="365125"/>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6183502"/>
            <a:ext cx="1944987" cy="365125"/>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3139794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slov in slik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2E5F8C-6D58-8F32-B51F-0C3D8A3488C8}"/>
              </a:ext>
              <a:ext uri="{C183D7F6-B498-43B3-948B-1728B52AA6E4}">
                <adec:decorative xmlns:adec="http://schemas.microsoft.com/office/drawing/2017/decorative" val="1"/>
              </a:ext>
            </a:extLst>
          </p:cNvPr>
          <p:cNvSpPr/>
          <p:nvPr userDrawn="1"/>
        </p:nvSpPr>
        <p:spPr>
          <a:xfrm>
            <a:off x="3190305" y="0"/>
            <a:ext cx="5953696" cy="6858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68363" y="269182"/>
            <a:ext cx="2521506" cy="1196426"/>
          </a:xfrm>
        </p:spPr>
        <p:txBody>
          <a:bodyPr anchor="b">
            <a:normAutofit/>
          </a:bodyPr>
          <a:lstStyle>
            <a:lvl1pPr algn="l">
              <a:lnSpc>
                <a:spcPct val="90000"/>
              </a:lnSpc>
              <a:defRPr sz="2400" b="1" cap="all" baseline="0"/>
            </a:lvl1pPr>
          </a:lstStyle>
          <a:p>
            <a:r>
              <a:rPr lang="en-US" dirty="0"/>
              <a:t>Add Title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568363" y="2100107"/>
            <a:ext cx="2174582" cy="3072280"/>
          </a:xfrm>
        </p:spPr>
        <p:txBody>
          <a:bodyPr>
            <a:normAutofit/>
          </a:bodyPr>
          <a:lstStyle>
            <a:lvl1pPr marL="0" indent="0">
              <a:lnSpc>
                <a:spcPct val="150000"/>
              </a:lnSpc>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cxnSp>
        <p:nvCxnSpPr>
          <p:cNvPr id="13" name="Straight Connector 12">
            <a:extLst>
              <a:ext uri="{FF2B5EF4-FFF2-40B4-BE49-F238E27FC236}">
                <a16:creationId xmlns:a16="http://schemas.microsoft.com/office/drawing/2014/main" id="{CE266693-B86C-0A7F-4122-5AFA5028696B}"/>
              </a:ext>
              <a:ext uri="{C183D7F6-B498-43B3-948B-1728B52AA6E4}">
                <adec:decorative xmlns:adec="http://schemas.microsoft.com/office/drawing/2017/decorative" val="1"/>
              </a:ext>
            </a:extLst>
          </p:cNvPr>
          <p:cNvCxnSpPr>
            <a:cxnSpLocks/>
          </p:cNvCxnSpPr>
          <p:nvPr userDrawn="1"/>
        </p:nvCxnSpPr>
        <p:spPr>
          <a:xfrm flipH="1">
            <a:off x="639914" y="1802953"/>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B38A35A-0479-9C12-5A6F-E459151CA6F7}"/>
              </a:ext>
              <a:ext uri="{C183D7F6-B498-43B3-948B-1728B52AA6E4}">
                <adec:decorative xmlns:adec="http://schemas.microsoft.com/office/drawing/2017/decorative" val="1"/>
              </a:ext>
            </a:extLst>
          </p:cNvPr>
          <p:cNvSpPr/>
          <p:nvPr userDrawn="1"/>
        </p:nvSpPr>
        <p:spPr>
          <a:xfrm>
            <a:off x="3895114" y="873373"/>
            <a:ext cx="1097280" cy="14630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Picture Placeholder 27">
            <a:extLst>
              <a:ext uri="{FF2B5EF4-FFF2-40B4-BE49-F238E27FC236}">
                <a16:creationId xmlns:a16="http://schemas.microsoft.com/office/drawing/2014/main" id="{A36BCCE0-8E96-CFD7-773F-6DD349533190}"/>
              </a:ext>
            </a:extLst>
          </p:cNvPr>
          <p:cNvSpPr>
            <a:spLocks noGrp="1"/>
          </p:cNvSpPr>
          <p:nvPr>
            <p:ph type="pic" sz="quarter" idx="20"/>
          </p:nvPr>
        </p:nvSpPr>
        <p:spPr>
          <a:xfrm>
            <a:off x="4169434" y="1239133"/>
            <a:ext cx="548640" cy="731520"/>
          </a:xfrm>
        </p:spPr>
        <p:txBody>
          <a:bodyPr anchor="ctr">
            <a:normAutofit/>
          </a:bodyPr>
          <a:lstStyle>
            <a:lvl1pPr marL="0" indent="0" algn="ctr">
              <a:buNone/>
              <a:defRPr sz="825">
                <a:solidFill>
                  <a:schemeClr val="tx1"/>
                </a:solidFill>
              </a:defRPr>
            </a:lvl1pPr>
          </a:lstStyle>
          <a:p>
            <a:r>
              <a:rPr lang="sl-SI"/>
              <a:t>Kliknite ikono, če želite dodati sliko</a:t>
            </a:r>
            <a:endParaRPr lang="en-US" dirty="0"/>
          </a:p>
        </p:txBody>
      </p:sp>
      <p:sp>
        <p:nvSpPr>
          <p:cNvPr id="5" name="Text Placeholder 9">
            <a:extLst>
              <a:ext uri="{FF2B5EF4-FFF2-40B4-BE49-F238E27FC236}">
                <a16:creationId xmlns:a16="http://schemas.microsoft.com/office/drawing/2014/main" id="{1F1B55E6-D30C-94A2-74A3-7753E4C42B8D}"/>
              </a:ext>
            </a:extLst>
          </p:cNvPr>
          <p:cNvSpPr>
            <a:spLocks noGrp="1"/>
          </p:cNvSpPr>
          <p:nvPr>
            <p:ph type="body" sz="quarter" idx="14" hasCustomPrompt="1"/>
          </p:nvPr>
        </p:nvSpPr>
        <p:spPr>
          <a:xfrm>
            <a:off x="3829963" y="2504151"/>
            <a:ext cx="1227582" cy="821854"/>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2" name="Oval 21">
            <a:extLst>
              <a:ext uri="{FF2B5EF4-FFF2-40B4-BE49-F238E27FC236}">
                <a16:creationId xmlns:a16="http://schemas.microsoft.com/office/drawing/2014/main" id="{3312D6E0-52A8-9730-81A1-85A486A1FB89}"/>
              </a:ext>
              <a:ext uri="{C183D7F6-B498-43B3-948B-1728B52AA6E4}">
                <adec:decorative xmlns:adec="http://schemas.microsoft.com/office/drawing/2017/decorative" val="1"/>
              </a:ext>
            </a:extLst>
          </p:cNvPr>
          <p:cNvSpPr/>
          <p:nvPr userDrawn="1"/>
        </p:nvSpPr>
        <p:spPr>
          <a:xfrm>
            <a:off x="5626636" y="873373"/>
            <a:ext cx="1097280" cy="14630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27">
            <a:extLst>
              <a:ext uri="{FF2B5EF4-FFF2-40B4-BE49-F238E27FC236}">
                <a16:creationId xmlns:a16="http://schemas.microsoft.com/office/drawing/2014/main" id="{DDE02828-F855-FC8F-BE08-3709165F9334}"/>
              </a:ext>
            </a:extLst>
          </p:cNvPr>
          <p:cNvSpPr>
            <a:spLocks noGrp="1"/>
          </p:cNvSpPr>
          <p:nvPr>
            <p:ph type="pic" sz="quarter" idx="21"/>
          </p:nvPr>
        </p:nvSpPr>
        <p:spPr>
          <a:xfrm>
            <a:off x="5900956" y="1239133"/>
            <a:ext cx="548640" cy="731520"/>
          </a:xfrm>
        </p:spPr>
        <p:txBody>
          <a:bodyPr anchor="ctr">
            <a:normAutofit/>
          </a:bodyPr>
          <a:lstStyle>
            <a:lvl1pPr marL="0" indent="0" algn="ctr">
              <a:buNone/>
              <a:defRPr sz="825">
                <a:solidFill>
                  <a:schemeClr val="tx1"/>
                </a:solidFill>
              </a:defRPr>
            </a:lvl1pPr>
          </a:lstStyle>
          <a:p>
            <a:r>
              <a:rPr lang="sl-SI"/>
              <a:t>Kliknite ikono, če želite dodati sliko</a:t>
            </a:r>
            <a:endParaRPr lang="en-US" dirty="0"/>
          </a:p>
        </p:txBody>
      </p:sp>
      <p:sp>
        <p:nvSpPr>
          <p:cNvPr id="11" name="Text Placeholder 9">
            <a:extLst>
              <a:ext uri="{FF2B5EF4-FFF2-40B4-BE49-F238E27FC236}">
                <a16:creationId xmlns:a16="http://schemas.microsoft.com/office/drawing/2014/main" id="{B27154A6-5E2E-B227-1A26-0180BD37901A}"/>
              </a:ext>
            </a:extLst>
          </p:cNvPr>
          <p:cNvSpPr>
            <a:spLocks noGrp="1"/>
          </p:cNvSpPr>
          <p:nvPr>
            <p:ph type="body" sz="quarter" idx="15" hasCustomPrompt="1"/>
          </p:nvPr>
        </p:nvSpPr>
        <p:spPr>
          <a:xfrm>
            <a:off x="5561485" y="2504151"/>
            <a:ext cx="1227582" cy="821854"/>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3" name="Oval 22">
            <a:extLst>
              <a:ext uri="{FF2B5EF4-FFF2-40B4-BE49-F238E27FC236}">
                <a16:creationId xmlns:a16="http://schemas.microsoft.com/office/drawing/2014/main" id="{05C45418-A5D9-CF6D-A126-CFC582205161}"/>
              </a:ext>
              <a:ext uri="{C183D7F6-B498-43B3-948B-1728B52AA6E4}">
                <adec:decorative xmlns:adec="http://schemas.microsoft.com/office/drawing/2017/decorative" val="1"/>
              </a:ext>
            </a:extLst>
          </p:cNvPr>
          <p:cNvSpPr/>
          <p:nvPr userDrawn="1"/>
        </p:nvSpPr>
        <p:spPr>
          <a:xfrm>
            <a:off x="7358158" y="873373"/>
            <a:ext cx="1097280" cy="14630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Picture Placeholder 27">
            <a:extLst>
              <a:ext uri="{FF2B5EF4-FFF2-40B4-BE49-F238E27FC236}">
                <a16:creationId xmlns:a16="http://schemas.microsoft.com/office/drawing/2014/main" id="{C9960172-8670-373D-A621-80693CE45A8F}"/>
              </a:ext>
            </a:extLst>
          </p:cNvPr>
          <p:cNvSpPr>
            <a:spLocks noGrp="1"/>
          </p:cNvSpPr>
          <p:nvPr>
            <p:ph type="pic" sz="quarter" idx="22"/>
          </p:nvPr>
        </p:nvSpPr>
        <p:spPr>
          <a:xfrm>
            <a:off x="7632478" y="1239133"/>
            <a:ext cx="548640" cy="731520"/>
          </a:xfrm>
        </p:spPr>
        <p:txBody>
          <a:bodyPr anchor="ctr">
            <a:normAutofit/>
          </a:bodyPr>
          <a:lstStyle>
            <a:lvl1pPr marL="0" indent="0" algn="ctr">
              <a:buNone/>
              <a:defRPr sz="825">
                <a:solidFill>
                  <a:schemeClr val="tx1"/>
                </a:solidFill>
              </a:defRPr>
            </a:lvl1pPr>
          </a:lstStyle>
          <a:p>
            <a:r>
              <a:rPr lang="sl-SI"/>
              <a:t>Kliknite ikono, če želite dodati sliko</a:t>
            </a:r>
            <a:endParaRPr lang="en-US" dirty="0"/>
          </a:p>
        </p:txBody>
      </p:sp>
      <p:sp>
        <p:nvSpPr>
          <p:cNvPr id="17" name="Text Placeholder 9">
            <a:extLst>
              <a:ext uri="{FF2B5EF4-FFF2-40B4-BE49-F238E27FC236}">
                <a16:creationId xmlns:a16="http://schemas.microsoft.com/office/drawing/2014/main" id="{864550A4-3E55-BC7E-8E76-D618452D34EB}"/>
              </a:ext>
            </a:extLst>
          </p:cNvPr>
          <p:cNvSpPr>
            <a:spLocks noGrp="1"/>
          </p:cNvSpPr>
          <p:nvPr>
            <p:ph type="body" sz="quarter" idx="16" hasCustomPrompt="1"/>
          </p:nvPr>
        </p:nvSpPr>
        <p:spPr>
          <a:xfrm>
            <a:off x="7293007" y="2504151"/>
            <a:ext cx="1227582" cy="821854"/>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4" name="Oval 23">
            <a:extLst>
              <a:ext uri="{FF2B5EF4-FFF2-40B4-BE49-F238E27FC236}">
                <a16:creationId xmlns:a16="http://schemas.microsoft.com/office/drawing/2014/main" id="{DC3DC7D4-9A01-6517-BBA3-25985ED39F3E}"/>
              </a:ext>
              <a:ext uri="{C183D7F6-B498-43B3-948B-1728B52AA6E4}">
                <adec:decorative xmlns:adec="http://schemas.microsoft.com/office/drawing/2017/decorative" val="1"/>
              </a:ext>
            </a:extLst>
          </p:cNvPr>
          <p:cNvSpPr/>
          <p:nvPr userDrawn="1"/>
        </p:nvSpPr>
        <p:spPr>
          <a:xfrm>
            <a:off x="3895114" y="3507830"/>
            <a:ext cx="1097280" cy="14630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Picture Placeholder 27">
            <a:extLst>
              <a:ext uri="{FF2B5EF4-FFF2-40B4-BE49-F238E27FC236}">
                <a16:creationId xmlns:a16="http://schemas.microsoft.com/office/drawing/2014/main" id="{8B660B9C-1FDD-B66C-4771-6927C706C114}"/>
              </a:ext>
            </a:extLst>
          </p:cNvPr>
          <p:cNvSpPr>
            <a:spLocks noGrp="1"/>
          </p:cNvSpPr>
          <p:nvPr>
            <p:ph type="pic" sz="quarter" idx="23"/>
          </p:nvPr>
        </p:nvSpPr>
        <p:spPr>
          <a:xfrm>
            <a:off x="4169434" y="3895767"/>
            <a:ext cx="548640" cy="731520"/>
          </a:xfrm>
        </p:spPr>
        <p:txBody>
          <a:bodyPr anchor="ctr">
            <a:normAutofit/>
          </a:bodyPr>
          <a:lstStyle>
            <a:lvl1pPr marL="0" indent="0" algn="ctr">
              <a:buNone/>
              <a:defRPr sz="825">
                <a:solidFill>
                  <a:schemeClr val="tx1"/>
                </a:solidFill>
              </a:defRPr>
            </a:lvl1pPr>
          </a:lstStyle>
          <a:p>
            <a:r>
              <a:rPr lang="sl-SI"/>
              <a:t>Kliknite ikono, če želite dodati sliko</a:t>
            </a:r>
            <a:endParaRPr lang="en-US" dirty="0"/>
          </a:p>
        </p:txBody>
      </p:sp>
      <p:sp>
        <p:nvSpPr>
          <p:cNvPr id="18" name="Text Placeholder 9">
            <a:extLst>
              <a:ext uri="{FF2B5EF4-FFF2-40B4-BE49-F238E27FC236}">
                <a16:creationId xmlns:a16="http://schemas.microsoft.com/office/drawing/2014/main" id="{5CEDB5D2-20DC-E42D-81A3-DD675DB5DAC1}"/>
              </a:ext>
            </a:extLst>
          </p:cNvPr>
          <p:cNvSpPr>
            <a:spLocks noGrp="1"/>
          </p:cNvSpPr>
          <p:nvPr>
            <p:ph type="body" sz="quarter" idx="17" hasCustomPrompt="1"/>
          </p:nvPr>
        </p:nvSpPr>
        <p:spPr>
          <a:xfrm>
            <a:off x="3829963" y="5112564"/>
            <a:ext cx="1227582" cy="821854"/>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5" name="Oval 24">
            <a:extLst>
              <a:ext uri="{FF2B5EF4-FFF2-40B4-BE49-F238E27FC236}">
                <a16:creationId xmlns:a16="http://schemas.microsoft.com/office/drawing/2014/main" id="{E6E0A5FF-B1AF-63A9-AB13-9C59EC05FD43}"/>
              </a:ext>
              <a:ext uri="{C183D7F6-B498-43B3-948B-1728B52AA6E4}">
                <adec:decorative xmlns:adec="http://schemas.microsoft.com/office/drawing/2017/decorative" val="1"/>
              </a:ext>
            </a:extLst>
          </p:cNvPr>
          <p:cNvSpPr/>
          <p:nvPr userDrawn="1"/>
        </p:nvSpPr>
        <p:spPr>
          <a:xfrm>
            <a:off x="5626636" y="3507830"/>
            <a:ext cx="1097280" cy="14630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Picture Placeholder 27">
            <a:extLst>
              <a:ext uri="{FF2B5EF4-FFF2-40B4-BE49-F238E27FC236}">
                <a16:creationId xmlns:a16="http://schemas.microsoft.com/office/drawing/2014/main" id="{CE1131E2-6ABA-CCF9-F1A8-115DB733B6EE}"/>
              </a:ext>
            </a:extLst>
          </p:cNvPr>
          <p:cNvSpPr>
            <a:spLocks noGrp="1"/>
          </p:cNvSpPr>
          <p:nvPr>
            <p:ph type="pic" sz="quarter" idx="24"/>
          </p:nvPr>
        </p:nvSpPr>
        <p:spPr>
          <a:xfrm>
            <a:off x="5900956" y="3895767"/>
            <a:ext cx="548640" cy="731520"/>
          </a:xfrm>
        </p:spPr>
        <p:txBody>
          <a:bodyPr anchor="ctr">
            <a:normAutofit/>
          </a:bodyPr>
          <a:lstStyle>
            <a:lvl1pPr marL="0" indent="0" algn="ctr">
              <a:buNone/>
              <a:defRPr sz="825">
                <a:solidFill>
                  <a:schemeClr val="tx1"/>
                </a:solidFill>
              </a:defRPr>
            </a:lvl1pPr>
          </a:lstStyle>
          <a:p>
            <a:r>
              <a:rPr lang="sl-SI"/>
              <a:t>Kliknite ikono, če želite dodati sliko</a:t>
            </a:r>
            <a:endParaRPr lang="en-US" dirty="0"/>
          </a:p>
        </p:txBody>
      </p:sp>
      <p:sp>
        <p:nvSpPr>
          <p:cNvPr id="19" name="Text Placeholder 9">
            <a:extLst>
              <a:ext uri="{FF2B5EF4-FFF2-40B4-BE49-F238E27FC236}">
                <a16:creationId xmlns:a16="http://schemas.microsoft.com/office/drawing/2014/main" id="{11333C39-8C83-07F1-DB19-333B85C4D556}"/>
              </a:ext>
            </a:extLst>
          </p:cNvPr>
          <p:cNvSpPr>
            <a:spLocks noGrp="1"/>
          </p:cNvSpPr>
          <p:nvPr>
            <p:ph type="body" sz="quarter" idx="18" hasCustomPrompt="1"/>
          </p:nvPr>
        </p:nvSpPr>
        <p:spPr>
          <a:xfrm>
            <a:off x="5561485" y="5122612"/>
            <a:ext cx="1227582" cy="821854"/>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6" name="Oval 25">
            <a:extLst>
              <a:ext uri="{FF2B5EF4-FFF2-40B4-BE49-F238E27FC236}">
                <a16:creationId xmlns:a16="http://schemas.microsoft.com/office/drawing/2014/main" id="{B65DEC11-1F32-4EAC-3FA0-360A3FEBE14B}"/>
              </a:ext>
              <a:ext uri="{C183D7F6-B498-43B3-948B-1728B52AA6E4}">
                <adec:decorative xmlns:adec="http://schemas.microsoft.com/office/drawing/2017/decorative" val="1"/>
              </a:ext>
            </a:extLst>
          </p:cNvPr>
          <p:cNvSpPr/>
          <p:nvPr userDrawn="1"/>
        </p:nvSpPr>
        <p:spPr>
          <a:xfrm>
            <a:off x="7358158" y="3507830"/>
            <a:ext cx="1097280" cy="14630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Picture Placeholder 27">
            <a:extLst>
              <a:ext uri="{FF2B5EF4-FFF2-40B4-BE49-F238E27FC236}">
                <a16:creationId xmlns:a16="http://schemas.microsoft.com/office/drawing/2014/main" id="{ADD5603E-E24A-E9C5-D35F-A38DC46658F0}"/>
              </a:ext>
            </a:extLst>
          </p:cNvPr>
          <p:cNvSpPr>
            <a:spLocks noGrp="1"/>
          </p:cNvSpPr>
          <p:nvPr>
            <p:ph type="pic" sz="quarter" idx="25"/>
          </p:nvPr>
        </p:nvSpPr>
        <p:spPr>
          <a:xfrm>
            <a:off x="7632478" y="3895767"/>
            <a:ext cx="548640" cy="731520"/>
          </a:xfrm>
        </p:spPr>
        <p:txBody>
          <a:bodyPr anchor="ctr">
            <a:normAutofit/>
          </a:bodyPr>
          <a:lstStyle>
            <a:lvl1pPr marL="0" indent="0" algn="ctr">
              <a:buNone/>
              <a:defRPr sz="825">
                <a:solidFill>
                  <a:schemeClr val="tx1"/>
                </a:solidFill>
              </a:defRPr>
            </a:lvl1pPr>
          </a:lstStyle>
          <a:p>
            <a:r>
              <a:rPr lang="sl-SI"/>
              <a:t>Kliknite ikono, če želite dodati sliko</a:t>
            </a:r>
            <a:endParaRPr lang="en-US" dirty="0"/>
          </a:p>
        </p:txBody>
      </p:sp>
      <p:sp>
        <p:nvSpPr>
          <p:cNvPr id="20" name="Text Placeholder 9">
            <a:extLst>
              <a:ext uri="{FF2B5EF4-FFF2-40B4-BE49-F238E27FC236}">
                <a16:creationId xmlns:a16="http://schemas.microsoft.com/office/drawing/2014/main" id="{E65FCE6B-F5AD-CA04-8BC6-D677E90648C3}"/>
              </a:ext>
            </a:extLst>
          </p:cNvPr>
          <p:cNvSpPr>
            <a:spLocks noGrp="1"/>
          </p:cNvSpPr>
          <p:nvPr>
            <p:ph type="body" sz="quarter" idx="19" hasCustomPrompt="1"/>
          </p:nvPr>
        </p:nvSpPr>
        <p:spPr>
          <a:xfrm>
            <a:off x="7293007" y="5122612"/>
            <a:ext cx="1227582" cy="821854"/>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6183502"/>
            <a:ext cx="2370780" cy="365125"/>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6183502"/>
            <a:ext cx="1944987" cy="365125"/>
          </a:xfrm>
        </p:spPr>
        <p:txBody>
          <a:bodyPr lIns="0" tIns="0" rIns="0"/>
          <a:lstStyle>
            <a:lvl1pPr>
              <a:defRPr sz="750" cap="all" baseline="0">
                <a:solidFill>
                  <a:schemeClr val="tx1"/>
                </a:solidFill>
              </a:defRPr>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4173126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e vsebin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440767"/>
            <a:ext cx="7879790" cy="586583"/>
          </a:xfrm>
        </p:spPr>
        <p:txBody>
          <a:bodyPr anchor="b">
            <a:normAutofit/>
          </a:bodyPr>
          <a:lstStyle>
            <a:lvl1pPr algn="l">
              <a:lnSpc>
                <a:spcPct val="75000"/>
              </a:lnSpc>
              <a:defRPr sz="2400" b="1" cap="all" baseline="0"/>
            </a:lvl1pPr>
          </a:lstStyle>
          <a:p>
            <a:r>
              <a:rPr lang="en-US" dirty="0"/>
              <a:t>Add Title </a:t>
            </a:r>
          </a:p>
        </p:txBody>
      </p:sp>
      <p:cxnSp>
        <p:nvCxnSpPr>
          <p:cNvPr id="13" name="Straight Connector 12" descr="Verticle Rule Line"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39914" y="1370880"/>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079171D-B8A1-3D4F-8F0C-145874B4BC9B}"/>
              </a:ext>
            </a:extLst>
          </p:cNvPr>
          <p:cNvSpPr>
            <a:spLocks noGrp="1"/>
          </p:cNvSpPr>
          <p:nvPr>
            <p:ph sz="quarter" idx="15"/>
          </p:nvPr>
        </p:nvSpPr>
        <p:spPr>
          <a:xfrm>
            <a:off x="2256485" y="1497209"/>
            <a:ext cx="6199584" cy="2471891"/>
          </a:xfrm>
        </p:spPr>
        <p:txBody>
          <a:bodyPr/>
          <a:lstStyle>
            <a:lvl1pPr marL="0" indent="0">
              <a:lnSpc>
                <a:spcPct val="150000"/>
              </a:lnSpc>
              <a:buNone/>
              <a:defRPr sz="2400"/>
            </a:lvl1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9">
            <a:extLst>
              <a:ext uri="{FF2B5EF4-FFF2-40B4-BE49-F238E27FC236}">
                <a16:creationId xmlns:a16="http://schemas.microsoft.com/office/drawing/2014/main" id="{90BFEB1E-8991-0667-6BDA-AFC8E1A81962}"/>
              </a:ext>
            </a:extLst>
          </p:cNvPr>
          <p:cNvSpPr>
            <a:spLocks noGrp="1"/>
          </p:cNvSpPr>
          <p:nvPr>
            <p:ph type="body" sz="quarter" idx="14" hasCustomPrompt="1"/>
          </p:nvPr>
        </p:nvSpPr>
        <p:spPr>
          <a:xfrm>
            <a:off x="2256485" y="4270548"/>
            <a:ext cx="6199203" cy="1090244"/>
          </a:xfrm>
        </p:spPr>
        <p:txBody>
          <a:bodyPr lIns="137160" tIns="0" rIns="0" bIns="0" numCol="3" spcCol="640080">
            <a:normAutofit/>
          </a:bodyPr>
          <a:lstStyle>
            <a:lvl1pPr marL="137160" indent="-260604">
              <a:lnSpc>
                <a:spcPct val="150000"/>
              </a:lnSpc>
              <a:buFont typeface="Arial" panose="020B0604020202020204" pitchFamily="34" charset="0"/>
              <a:buChar char="•"/>
              <a:defRPr sz="12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6183502"/>
            <a:ext cx="2370780" cy="365125"/>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6183502"/>
            <a:ext cx="1944987" cy="365125"/>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4144312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214692"/>
            <a:ext cx="2785275" cy="1245980"/>
          </a:xfrm>
        </p:spPr>
        <p:txBody>
          <a:bodyPr anchor="b">
            <a:normAutofit/>
          </a:bodyPr>
          <a:lstStyle>
            <a:lvl1pPr algn="l">
              <a:lnSpc>
                <a:spcPct val="90000"/>
              </a:lnSpc>
              <a:defRPr sz="2400" b="1" cap="all" baseline="0"/>
            </a:lvl1pPr>
          </a:lstStyle>
          <a:p>
            <a:r>
              <a:rPr lang="en-US" dirty="0"/>
              <a:t>Add Title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2271557" y="2090055"/>
            <a:ext cx="6025869" cy="4093447"/>
          </a:xfrm>
        </p:spPr>
        <p:txBody>
          <a:bodyPr>
            <a:noAutofit/>
          </a:bodyPr>
          <a:lstStyle>
            <a:lvl1pPr marL="205740" indent="-205740">
              <a:lnSpc>
                <a:spcPct val="120000"/>
              </a:lnSpc>
              <a:spcBef>
                <a:spcPts val="2250"/>
              </a:spcBef>
              <a:buFont typeface="Arial" panose="020B0604020202020204" pitchFamily="34" charset="0"/>
              <a:buChar char="•"/>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cxnSp>
        <p:nvCxnSpPr>
          <p:cNvPr id="13" name="Straight Connector 12"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39914" y="1792905"/>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6183502"/>
            <a:ext cx="2370780" cy="365125"/>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6183502"/>
            <a:ext cx="1944987" cy="365125"/>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1666055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iz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214692"/>
            <a:ext cx="2785275" cy="1245980"/>
          </a:xfrm>
        </p:spPr>
        <p:txBody>
          <a:bodyPr anchor="b">
            <a:normAutofit/>
          </a:bodyPr>
          <a:lstStyle>
            <a:lvl1pPr algn="l">
              <a:lnSpc>
                <a:spcPct val="90000"/>
              </a:lnSpc>
              <a:defRPr sz="2400" b="1" cap="all" baseline="0"/>
            </a:lvl1pPr>
          </a:lstStyle>
          <a:p>
            <a:r>
              <a:rPr lang="en-US" dirty="0"/>
              <a:t>Add Title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p:nvPr>
        </p:nvSpPr>
        <p:spPr>
          <a:xfrm>
            <a:off x="4617216" y="2059911"/>
            <a:ext cx="3054701" cy="1125419"/>
          </a:xfrm>
        </p:spPr>
        <p:txBody>
          <a:bodyPr>
            <a:noAutofit/>
          </a:bodyPr>
          <a:lstStyle>
            <a:lvl1pPr marL="0" indent="0">
              <a:lnSpc>
                <a:spcPct val="100000"/>
              </a:lnSpc>
              <a:spcBef>
                <a:spcPts val="2250"/>
              </a:spcBef>
              <a:buFont typeface="Arial" panose="020B0604020202020204" pitchFamily="34" charset="0"/>
              <a:buNone/>
              <a:defRPr sz="1800" u="sng">
                <a:solidFill>
                  <a:schemeClr val="accent3">
                    <a:lumMod val="40000"/>
                    <a:lumOff val="6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sl-SI"/>
              <a:t>Kliknite za urejanje slogov besedila matrice</a:t>
            </a:r>
          </a:p>
        </p:txBody>
      </p:sp>
      <p:cxnSp>
        <p:nvCxnSpPr>
          <p:cNvPr id="13" name="Straight Connector 12"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39914" y="1792905"/>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6183502"/>
            <a:ext cx="2370780" cy="365125"/>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6183502"/>
            <a:ext cx="1944987" cy="365125"/>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pic>
        <p:nvPicPr>
          <p:cNvPr id="9" name="Graphic 8" descr="Circle with left arrow with solid fill">
            <a:hlinkClick r:id="rId2"/>
            <a:extLst>
              <a:ext uri="{FF2B5EF4-FFF2-40B4-BE49-F238E27FC236}">
                <a16:creationId xmlns:a16="http://schemas.microsoft.com/office/drawing/2014/main" id="{D888B852-56B6-C839-5CBD-590D6856CF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3894321" y="2103071"/>
            <a:ext cx="623248" cy="830997"/>
          </a:xfrm>
          <a:prstGeom prst="rect">
            <a:avLst/>
          </a:prstGeom>
        </p:spPr>
      </p:pic>
    </p:spTree>
    <p:extLst>
      <p:ext uri="{BB962C8B-B14F-4D97-AF65-F5344CB8AC3E}">
        <p14:creationId xmlns:p14="http://schemas.microsoft.com/office/powerpoint/2010/main" val="237264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2A44999A-DAD5-F853-1F66-4F4611931B3A}"/>
              </a:ext>
            </a:extLst>
          </p:cNvPr>
          <p:cNvSpPr>
            <a:spLocks noGrp="1"/>
          </p:cNvSpPr>
          <p:nvPr>
            <p:ph type="ftr" sz="quarter" idx="11"/>
          </p:nvPr>
        </p:nvSpPr>
        <p:spPr>
          <a:xfrm>
            <a:off x="575899" y="6183502"/>
            <a:ext cx="2370780" cy="365125"/>
          </a:xfrm>
        </p:spPr>
        <p:txBody>
          <a:bodyPr/>
          <a:lstStyle>
            <a:lvl1pPr algn="l">
              <a:defRPr sz="750" cap="all" baseline="0"/>
            </a:lvl1pPr>
          </a:lstStyle>
          <a:p>
            <a:r>
              <a:rPr lang="en-US" dirty="0"/>
              <a:t>Add footer here</a:t>
            </a:r>
          </a:p>
        </p:txBody>
      </p:sp>
      <p:sp>
        <p:nvSpPr>
          <p:cNvPr id="9" name="Slide Number Placeholder 5">
            <a:extLst>
              <a:ext uri="{FF2B5EF4-FFF2-40B4-BE49-F238E27FC236}">
                <a16:creationId xmlns:a16="http://schemas.microsoft.com/office/drawing/2014/main" id="{A6A5DA8F-E966-3396-E829-59C248D67FBB}"/>
              </a:ext>
            </a:extLst>
          </p:cNvPr>
          <p:cNvSpPr>
            <a:spLocks noGrp="1"/>
          </p:cNvSpPr>
          <p:nvPr>
            <p:ph type="sldNum" sz="quarter" idx="12"/>
          </p:nvPr>
        </p:nvSpPr>
        <p:spPr>
          <a:xfrm>
            <a:off x="6575602" y="6183502"/>
            <a:ext cx="1944987" cy="365125"/>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295219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accent5">
                <a:lumMod val="50000"/>
              </a:schemeClr>
            </a:gs>
            <a:gs pos="100000">
              <a:schemeClr val="accent5"/>
            </a:gs>
          </a:gsLst>
          <a:lin ang="18900000" scaled="1"/>
          <a:tileRect/>
        </a:gradFill>
        <a:effectLst/>
      </p:bgPr>
    </p:bg>
    <p:spTree>
      <p:nvGrpSpPr>
        <p:cNvPr id="1" name=""/>
        <p:cNvGrpSpPr/>
        <p:nvPr/>
      </p:nvGrpSpPr>
      <p:grpSpPr>
        <a:xfrm>
          <a:off x="0" y="0"/>
          <a:ext cx="0" cy="0"/>
          <a:chOff x="0" y="0"/>
          <a:chExt cx="0" cy="0"/>
        </a:xfrm>
      </p:grpSpPr>
      <p:pic>
        <p:nvPicPr>
          <p:cNvPr id="7" name="Picture 6" descr="A picture containing colorfulness, purple, magenta, violet&#10;&#10;Description automatically generated">
            <a:extLst>
              <a:ext uri="{FF2B5EF4-FFF2-40B4-BE49-F238E27FC236}">
                <a16:creationId xmlns:a16="http://schemas.microsoft.com/office/drawing/2014/main" id="{21C67B27-3DCB-A612-1630-DEAAA09B8635}"/>
              </a:ext>
            </a:extLst>
          </p:cNvPr>
          <p:cNvPicPr>
            <a:picLocks noChangeAspect="1"/>
          </p:cNvPicPr>
          <p:nvPr userDrawn="1"/>
        </p:nvPicPr>
        <p:blipFill rotWithShape="1">
          <a:blip r:embed="rId11" cstate="screen">
            <a:alphaModFix amt="20000"/>
            <a:extLst>
              <a:ext uri="{BEBA8EAE-BF5A-486C-A8C5-ECC9F3942E4B}">
                <a14:imgProps xmlns:a14="http://schemas.microsoft.com/office/drawing/2010/main">
                  <a14:imgLayer r:embed="rId12">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2" name="Title Placeholder 1">
            <a:extLst>
              <a:ext uri="{FF2B5EF4-FFF2-40B4-BE49-F238E27FC236}">
                <a16:creationId xmlns:a16="http://schemas.microsoft.com/office/drawing/2014/main" id="{4FE9871A-9A2C-2E6F-0221-5C00575ED42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a:extLst>
              <a:ext uri="{FF2B5EF4-FFF2-40B4-BE49-F238E27FC236}">
                <a16:creationId xmlns:a16="http://schemas.microsoft.com/office/drawing/2014/main" id="{D0B15982-9619-48E7-255C-DAB69168FE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3">
            <a:extLst>
              <a:ext uri="{FF2B5EF4-FFF2-40B4-BE49-F238E27FC236}">
                <a16:creationId xmlns:a16="http://schemas.microsoft.com/office/drawing/2014/main" id="{6920CA30-D605-A6EE-40D5-0F18CC14B61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bg1"/>
                </a:solidFill>
              </a:defRPr>
            </a:lvl1pPr>
          </a:lstStyle>
          <a:p>
            <a:fld id="{D7005CC9-ACBC-4F41-893C-06CDEFA85144}" type="datetimeFigureOut">
              <a:rPr lang="en-US" smtClean="0"/>
              <a:pPr/>
              <a:t>9/27/2024</a:t>
            </a:fld>
            <a:endParaRPr lang="en-US" dirty="0"/>
          </a:p>
        </p:txBody>
      </p:sp>
      <p:sp>
        <p:nvSpPr>
          <p:cNvPr id="5" name="Footer Placeholder 4">
            <a:extLst>
              <a:ext uri="{FF2B5EF4-FFF2-40B4-BE49-F238E27FC236}">
                <a16:creationId xmlns:a16="http://schemas.microsoft.com/office/drawing/2014/main" id="{EABEE9BE-1334-B164-BD91-65446700A89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cap="all" baseline="0">
                <a:solidFill>
                  <a:schemeClr val="bg1"/>
                </a:solidFill>
              </a:defRPr>
            </a:lvl1pPr>
          </a:lstStyle>
          <a:p>
            <a:r>
              <a:rPr lang="en-US" dirty="0"/>
              <a:t>Add footer here</a:t>
            </a:r>
          </a:p>
        </p:txBody>
      </p:sp>
      <p:sp>
        <p:nvSpPr>
          <p:cNvPr id="6" name="Slide Number Placeholder 5">
            <a:extLst>
              <a:ext uri="{FF2B5EF4-FFF2-40B4-BE49-F238E27FC236}">
                <a16:creationId xmlns:a16="http://schemas.microsoft.com/office/drawing/2014/main" id="{C4121F1D-6897-D2A8-3BF8-B5672CDFF4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bg1"/>
                </a:solidFill>
              </a:defRPr>
            </a:lvl1pPr>
          </a:lstStyle>
          <a:p>
            <a:fld id="{F4D6F5BC-20F0-430F-85EA-3DE30F119EFB}" type="slidenum">
              <a:rPr lang="en-US" smtClean="0"/>
              <a:pPr/>
              <a:t>‹#›</a:t>
            </a:fld>
            <a:endParaRPr lang="en-US" dirty="0"/>
          </a:p>
        </p:txBody>
      </p:sp>
    </p:spTree>
    <p:extLst>
      <p:ext uri="{BB962C8B-B14F-4D97-AF65-F5344CB8AC3E}">
        <p14:creationId xmlns:p14="http://schemas.microsoft.com/office/powerpoint/2010/main" val="4276033770"/>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10" r:id="rId9"/>
  </p:sldLayoutIdLst>
  <p:txStyles>
    <p:titleStyle>
      <a:lvl1pPr algn="l" defTabSz="685800" rtl="0" eaLnBrk="1" latinLnBrk="0" hangingPunct="1">
        <a:lnSpc>
          <a:spcPct val="90000"/>
        </a:lnSpc>
        <a:spcBef>
          <a:spcPct val="0"/>
        </a:spcBef>
        <a:buNone/>
        <a:defRPr sz="3300" kern="1200" cap="all"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BD28-376C-83FF-3BDA-B0F5DCD0ED0E}"/>
              </a:ext>
            </a:extLst>
          </p:cNvPr>
          <p:cNvSpPr>
            <a:spLocks noGrp="1"/>
          </p:cNvSpPr>
          <p:nvPr>
            <p:ph type="ctrTitle"/>
          </p:nvPr>
        </p:nvSpPr>
        <p:spPr>
          <a:xfrm>
            <a:off x="517491" y="1520441"/>
            <a:ext cx="3861079" cy="2143133"/>
          </a:xfrm>
        </p:spPr>
        <p:txBody>
          <a:bodyPr>
            <a:normAutofit fontScale="90000"/>
          </a:bodyPr>
          <a:lstStyle/>
          <a:p>
            <a:r>
              <a:rPr lang="sl-SI" noProof="0" dirty="0"/>
              <a:t>SVETO LETO 2025</a:t>
            </a:r>
          </a:p>
        </p:txBody>
      </p:sp>
      <p:sp>
        <p:nvSpPr>
          <p:cNvPr id="3" name="Subtitle 2">
            <a:extLst>
              <a:ext uri="{FF2B5EF4-FFF2-40B4-BE49-F238E27FC236}">
                <a16:creationId xmlns:a16="http://schemas.microsoft.com/office/drawing/2014/main" id="{D8BC5B2A-4E07-94EA-3944-3703FF79CDE2}"/>
              </a:ext>
            </a:extLst>
          </p:cNvPr>
          <p:cNvSpPr>
            <a:spLocks noGrp="1"/>
          </p:cNvSpPr>
          <p:nvPr>
            <p:ph type="subTitle" idx="1"/>
          </p:nvPr>
        </p:nvSpPr>
        <p:spPr>
          <a:xfrm>
            <a:off x="606043" y="4271937"/>
            <a:ext cx="3772527" cy="948992"/>
          </a:xfrm>
        </p:spPr>
        <p:txBody>
          <a:bodyPr>
            <a:normAutofit/>
          </a:bodyPr>
          <a:lstStyle/>
          <a:p>
            <a:r>
              <a:rPr lang="sl-SI" sz="1800" noProof="0" dirty="0"/>
              <a:t>«</a:t>
            </a:r>
            <a:r>
              <a:rPr lang="sl-SI" sz="1800" noProof="0" dirty="0" err="1"/>
              <a:t>Spes</a:t>
            </a:r>
            <a:r>
              <a:rPr lang="sl-SI" sz="1800" noProof="0" dirty="0"/>
              <a:t> non </a:t>
            </a:r>
            <a:r>
              <a:rPr lang="sl-SI" sz="1800" noProof="0" dirty="0" err="1"/>
              <a:t>confundit</a:t>
            </a:r>
            <a:r>
              <a:rPr lang="sl-SI" sz="1800" noProof="0" dirty="0"/>
              <a:t>»</a:t>
            </a:r>
          </a:p>
          <a:p>
            <a:r>
              <a:rPr lang="sl-SI" sz="1800" noProof="0" dirty="0"/>
              <a:t>»upanje ne osramoti« (Rim 5,5).</a:t>
            </a:r>
          </a:p>
        </p:txBody>
      </p:sp>
      <p:sp>
        <p:nvSpPr>
          <p:cNvPr id="6" name="Označba mesta slike 5">
            <a:extLst>
              <a:ext uri="{FF2B5EF4-FFF2-40B4-BE49-F238E27FC236}">
                <a16:creationId xmlns:a16="http://schemas.microsoft.com/office/drawing/2014/main" id="{47CD35D7-67BF-3A0D-EB85-0843F656B38A}"/>
              </a:ext>
            </a:extLst>
          </p:cNvPr>
          <p:cNvSpPr>
            <a:spLocks noGrp="1"/>
          </p:cNvSpPr>
          <p:nvPr>
            <p:ph type="pic" sz="quarter" idx="14"/>
          </p:nvPr>
        </p:nvSpPr>
        <p:spPr>
          <a:xfrm>
            <a:off x="4656493" y="1819694"/>
            <a:ext cx="3663542" cy="3654248"/>
          </a:xfrm>
          <a:solidFill>
            <a:schemeClr val="bg1"/>
          </a:solidFill>
        </p:spPr>
        <p:txBody>
          <a:bodyPr/>
          <a:lstStyle/>
          <a:p>
            <a:endParaRPr lang="en-SI" dirty="0"/>
          </a:p>
        </p:txBody>
      </p:sp>
      <p:pic>
        <p:nvPicPr>
          <p:cNvPr id="1026" name="Picture 2" descr="iubilaeum2025">
            <a:extLst>
              <a:ext uri="{FF2B5EF4-FFF2-40B4-BE49-F238E27FC236}">
                <a16:creationId xmlns:a16="http://schemas.microsoft.com/office/drawing/2014/main" id="{404C590A-006C-3FE8-ACBF-0E4642E0F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189" y="1819694"/>
            <a:ext cx="3486150" cy="351472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Slikovni rezultati za ODPIRANJE SVETIH VRAT">
            <a:extLst>
              <a:ext uri="{FF2B5EF4-FFF2-40B4-BE49-F238E27FC236}">
                <a16:creationId xmlns:a16="http://schemas.microsoft.com/office/drawing/2014/main" id="{7D22D404-2F3E-0594-1E46-0FEC2017D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79024"/>
            <a:ext cx="2948473" cy="1778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54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028701-320C-C62B-BDE5-9A8CC4E57BAF}"/>
              </a:ext>
            </a:extLst>
          </p:cNvPr>
          <p:cNvSpPr>
            <a:spLocks noGrp="1"/>
          </p:cNvSpPr>
          <p:nvPr>
            <p:ph type="ctrTitle"/>
          </p:nvPr>
        </p:nvSpPr>
        <p:spPr/>
        <p:txBody>
          <a:bodyPr/>
          <a:lstStyle/>
          <a:p>
            <a:r>
              <a:rPr lang="sl-SI" altLang="en-SI" sz="2400" b="1" noProof="0" dirty="0"/>
              <a:t>V občestvu svetnikov</a:t>
            </a:r>
            <a:endParaRPr lang="sl-SI" noProof="0" dirty="0"/>
          </a:p>
        </p:txBody>
      </p:sp>
      <p:sp>
        <p:nvSpPr>
          <p:cNvPr id="3" name="Označba mesta vsebine 2">
            <a:extLst>
              <a:ext uri="{FF2B5EF4-FFF2-40B4-BE49-F238E27FC236}">
                <a16:creationId xmlns:a16="http://schemas.microsoft.com/office/drawing/2014/main" id="{FBAD0F5E-AC79-1649-C8B7-ABB457030E76}"/>
              </a:ext>
            </a:extLst>
          </p:cNvPr>
          <p:cNvSpPr>
            <a:spLocks noGrp="1"/>
          </p:cNvSpPr>
          <p:nvPr>
            <p:ph sz="quarter" idx="14"/>
          </p:nvPr>
        </p:nvSpPr>
        <p:spPr/>
        <p:txBody>
          <a:bodyPr>
            <a:noAutofit/>
          </a:bodyPr>
          <a:lstStyle/>
          <a:p>
            <a:pPr algn="just">
              <a:lnSpc>
                <a:spcPct val="100000"/>
              </a:lnSpc>
            </a:pPr>
            <a:r>
              <a:rPr lang="sl-SI" sz="1400" noProof="0" dirty="0"/>
              <a:t>Kristjan, ki si prizadeva, da bi se očistil greha in se posvetil s pomočjo Božje milosti, ni sam. </a:t>
            </a:r>
          </a:p>
          <a:p>
            <a:pPr algn="just">
              <a:lnSpc>
                <a:spcPct val="100000"/>
              </a:lnSpc>
            </a:pPr>
            <a:r>
              <a:rPr lang="sl-SI" sz="1400" noProof="0" dirty="0"/>
              <a:t>Življenje Božjih otrok v Kristusu in po Kristusu je s čudovito vezjo povezano z življenjem vseh drugih bratov in sester v nadnaravni edinosti Kristusovega skrivnostnega telesa, do te mere, da tvori eno mistično osebo" </a:t>
            </a:r>
          </a:p>
          <a:p>
            <a:pPr algn="r">
              <a:lnSpc>
                <a:spcPct val="100000"/>
              </a:lnSpc>
            </a:pPr>
            <a:r>
              <a:rPr lang="sl-SI" sz="1400" noProof="0" dirty="0"/>
              <a:t>Pavel VI, apostolska konstitucija </a:t>
            </a:r>
            <a:r>
              <a:rPr lang="sl-SI" sz="1400" noProof="0" dirty="0" err="1"/>
              <a:t>Indulgentiarum</a:t>
            </a:r>
            <a:r>
              <a:rPr lang="sl-SI" sz="1400" noProof="0" dirty="0"/>
              <a:t> </a:t>
            </a:r>
            <a:r>
              <a:rPr lang="sl-SI" sz="1400" noProof="0" dirty="0" err="1"/>
              <a:t>doctrina</a:t>
            </a:r>
            <a:r>
              <a:rPr lang="sl-SI" sz="1400" noProof="0" dirty="0"/>
              <a:t>, 5</a:t>
            </a:r>
          </a:p>
          <a:p>
            <a:pPr>
              <a:lnSpc>
                <a:spcPct val="100000"/>
              </a:lnSpc>
            </a:pPr>
            <a:endParaRPr lang="sl-SI" sz="1400" noProof="0" dirty="0"/>
          </a:p>
          <a:p>
            <a:pPr algn="just">
              <a:lnSpc>
                <a:spcPct val="100000"/>
              </a:lnSpc>
            </a:pPr>
            <a:r>
              <a:rPr lang="sl-SI" sz="1400" noProof="0" dirty="0"/>
              <a:t>V občestvu svetih ", ki so že dosegli nebeško domovino ali odplačujejo svoje grehe v vicah, ali pa so še romarji na zemlji, obstaja večna vez ljubezni in bogata izmenjava vseh dobrin" </a:t>
            </a:r>
          </a:p>
          <a:p>
            <a:pPr algn="r">
              <a:lnSpc>
                <a:spcPct val="100000"/>
              </a:lnSpc>
            </a:pPr>
            <a:r>
              <a:rPr lang="sl-SI" sz="1400" noProof="0" dirty="0"/>
              <a:t>Pavel VI, apostolska konstitucija </a:t>
            </a:r>
            <a:r>
              <a:rPr lang="sl-SI" sz="1400" noProof="0" dirty="0" err="1"/>
              <a:t>Indulgentiarum</a:t>
            </a:r>
            <a:r>
              <a:rPr lang="sl-SI" sz="1400" noProof="0" dirty="0"/>
              <a:t> </a:t>
            </a:r>
            <a:r>
              <a:rPr lang="sl-SI" sz="1400" noProof="0" dirty="0" err="1"/>
              <a:t>doctrina</a:t>
            </a:r>
            <a:r>
              <a:rPr lang="sl-SI" sz="1400" noProof="0" dirty="0"/>
              <a:t>, 5</a:t>
            </a:r>
          </a:p>
          <a:p>
            <a:pPr>
              <a:lnSpc>
                <a:spcPct val="100000"/>
              </a:lnSpc>
            </a:pPr>
            <a:endParaRPr lang="sl-SI" sz="1400" noProof="0" dirty="0"/>
          </a:p>
          <a:p>
            <a:pPr algn="just">
              <a:lnSpc>
                <a:spcPct val="100000"/>
              </a:lnSpc>
            </a:pPr>
            <a:r>
              <a:rPr lang="sl-SI" sz="1400" noProof="0" dirty="0"/>
              <a:t>V tej skrivnostni izmenjavi svetost enega koristi drugim, veliko bolj kot škoda, ki jo je greh enega morda povzročil drugim.  Na ta način zatekanje k občestvu svetnikov omogoča skesanemu grešniku, da se hitreje in učinkoviteje očisti kazni za greh.</a:t>
            </a:r>
          </a:p>
          <a:p>
            <a:pPr>
              <a:lnSpc>
                <a:spcPct val="100000"/>
              </a:lnSpc>
            </a:pPr>
            <a:endParaRPr lang="sl-SI" sz="1400" noProof="0" dirty="0"/>
          </a:p>
        </p:txBody>
      </p:sp>
      <p:pic>
        <p:nvPicPr>
          <p:cNvPr id="4" name="Picture 2" descr="iubilaeum2025">
            <a:extLst>
              <a:ext uri="{FF2B5EF4-FFF2-40B4-BE49-F238E27FC236}">
                <a16:creationId xmlns:a16="http://schemas.microsoft.com/office/drawing/2014/main" id="{502F0D48-6EF2-BD37-C9A8-25CD0E16C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31.nedelja med letom, 31.10.2021 – Župnija svetega Štefana">
            <a:extLst>
              <a:ext uri="{FF2B5EF4-FFF2-40B4-BE49-F238E27FC236}">
                <a16:creationId xmlns:a16="http://schemas.microsoft.com/office/drawing/2014/main" id="{43DCA3F0-F4DB-2FA9-5FA2-C391BC862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00" y="1990111"/>
            <a:ext cx="1618846" cy="218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51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3A77329-316F-B089-76DE-88BD0D2B9579}"/>
              </a:ext>
            </a:extLst>
          </p:cNvPr>
          <p:cNvSpPr>
            <a:spLocks noGrp="1"/>
          </p:cNvSpPr>
          <p:nvPr>
            <p:ph type="ctrTitle"/>
          </p:nvPr>
        </p:nvSpPr>
        <p:spPr/>
        <p:txBody>
          <a:bodyPr/>
          <a:lstStyle/>
          <a:p>
            <a:r>
              <a:rPr lang="sl-SI" noProof="0" dirty="0"/>
              <a:t>ZAKLAD CERKVE</a:t>
            </a:r>
          </a:p>
        </p:txBody>
      </p:sp>
      <p:sp>
        <p:nvSpPr>
          <p:cNvPr id="3" name="Označba mesta vsebine 2">
            <a:extLst>
              <a:ext uri="{FF2B5EF4-FFF2-40B4-BE49-F238E27FC236}">
                <a16:creationId xmlns:a16="http://schemas.microsoft.com/office/drawing/2014/main" id="{EAEBB866-722B-0B56-4CDE-39B775DD83D0}"/>
              </a:ext>
            </a:extLst>
          </p:cNvPr>
          <p:cNvSpPr>
            <a:spLocks noGrp="1"/>
          </p:cNvSpPr>
          <p:nvPr>
            <p:ph sz="quarter" idx="14"/>
          </p:nvPr>
        </p:nvSpPr>
        <p:spPr/>
        <p:txBody>
          <a:bodyPr>
            <a:normAutofit fontScale="55000" lnSpcReduction="20000"/>
          </a:bodyPr>
          <a:lstStyle/>
          <a:p>
            <a:pPr algn="just"/>
            <a:r>
              <a:rPr lang="sl-SI" noProof="0" dirty="0"/>
              <a:t>Te duhovne dobrine občestva svetnikov se imenujejo tudi </a:t>
            </a:r>
            <a:r>
              <a:rPr lang="sl-SI" b="1" noProof="0" dirty="0"/>
              <a:t>zaklad Cerkve</a:t>
            </a:r>
            <a:r>
              <a:rPr lang="sl-SI" noProof="0" dirty="0"/>
              <a:t>, ki "ne pomeni vsote materialnih dobrin, nakopičenih skozi stoletja, ampak neskončno in neizčrpno bogastvo, ki ga je pridobilo Kristusovo zadoščenje in zasluge pri Očetu, in ki je podarjeno, da bi se vse človeštvo osvobodilo greha in doseglo občestvo z Očetom; to je sam Kristus Odrešenik, v katerem so in živijo vsa zadoščenja in zasluge njegovega odrešenja" </a:t>
            </a:r>
          </a:p>
          <a:p>
            <a:pPr algn="r"/>
            <a:r>
              <a:rPr lang="sl-SI" noProof="0" dirty="0"/>
              <a:t>Pavel VI, apostolska konstitucija </a:t>
            </a:r>
            <a:r>
              <a:rPr lang="sl-SI" noProof="0" dirty="0" err="1"/>
              <a:t>Indulgentiarum</a:t>
            </a:r>
            <a:r>
              <a:rPr lang="sl-SI" noProof="0" dirty="0"/>
              <a:t> </a:t>
            </a:r>
            <a:r>
              <a:rPr lang="sl-SI" noProof="0" dirty="0" err="1"/>
              <a:t>doctrina</a:t>
            </a:r>
            <a:r>
              <a:rPr lang="sl-SI" noProof="0" dirty="0"/>
              <a:t>, 5</a:t>
            </a:r>
          </a:p>
          <a:p>
            <a:endParaRPr lang="sl-SI" noProof="0" dirty="0"/>
          </a:p>
          <a:p>
            <a:pPr algn="just"/>
            <a:r>
              <a:rPr lang="sl-SI" noProof="0" dirty="0"/>
              <a:t>“K temu zakladu spada tudi resnično neizmerna, neizmerljiva in vedno nova vrednost, ki jo imajo pri Bogu molitve in dobra dela Device Marije in vseh svetnikov, ki so po poti Kristusa, z njegovo milostjo posvetili svoje življenje in izpolnili poslanstvo, ki jim ga je zaupal Oče; tako so z doseganjem svojega odrešenja sodelovali tudi pri odrešenju svojih bratov v edinosti mističnega telesa” </a:t>
            </a:r>
          </a:p>
          <a:p>
            <a:pPr algn="r"/>
            <a:r>
              <a:rPr lang="sl-SI" noProof="0" dirty="0"/>
              <a:t>Pavel VI, apostolska konstitucija </a:t>
            </a:r>
            <a:r>
              <a:rPr lang="sl-SI" noProof="0" dirty="0" err="1"/>
              <a:t>Indulgentiarum</a:t>
            </a:r>
            <a:r>
              <a:rPr lang="sl-SI" noProof="0" dirty="0"/>
              <a:t> </a:t>
            </a:r>
            <a:r>
              <a:rPr lang="sl-SI" noProof="0" dirty="0" err="1"/>
              <a:t>doctrina</a:t>
            </a:r>
            <a:r>
              <a:rPr lang="sl-SI" noProof="0" dirty="0"/>
              <a:t>, 5</a:t>
            </a:r>
          </a:p>
          <a:p>
            <a:endParaRPr lang="sl-SI" noProof="0" dirty="0"/>
          </a:p>
        </p:txBody>
      </p:sp>
      <p:pic>
        <p:nvPicPr>
          <p:cNvPr id="4" name="Picture 2" descr="iubilaeum2025">
            <a:extLst>
              <a:ext uri="{FF2B5EF4-FFF2-40B4-BE49-F238E27FC236}">
                <a16:creationId xmlns:a16="http://schemas.microsoft.com/office/drawing/2014/main" id="{7877DADA-461B-CD8B-1352-D50386A7B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31.nedelja med letom, 31.10.2021 – Župnija svetega Štefana">
            <a:extLst>
              <a:ext uri="{FF2B5EF4-FFF2-40B4-BE49-F238E27FC236}">
                <a16:creationId xmlns:a16="http://schemas.microsoft.com/office/drawing/2014/main" id="{7F98E887-081E-E43D-02EE-BE19893E1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972" y="5589038"/>
            <a:ext cx="942028" cy="126896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v. Božja Mati 2023 - Večna voda">
            <a:extLst>
              <a:ext uri="{FF2B5EF4-FFF2-40B4-BE49-F238E27FC236}">
                <a16:creationId xmlns:a16="http://schemas.microsoft.com/office/drawing/2014/main" id="{C560E602-5E1A-1156-48F2-A73DA1DD5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527" y="26556"/>
            <a:ext cx="2948473" cy="147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824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7183EC-8F53-B1A4-6A9E-07682CC632C7}"/>
              </a:ext>
            </a:extLst>
          </p:cNvPr>
          <p:cNvSpPr>
            <a:spLocks noGrp="1"/>
          </p:cNvSpPr>
          <p:nvPr>
            <p:ph type="ctrTitle"/>
          </p:nvPr>
        </p:nvSpPr>
        <p:spPr/>
        <p:txBody>
          <a:bodyPr/>
          <a:lstStyle/>
          <a:p>
            <a:r>
              <a:rPr lang="sl-SI" altLang="en-SI" sz="2400" b="1" noProof="0" dirty="0"/>
              <a:t>Pridobitev odpustka </a:t>
            </a:r>
            <a:r>
              <a:rPr lang="sl-SI" altLang="en-SI" sz="2400" b="1" noProof="0" dirty="0" err="1"/>
              <a:t>pO</a:t>
            </a:r>
            <a:r>
              <a:rPr lang="sl-SI" altLang="en-SI" sz="2400" b="1" noProof="0" dirty="0"/>
              <a:t> </a:t>
            </a:r>
            <a:r>
              <a:rPr lang="sl-SI" altLang="en-SI" sz="2400" b="1" noProof="0" dirty="0" err="1"/>
              <a:t>CerkvI</a:t>
            </a:r>
            <a:endParaRPr lang="sl-SI" noProof="0" dirty="0"/>
          </a:p>
        </p:txBody>
      </p:sp>
      <p:sp>
        <p:nvSpPr>
          <p:cNvPr id="3" name="Označba mesta vsebine 2">
            <a:extLst>
              <a:ext uri="{FF2B5EF4-FFF2-40B4-BE49-F238E27FC236}">
                <a16:creationId xmlns:a16="http://schemas.microsoft.com/office/drawing/2014/main" id="{70F9FD5C-BC9A-3DF0-C434-40A4F64C3F4F}"/>
              </a:ext>
            </a:extLst>
          </p:cNvPr>
          <p:cNvSpPr>
            <a:spLocks noGrp="1"/>
          </p:cNvSpPr>
          <p:nvPr>
            <p:ph sz="quarter" idx="14"/>
          </p:nvPr>
        </p:nvSpPr>
        <p:spPr>
          <a:xfrm>
            <a:off x="2256485" y="1497209"/>
            <a:ext cx="6199584" cy="4920024"/>
          </a:xfrm>
        </p:spPr>
        <p:txBody>
          <a:bodyPr>
            <a:normAutofit fontScale="62500" lnSpcReduction="20000"/>
          </a:bodyPr>
          <a:lstStyle/>
          <a:p>
            <a:pPr algn="just"/>
            <a:r>
              <a:rPr lang="sl-SI" noProof="0" dirty="0"/>
              <a:t>Odpustek se pridobi prek Cerkve, ki na podlagi naročila vezanja in razvezovanja, ki ji ga je podelil Jezus Kristus, posreduje za kristjana in mu odpre zakladnico zaslug Kristusa in svetnikov, tako da lahko od Očeta usmiljenja dobi odpustek časnih kazni za svoje grehe. </a:t>
            </a:r>
          </a:p>
          <a:p>
            <a:pPr algn="just"/>
            <a:r>
              <a:rPr lang="sl-SI" noProof="0" dirty="0"/>
              <a:t>Tako Cerkev ne želi le priskočiti na pomoč temu kristjanu, ampak ga tudi spodbujati k opravljanju del pobožnosti, pokore in dobrodelnosti </a:t>
            </a:r>
          </a:p>
          <a:p>
            <a:pPr algn="r"/>
            <a:endParaRPr lang="sl-SI" noProof="0" dirty="0"/>
          </a:p>
          <a:p>
            <a:pPr algn="r"/>
            <a:r>
              <a:rPr lang="sl-SI" noProof="0" dirty="0"/>
              <a:t>prim. apostolska konstitucija Pavla VI. </a:t>
            </a:r>
            <a:r>
              <a:rPr lang="sl-SI" noProof="0" dirty="0" err="1"/>
              <a:t>Indulgentiarum</a:t>
            </a:r>
            <a:r>
              <a:rPr lang="sl-SI" noProof="0" dirty="0"/>
              <a:t> </a:t>
            </a:r>
            <a:r>
              <a:rPr lang="sl-SI" noProof="0" dirty="0" err="1"/>
              <a:t>doctrina</a:t>
            </a:r>
            <a:r>
              <a:rPr lang="sl-SI" noProof="0" dirty="0"/>
              <a:t>, 8; Tridentinski koncil: </a:t>
            </a:r>
            <a:r>
              <a:rPr lang="sl-SI" noProof="0" dirty="0" err="1"/>
              <a:t>Denz</a:t>
            </a:r>
            <a:r>
              <a:rPr lang="sl-SI" noProof="0" dirty="0"/>
              <a:t>. -</a:t>
            </a:r>
            <a:r>
              <a:rPr lang="sl-SI" noProof="0" dirty="0" err="1"/>
              <a:t>Schönm</a:t>
            </a:r>
            <a:r>
              <a:rPr lang="sl-SI" noProof="0" dirty="0"/>
              <a:t>. , 1835</a:t>
            </a:r>
          </a:p>
          <a:p>
            <a:endParaRPr lang="sl-SI" noProof="0" dirty="0"/>
          </a:p>
          <a:p>
            <a:r>
              <a:rPr lang="sl-SI" noProof="0" dirty="0"/>
              <a:t>Ker so tudi pokojni verniki, ki se očiščujejo, člani istega občestva svetnikov, jim lahko med drugim pomagamo tako, da zanje pridobimo odpustek, da bodo oproščeni časnih kazni za svoje grehe.</a:t>
            </a:r>
          </a:p>
          <a:p>
            <a:endParaRPr lang="sl-SI" noProof="0" dirty="0"/>
          </a:p>
        </p:txBody>
      </p:sp>
      <p:pic>
        <p:nvPicPr>
          <p:cNvPr id="4" name="Picture 2" descr="iubilaeum2025">
            <a:extLst>
              <a:ext uri="{FF2B5EF4-FFF2-40B4-BE49-F238E27FC236}">
                <a16:creationId xmlns:a16="http://schemas.microsoft.com/office/drawing/2014/main" id="{6B8AF9DD-EDC2-A870-D7DB-C1020088D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ikovni rezultati za ODPIRANJE SVETIH VRAT">
            <a:extLst>
              <a:ext uri="{FF2B5EF4-FFF2-40B4-BE49-F238E27FC236}">
                <a16:creationId xmlns:a16="http://schemas.microsoft.com/office/drawing/2014/main" id="{C09F3BB4-36DF-3484-1E0C-8A7D3C85C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992" y="0"/>
            <a:ext cx="2258008" cy="136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153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556C56-23F0-C269-FA3B-75CFB0643FFA}"/>
              </a:ext>
            </a:extLst>
          </p:cNvPr>
          <p:cNvSpPr>
            <a:spLocks noGrp="1"/>
          </p:cNvSpPr>
          <p:nvPr>
            <p:ph type="ctrTitle"/>
          </p:nvPr>
        </p:nvSpPr>
        <p:spPr/>
        <p:txBody>
          <a:bodyPr/>
          <a:lstStyle/>
          <a:p>
            <a:r>
              <a:rPr lang="sl-SI" noProof="0" dirty="0"/>
              <a:t>POPOLNI ALI DELNI ODPUSTEK</a:t>
            </a:r>
          </a:p>
        </p:txBody>
      </p:sp>
      <p:sp>
        <p:nvSpPr>
          <p:cNvPr id="3" name="Označba mesta vsebine 2">
            <a:extLst>
              <a:ext uri="{FF2B5EF4-FFF2-40B4-BE49-F238E27FC236}">
                <a16:creationId xmlns:a16="http://schemas.microsoft.com/office/drawing/2014/main" id="{32B01CC7-8977-FCF5-DC50-0DD21B974C54}"/>
              </a:ext>
            </a:extLst>
          </p:cNvPr>
          <p:cNvSpPr>
            <a:spLocks noGrp="1"/>
          </p:cNvSpPr>
          <p:nvPr>
            <p:ph sz="quarter" idx="14"/>
          </p:nvPr>
        </p:nvSpPr>
        <p:spPr/>
        <p:txBody>
          <a:bodyPr/>
          <a:lstStyle/>
          <a:p>
            <a:pPr eaLnBrk="1" hangingPunct="1"/>
            <a:r>
              <a:rPr lang="sl-SI" altLang="en-SI" noProof="0" dirty="0"/>
              <a:t>Odpustek je delni ali popolni, odvisno od tega, ali delno ali v celoti osvobodi od časne kazni za grehe.</a:t>
            </a:r>
          </a:p>
          <a:p>
            <a:pPr eaLnBrk="1" hangingPunct="1"/>
            <a:endParaRPr lang="sl-SI" altLang="en-SI" noProof="0" dirty="0"/>
          </a:p>
          <a:p>
            <a:pPr eaLnBrk="1" hangingPunct="1"/>
            <a:r>
              <a:rPr lang="sl-SI" altLang="en-SI" noProof="0" dirty="0"/>
              <a:t>Tako delni kot tudi popolni odpustek lahko vedno namenimo rajnim v obliki priprošnje.</a:t>
            </a:r>
          </a:p>
          <a:p>
            <a:pPr eaLnBrk="1" hangingPunct="1"/>
            <a:endParaRPr lang="sl-SI" altLang="en-SI" noProof="0" dirty="0"/>
          </a:p>
          <a:p>
            <a:endParaRPr lang="sl-SI" noProof="0" dirty="0"/>
          </a:p>
        </p:txBody>
      </p:sp>
      <p:pic>
        <p:nvPicPr>
          <p:cNvPr id="4" name="Picture 2" descr="iubilaeum2025">
            <a:extLst>
              <a:ext uri="{FF2B5EF4-FFF2-40B4-BE49-F238E27FC236}">
                <a16:creationId xmlns:a16="http://schemas.microsoft.com/office/drawing/2014/main" id="{E96944AC-679A-5304-D4D5-2277C6578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07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E3BE4A-0E64-5FEE-FB9E-5088CD242462}"/>
              </a:ext>
            </a:extLst>
          </p:cNvPr>
          <p:cNvSpPr>
            <a:spLocks noGrp="1"/>
          </p:cNvSpPr>
          <p:nvPr>
            <p:ph type="ctrTitle"/>
          </p:nvPr>
        </p:nvSpPr>
        <p:spPr/>
        <p:txBody>
          <a:bodyPr/>
          <a:lstStyle/>
          <a:p>
            <a:r>
              <a:rPr lang="sl-SI" altLang="en-SI" sz="2400" b="1" noProof="0" dirty="0"/>
              <a:t>DELNI ODPUSTKI</a:t>
            </a:r>
            <a:endParaRPr lang="sl-SI" noProof="0" dirty="0"/>
          </a:p>
        </p:txBody>
      </p:sp>
      <p:sp>
        <p:nvSpPr>
          <p:cNvPr id="3" name="Označba mesta vsebine 2">
            <a:extLst>
              <a:ext uri="{FF2B5EF4-FFF2-40B4-BE49-F238E27FC236}">
                <a16:creationId xmlns:a16="http://schemas.microsoft.com/office/drawing/2014/main" id="{5B50F22E-7CDE-D9E7-93FA-1475142BCCC3}"/>
              </a:ext>
            </a:extLst>
          </p:cNvPr>
          <p:cNvSpPr>
            <a:spLocks noGrp="1"/>
          </p:cNvSpPr>
          <p:nvPr>
            <p:ph sz="quarter" idx="14"/>
          </p:nvPr>
        </p:nvSpPr>
        <p:spPr/>
        <p:txBody>
          <a:bodyPr>
            <a:normAutofit fontScale="70000" lnSpcReduction="20000"/>
          </a:bodyPr>
          <a:lstStyle/>
          <a:p>
            <a:r>
              <a:rPr lang="sl-SI" noProof="0" dirty="0"/>
              <a:t>Za pridobitev delnih odpustkov mora vernik obuditi vsaj iskreno kesanje.   </a:t>
            </a:r>
          </a:p>
          <a:p>
            <a:r>
              <a:rPr lang="sl-SI" noProof="0" dirty="0"/>
              <a:t>Cerkev podeli delni odpustek vernikom, ki:  </a:t>
            </a:r>
          </a:p>
          <a:p>
            <a:r>
              <a:rPr lang="sl-SI" noProof="0" dirty="0"/>
              <a:t>1) pri opravljanju svojih dolžnosti in prenašanju življenjskih preizkušenj, svojo dušo s ponižnim zaupanjem dvignejo k Bogu, četudi samo miselno s pobožno prošnjo   </a:t>
            </a:r>
          </a:p>
          <a:p>
            <a:r>
              <a:rPr lang="sl-SI" noProof="0" dirty="0"/>
              <a:t>2) v duhu vere in usmiljenja razpoložiti sebe ali svoje imetje v službo bratom in sestram v stiski  </a:t>
            </a:r>
          </a:p>
          <a:p>
            <a:r>
              <a:rPr lang="sl-SI" noProof="0" dirty="0"/>
              <a:t>3) v skesanem duhu, spontano in z odpovedjo odreče neki zakoniti reči  </a:t>
            </a:r>
          </a:p>
          <a:p>
            <a:r>
              <a:rPr lang="sl-SI" noProof="0" dirty="0"/>
              <a:t>4) v vsakdanjem življenju pričuje o svoji veri pred drugimi</a:t>
            </a:r>
          </a:p>
          <a:p>
            <a:endParaRPr lang="sl-SI" noProof="0" dirty="0"/>
          </a:p>
        </p:txBody>
      </p:sp>
      <p:pic>
        <p:nvPicPr>
          <p:cNvPr id="4" name="Picture 2" descr="iubilaeum2025">
            <a:extLst>
              <a:ext uri="{FF2B5EF4-FFF2-40B4-BE49-F238E27FC236}">
                <a16:creationId xmlns:a16="http://schemas.microsoft.com/office/drawing/2014/main" id="{E54AFF6B-F81D-A937-EFED-E5E5F3714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ikovni rezultati za ODPIRANJE SVETIH VRAT">
            <a:extLst>
              <a:ext uri="{FF2B5EF4-FFF2-40B4-BE49-F238E27FC236}">
                <a16:creationId xmlns:a16="http://schemas.microsoft.com/office/drawing/2014/main" id="{1ECD09B3-AA3B-FC60-37C8-A91A847A1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992" y="0"/>
            <a:ext cx="2258008" cy="136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943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817DBF-85A8-93E0-1912-DFCD495EBA58}"/>
              </a:ext>
            </a:extLst>
          </p:cNvPr>
          <p:cNvSpPr>
            <a:spLocks noGrp="1"/>
          </p:cNvSpPr>
          <p:nvPr>
            <p:ph type="ctrTitle"/>
          </p:nvPr>
        </p:nvSpPr>
        <p:spPr/>
        <p:txBody>
          <a:bodyPr/>
          <a:lstStyle/>
          <a:p>
            <a:r>
              <a:rPr lang="sl-SI" altLang="en-SI" dirty="0" err="1"/>
              <a:t>Enchi</a:t>
            </a:r>
            <a:r>
              <a:rPr lang="sl-SI" altLang="en-SI" noProof="0" dirty="0" err="1"/>
              <a:t>ridion</a:t>
            </a:r>
            <a:r>
              <a:rPr lang="sl-SI" altLang="en-SI" noProof="0" dirty="0"/>
              <a:t> </a:t>
            </a:r>
            <a:r>
              <a:rPr lang="sl-SI" altLang="en-SI" noProof="0" dirty="0" err="1"/>
              <a:t>indulgentiarum</a:t>
            </a:r>
            <a:endParaRPr lang="sl-SI" noProof="0" dirty="0"/>
          </a:p>
        </p:txBody>
      </p:sp>
      <p:sp>
        <p:nvSpPr>
          <p:cNvPr id="3" name="Označba mesta vsebine 2">
            <a:extLst>
              <a:ext uri="{FF2B5EF4-FFF2-40B4-BE49-F238E27FC236}">
                <a16:creationId xmlns:a16="http://schemas.microsoft.com/office/drawing/2014/main" id="{70B06E04-8306-69A6-8568-EBACAB483B24}"/>
              </a:ext>
            </a:extLst>
          </p:cNvPr>
          <p:cNvSpPr>
            <a:spLocks noGrp="1"/>
          </p:cNvSpPr>
          <p:nvPr>
            <p:ph sz="quarter" idx="14"/>
          </p:nvPr>
        </p:nvSpPr>
        <p:spPr/>
        <p:txBody>
          <a:bodyPr>
            <a:normAutofit fontScale="92500" lnSpcReduction="10000"/>
          </a:bodyPr>
          <a:lstStyle/>
          <a:p>
            <a:pPr algn="just"/>
            <a:r>
              <a:rPr lang="sl-SI" noProof="0" dirty="0"/>
              <a:t>Priročnik o odpustkih je uradni dokument Katoliške cerkve, ki opredeljuje doktrino in uporabo odpustkov danes.</a:t>
            </a:r>
          </a:p>
          <a:p>
            <a:endParaRPr lang="sl-SI" noProof="0" dirty="0"/>
          </a:p>
          <a:p>
            <a:r>
              <a:rPr lang="sl-SI" noProof="0" dirty="0"/>
              <a:t>Vsebuje seznam popolnih odpustkov:</a:t>
            </a:r>
          </a:p>
          <a:p>
            <a:r>
              <a:rPr lang="sl-SI" noProof="0" dirty="0"/>
              <a:t>1 Popolni odpustki, ki jih je mogoče prejeti vsak dan </a:t>
            </a:r>
          </a:p>
          <a:p>
            <a:r>
              <a:rPr lang="sl-SI" noProof="0" dirty="0"/>
              <a:t>2 Popolni odpustki, podeljeni ob določenih dnevih </a:t>
            </a:r>
          </a:p>
          <a:p>
            <a:r>
              <a:rPr lang="sl-SI" noProof="0" dirty="0"/>
              <a:t>2 Popolni odpustki za posebne okoliščine </a:t>
            </a:r>
          </a:p>
          <a:p>
            <a:endParaRPr lang="sl-SI" dirty="0"/>
          </a:p>
        </p:txBody>
      </p:sp>
      <p:pic>
        <p:nvPicPr>
          <p:cNvPr id="4" name="Picture 2" descr="iubilaeum2025">
            <a:extLst>
              <a:ext uri="{FF2B5EF4-FFF2-40B4-BE49-F238E27FC236}">
                <a16:creationId xmlns:a16="http://schemas.microsoft.com/office/drawing/2014/main" id="{656E3E4E-7A47-0306-2736-D633B9EA1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ikovni rezultati za ODPIRANJE SVETIH VRAT">
            <a:extLst>
              <a:ext uri="{FF2B5EF4-FFF2-40B4-BE49-F238E27FC236}">
                <a16:creationId xmlns:a16="http://schemas.microsoft.com/office/drawing/2014/main" id="{42981243-6468-BDF9-3AF8-26EA1908F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992" y="0"/>
            <a:ext cx="2258008" cy="136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33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7470DD-C69E-C3D5-42D5-DCDC2BC67C1A}"/>
              </a:ext>
            </a:extLst>
          </p:cNvPr>
          <p:cNvSpPr>
            <a:spLocks noGrp="1"/>
          </p:cNvSpPr>
          <p:nvPr>
            <p:ph type="ctrTitle"/>
          </p:nvPr>
        </p:nvSpPr>
        <p:spPr/>
        <p:txBody>
          <a:bodyPr/>
          <a:lstStyle/>
          <a:p>
            <a:r>
              <a:rPr lang="sl-SI" altLang="en-SI" dirty="0"/>
              <a:t>POPOLNI ODPUSTKI</a:t>
            </a:r>
            <a:endParaRPr lang="sl-SI" dirty="0"/>
          </a:p>
        </p:txBody>
      </p:sp>
      <p:sp>
        <p:nvSpPr>
          <p:cNvPr id="3" name="Označba mesta vsebine 2">
            <a:extLst>
              <a:ext uri="{FF2B5EF4-FFF2-40B4-BE49-F238E27FC236}">
                <a16:creationId xmlns:a16="http://schemas.microsoft.com/office/drawing/2014/main" id="{9F26C0F4-7F24-AF9B-D518-DD7080E0CB9E}"/>
              </a:ext>
            </a:extLst>
          </p:cNvPr>
          <p:cNvSpPr>
            <a:spLocks noGrp="1"/>
          </p:cNvSpPr>
          <p:nvPr>
            <p:ph sz="quarter" idx="14"/>
          </p:nvPr>
        </p:nvSpPr>
        <p:spPr/>
        <p:txBody>
          <a:bodyPr>
            <a:normAutofit fontScale="77500" lnSpcReduction="20000"/>
          </a:bodyPr>
          <a:lstStyle/>
          <a:p>
            <a:pPr algn="just"/>
            <a:r>
              <a:rPr lang="sl-SI" altLang="en-SI" dirty="0"/>
              <a:t>Za pridobitev popolnega odpustka morajo verniki:  </a:t>
            </a:r>
          </a:p>
          <a:p>
            <a:pPr marL="342900" indent="-342900" algn="just">
              <a:buFont typeface="Arial" panose="020B0604020202020204" pitchFamily="34" charset="0"/>
              <a:buChar char="•"/>
            </a:pPr>
            <a:r>
              <a:rPr lang="sl-SI" altLang="en-SI" dirty="0"/>
              <a:t>opraviti spoved </a:t>
            </a:r>
          </a:p>
          <a:p>
            <a:pPr marL="342900" indent="-342900" algn="just">
              <a:buFont typeface="Arial" panose="020B0604020202020204" pitchFamily="34" charset="0"/>
              <a:buChar char="•"/>
            </a:pPr>
            <a:r>
              <a:rPr lang="sl-SI" altLang="en-SI" dirty="0"/>
              <a:t>prejeti obhajilo</a:t>
            </a:r>
          </a:p>
          <a:p>
            <a:pPr marL="342900" indent="-342900" algn="just">
              <a:buFont typeface="Arial" panose="020B0604020202020204" pitchFamily="34" charset="0"/>
              <a:buChar char="•"/>
            </a:pPr>
            <a:r>
              <a:rPr lang="sl-SI" altLang="en-SI" dirty="0"/>
              <a:t>moliti za papeževih namenih</a:t>
            </a:r>
          </a:p>
          <a:p>
            <a:pPr marL="342900" indent="-342900" algn="just">
              <a:buFont typeface="Arial" panose="020B0604020202020204" pitchFamily="34" charset="0"/>
              <a:buChar char="•"/>
            </a:pPr>
            <a:r>
              <a:rPr lang="sl-SI" altLang="en-SI" dirty="0"/>
              <a:t>imeti </a:t>
            </a:r>
            <a:r>
              <a:rPr lang="sl-SI" altLang="en-SI" i="1" dirty="0"/>
              <a:t>popolno razpoložljivost duše, ki izključuje vsakršno navezanost na </a:t>
            </a:r>
            <a:r>
              <a:rPr lang="sl-SI" altLang="en-SI" dirty="0"/>
              <a:t>greh</a:t>
            </a:r>
          </a:p>
          <a:p>
            <a:pPr algn="just"/>
            <a:r>
              <a:rPr lang="sl-SI" altLang="en-SI" dirty="0">
                <a:sym typeface="Wingdings" panose="05000000000000000000" pitchFamily="2" charset="2"/>
              </a:rPr>
              <a:t>	 </a:t>
            </a:r>
            <a:r>
              <a:rPr lang="sl-SI" altLang="en-SI" b="1" dirty="0"/>
              <a:t>pazite! </a:t>
            </a:r>
            <a:r>
              <a:rPr lang="sl-SI" altLang="en-SI" dirty="0"/>
              <a:t>To je najtežje! če to ne uspe, odpustek postane delni! </a:t>
            </a:r>
          </a:p>
          <a:p>
            <a:pPr algn="just"/>
            <a:r>
              <a:rPr lang="sl-SI" altLang="en-SI" dirty="0"/>
              <a:t>Prosimo Boga, naj nas osvobodi navezanosti na naše grehe).</a:t>
            </a:r>
            <a:r>
              <a:rPr lang="sl-SI" altLang="en-SI" b="1" dirty="0"/>
              <a:t>  </a:t>
            </a:r>
            <a:endParaRPr lang="sl-SI" altLang="en-SI" dirty="0"/>
          </a:p>
          <a:p>
            <a:endParaRPr lang="sl-SI" dirty="0"/>
          </a:p>
        </p:txBody>
      </p:sp>
      <p:pic>
        <p:nvPicPr>
          <p:cNvPr id="4" name="Picture 2" descr="iubilaeum2025">
            <a:extLst>
              <a:ext uri="{FF2B5EF4-FFF2-40B4-BE49-F238E27FC236}">
                <a16:creationId xmlns:a16="http://schemas.microsoft.com/office/drawing/2014/main" id="{C8540F6C-D29A-8DE5-E08E-0CF9BFA92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ikovni rezultati za ODPIRANJE SVETIH VRAT">
            <a:extLst>
              <a:ext uri="{FF2B5EF4-FFF2-40B4-BE49-F238E27FC236}">
                <a16:creationId xmlns:a16="http://schemas.microsoft.com/office/drawing/2014/main" id="{9AD9DF84-5628-7D49-23A1-DD5730E96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992" y="0"/>
            <a:ext cx="2258008" cy="136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362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542889-DFA5-95A7-A3A8-9CD62B1E828E}"/>
              </a:ext>
            </a:extLst>
          </p:cNvPr>
          <p:cNvSpPr>
            <a:spLocks noGrp="1"/>
          </p:cNvSpPr>
          <p:nvPr>
            <p:ph type="ctrTitle"/>
          </p:nvPr>
        </p:nvSpPr>
        <p:spPr/>
        <p:txBody>
          <a:bodyPr>
            <a:normAutofit/>
          </a:bodyPr>
          <a:lstStyle/>
          <a:p>
            <a:r>
              <a:rPr lang="sl-SI" dirty="0"/>
              <a:t>POPOLNI odpustki OB posebnIH okoliščinAH</a:t>
            </a:r>
          </a:p>
        </p:txBody>
      </p:sp>
      <p:sp>
        <p:nvSpPr>
          <p:cNvPr id="3" name="Označba mesta vsebine 2">
            <a:extLst>
              <a:ext uri="{FF2B5EF4-FFF2-40B4-BE49-F238E27FC236}">
                <a16:creationId xmlns:a16="http://schemas.microsoft.com/office/drawing/2014/main" id="{56CE94F3-74C7-BAE6-F5A6-31D73F79E60A}"/>
              </a:ext>
            </a:extLst>
          </p:cNvPr>
          <p:cNvSpPr>
            <a:spLocks noGrp="1"/>
          </p:cNvSpPr>
          <p:nvPr>
            <p:ph sz="quarter" idx="14"/>
          </p:nvPr>
        </p:nvSpPr>
        <p:spPr>
          <a:xfrm>
            <a:off x="575899" y="1497209"/>
            <a:ext cx="7880170" cy="4290405"/>
          </a:xfrm>
        </p:spPr>
        <p:txBody>
          <a:bodyPr numCol="2">
            <a:noAutofit/>
          </a:bodyPr>
          <a:lstStyle/>
          <a:p>
            <a:r>
              <a:rPr lang="sl-SI" sz="1200" noProof="0" dirty="0"/>
              <a:t>Papeški blagoslov</a:t>
            </a:r>
          </a:p>
          <a:p>
            <a:r>
              <a:rPr lang="sl-SI" sz="1200" noProof="0" dirty="0"/>
              <a:t>Evharistični kongres (. 7 § 1,4) </a:t>
            </a:r>
          </a:p>
          <a:p>
            <a:r>
              <a:rPr lang="sl-SI" sz="1200" noProof="0" dirty="0"/>
              <a:t>Duhovne vaje (10 § 1) </a:t>
            </a:r>
          </a:p>
          <a:p>
            <a:r>
              <a:rPr lang="sl-SI" sz="1200" noProof="0" dirty="0"/>
              <a:t>dan obletnice krsta (28 § 1) </a:t>
            </a:r>
          </a:p>
          <a:p>
            <a:r>
              <a:rPr lang="sl-SI" sz="1200" noProof="0" dirty="0"/>
              <a:t>Dan posvetitve družine (</a:t>
            </a:r>
          </a:p>
          <a:p>
            <a:r>
              <a:rPr lang="sl-SI" sz="1200" noProof="0" dirty="0"/>
              <a:t>Dan posvetitve cerkve ali oltarja (§ 1,6) </a:t>
            </a:r>
          </a:p>
          <a:p>
            <a:r>
              <a:rPr lang="sl-SI" sz="1200" noProof="0" dirty="0"/>
              <a:t>Dan, določen za stacionarno cerkev (2. odstavek) </a:t>
            </a:r>
          </a:p>
          <a:p>
            <a:r>
              <a:rPr lang="sl-SI" sz="1200" noProof="0" dirty="0"/>
              <a:t>Ob smrti (str. 12) </a:t>
            </a:r>
          </a:p>
          <a:p>
            <a:r>
              <a:rPr lang="sl-SI" sz="1200" noProof="0" dirty="0"/>
              <a:t>Pri liturgičnem praznovanju ustanovitelja inštitutov posvečenega življenja in družb apostolskega življenja (</a:t>
            </a:r>
            <a:r>
              <a:rPr lang="sl-SI" sz="1200" noProof="0" dirty="0" err="1"/>
              <a:t>conc</a:t>
            </a:r>
            <a:r>
              <a:rPr lang="sl-SI" sz="1200" noProof="0" dirty="0"/>
              <a:t>. 33 § 1,7) </a:t>
            </a:r>
          </a:p>
          <a:p>
            <a:r>
              <a:rPr lang="sl-SI" sz="1200" noProof="0" dirty="0"/>
              <a:t>Na slovesnost </a:t>
            </a:r>
            <a:r>
              <a:rPr lang="sl-SI" sz="1200" noProof="0" dirty="0" err="1"/>
              <a:t>patrocinija</a:t>
            </a:r>
            <a:r>
              <a:rPr lang="sl-SI" sz="1200" noProof="0" dirty="0"/>
              <a:t> manjše bazilike, katedralne cerkve, svetišča, župnijske cerkve (</a:t>
            </a:r>
            <a:r>
              <a:rPr lang="sl-SI" sz="1200" noProof="0" dirty="0" err="1"/>
              <a:t>conc</a:t>
            </a:r>
            <a:r>
              <a:rPr lang="sl-SI" sz="1200" noProof="0" dirty="0"/>
              <a:t>. 33 § 1,2-5) </a:t>
            </a:r>
          </a:p>
          <a:p>
            <a:r>
              <a:rPr lang="sl-SI" sz="1200" noProof="0" dirty="0"/>
              <a:t>Romanje (§ 1,1,3) </a:t>
            </a:r>
          </a:p>
          <a:p>
            <a:r>
              <a:rPr lang="sl-SI" sz="1200" noProof="0" dirty="0"/>
              <a:t>Prvo obhajilo (</a:t>
            </a:r>
            <a:r>
              <a:rPr lang="sl-SI" sz="1200" noProof="0" dirty="0" err="1"/>
              <a:t>konk</a:t>
            </a:r>
            <a:r>
              <a:rPr lang="sl-SI" sz="1200" noProof="0" dirty="0"/>
              <a:t>. 8 § 1,1) </a:t>
            </a:r>
          </a:p>
          <a:p>
            <a:r>
              <a:rPr lang="sl-SI" sz="1200" noProof="0" dirty="0"/>
              <a:t>Nova maša (</a:t>
            </a:r>
            <a:r>
              <a:rPr lang="sl-SI" sz="1200" noProof="0" dirty="0" err="1"/>
              <a:t>konc</a:t>
            </a:r>
            <a:r>
              <a:rPr lang="sl-SI" sz="1200" noProof="0" dirty="0"/>
              <a:t>. 27 § 1) </a:t>
            </a:r>
          </a:p>
          <a:p>
            <a:r>
              <a:rPr lang="sl-SI" sz="1200" noProof="0" dirty="0"/>
              <a:t>Evharistična procesija (</a:t>
            </a:r>
            <a:r>
              <a:rPr lang="sl-SI" sz="1200" noProof="0" dirty="0" err="1"/>
              <a:t>konc</a:t>
            </a:r>
            <a:r>
              <a:rPr lang="sl-SI" sz="1200" noProof="0" dirty="0"/>
              <a:t>. 7 § 1,3) </a:t>
            </a:r>
          </a:p>
          <a:p>
            <a:r>
              <a:rPr lang="sl-SI" sz="1200" noProof="0" dirty="0"/>
              <a:t>Sveti misijon (</a:t>
            </a:r>
            <a:r>
              <a:rPr lang="sl-SI" sz="1200" noProof="0" dirty="0" err="1"/>
              <a:t>konc</a:t>
            </a:r>
            <a:r>
              <a:rPr lang="sl-SI" sz="1200" noProof="0" dirty="0"/>
              <a:t>. 16 § 1) </a:t>
            </a:r>
          </a:p>
          <a:p>
            <a:r>
              <a:rPr lang="sl-SI" sz="1200" noProof="0" dirty="0"/>
              <a:t>Škofijska sinoda (</a:t>
            </a:r>
            <a:r>
              <a:rPr lang="sl-SI" sz="1200" noProof="0" dirty="0" err="1"/>
              <a:t>conc</a:t>
            </a:r>
            <a:r>
              <a:rPr lang="sl-SI" sz="1200" noProof="0" dirty="0"/>
              <a:t>. 31) </a:t>
            </a:r>
          </a:p>
          <a:p>
            <a:r>
              <a:rPr lang="sl-SI" sz="1200" noProof="0" dirty="0"/>
              <a:t>Pastoralni obisk (str. 32) </a:t>
            </a:r>
          </a:p>
          <a:p>
            <a:endParaRPr lang="sl-SI" sz="1200" dirty="0"/>
          </a:p>
        </p:txBody>
      </p:sp>
      <p:pic>
        <p:nvPicPr>
          <p:cNvPr id="4" name="Picture 2" descr="iubilaeum2025">
            <a:extLst>
              <a:ext uri="{FF2B5EF4-FFF2-40B4-BE49-F238E27FC236}">
                <a16:creationId xmlns:a16="http://schemas.microsoft.com/office/drawing/2014/main" id="{CE8A1F70-B10C-6171-730A-DD2E97F9B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057" y="4635695"/>
            <a:ext cx="2162943" cy="218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78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BD6AB3-1C92-CB17-CE37-A980886CE4EA}"/>
              </a:ext>
            </a:extLst>
          </p:cNvPr>
          <p:cNvSpPr>
            <a:spLocks noGrp="1"/>
          </p:cNvSpPr>
          <p:nvPr>
            <p:ph type="ctrTitle"/>
          </p:nvPr>
        </p:nvSpPr>
        <p:spPr/>
        <p:txBody>
          <a:bodyPr/>
          <a:lstStyle/>
          <a:p>
            <a:r>
              <a:rPr lang="sl-SI" noProof="0" dirty="0"/>
              <a:t>Sveta romanja</a:t>
            </a:r>
          </a:p>
        </p:txBody>
      </p:sp>
      <p:sp>
        <p:nvSpPr>
          <p:cNvPr id="3" name="Označba mesta vsebine 2">
            <a:extLst>
              <a:ext uri="{FF2B5EF4-FFF2-40B4-BE49-F238E27FC236}">
                <a16:creationId xmlns:a16="http://schemas.microsoft.com/office/drawing/2014/main" id="{1E351F8F-D6FA-45AD-8BA4-E0D67AC3FE9F}"/>
              </a:ext>
            </a:extLst>
          </p:cNvPr>
          <p:cNvSpPr>
            <a:spLocks noGrp="1"/>
          </p:cNvSpPr>
          <p:nvPr>
            <p:ph sz="quarter" idx="14"/>
          </p:nvPr>
        </p:nvSpPr>
        <p:spPr/>
        <p:txBody>
          <a:bodyPr/>
          <a:lstStyle/>
          <a:p>
            <a:endParaRPr lang="sl-SI" noProof="0" dirty="0"/>
          </a:p>
          <a:p>
            <a:pPr>
              <a:buFont typeface="Arial" panose="020B0604020202020204" pitchFamily="34" charset="0"/>
              <a:buChar char="•"/>
            </a:pPr>
            <a:r>
              <a:rPr lang="sl-SI" noProof="0" dirty="0"/>
              <a:t>Odpustki so povezani s pobožnimi romarskimi obiski svetih krajev.</a:t>
            </a:r>
          </a:p>
          <a:p>
            <a:pPr>
              <a:buFont typeface="Arial" panose="020B0604020202020204" pitchFamily="34" charset="0"/>
              <a:buChar char="•"/>
            </a:pPr>
            <a:r>
              <a:rPr lang="sl-SI" noProof="0" dirty="0"/>
              <a:t>Ključne destinacije: Rim, Sveta dežela, jubilejna mesta po vsem svetu.</a:t>
            </a:r>
          </a:p>
          <a:p>
            <a:endParaRPr lang="sl-SI" noProof="0" dirty="0"/>
          </a:p>
        </p:txBody>
      </p:sp>
      <p:pic>
        <p:nvPicPr>
          <p:cNvPr id="4" name="Picture 2" descr="iubilaeum2025">
            <a:extLst>
              <a:ext uri="{FF2B5EF4-FFF2-40B4-BE49-F238E27FC236}">
                <a16:creationId xmlns:a16="http://schemas.microsoft.com/office/drawing/2014/main" id="{BA93E7D9-1BA7-6537-F525-098727590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ikovni rezultati za ODPIRANJE SVETIH VRAT">
            <a:extLst>
              <a:ext uri="{FF2B5EF4-FFF2-40B4-BE49-F238E27FC236}">
                <a16:creationId xmlns:a16="http://schemas.microsoft.com/office/drawing/2014/main" id="{E27A589F-8409-3ADA-7CCE-D3070676F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992" y="0"/>
            <a:ext cx="2258008" cy="136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66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3499FA-4A9C-7C35-3623-6B849F5E47E2}"/>
              </a:ext>
            </a:extLst>
          </p:cNvPr>
          <p:cNvSpPr>
            <a:spLocks noGrp="1"/>
          </p:cNvSpPr>
          <p:nvPr>
            <p:ph type="ctrTitle"/>
          </p:nvPr>
        </p:nvSpPr>
        <p:spPr/>
        <p:txBody>
          <a:bodyPr/>
          <a:lstStyle/>
          <a:p>
            <a:r>
              <a:rPr lang="sl-SI" b="1" noProof="0" dirty="0"/>
              <a:t>Rim</a:t>
            </a:r>
            <a:r>
              <a:rPr lang="sl-SI" noProof="0" dirty="0"/>
              <a:t>: </a:t>
            </a:r>
          </a:p>
        </p:txBody>
      </p:sp>
      <p:sp>
        <p:nvSpPr>
          <p:cNvPr id="3" name="Označba mesta vsebine 2">
            <a:extLst>
              <a:ext uri="{FF2B5EF4-FFF2-40B4-BE49-F238E27FC236}">
                <a16:creationId xmlns:a16="http://schemas.microsoft.com/office/drawing/2014/main" id="{6FB5DD8D-7930-FD37-AE08-ED7D9CEC37E2}"/>
              </a:ext>
            </a:extLst>
          </p:cNvPr>
          <p:cNvSpPr>
            <a:spLocks noGrp="1"/>
          </p:cNvSpPr>
          <p:nvPr>
            <p:ph sz="quarter" idx="14"/>
          </p:nvPr>
        </p:nvSpPr>
        <p:spPr/>
        <p:txBody>
          <a:bodyPr/>
          <a:lstStyle/>
          <a:p>
            <a:r>
              <a:rPr lang="sl-SI" noProof="0" dirty="0"/>
              <a:t>Štiri velike papeške bazilike</a:t>
            </a:r>
          </a:p>
          <a:p>
            <a:pPr>
              <a:buFont typeface="Arial" panose="020B0604020202020204" pitchFamily="34" charset="0"/>
              <a:buChar char="•"/>
            </a:pPr>
            <a:r>
              <a:rPr lang="sl-SI" noProof="0" dirty="0"/>
              <a:t>Sveti Peter v Vatikanu</a:t>
            </a:r>
          </a:p>
          <a:p>
            <a:pPr>
              <a:buFont typeface="Arial" panose="020B0604020202020204" pitchFamily="34" charset="0"/>
              <a:buChar char="•"/>
            </a:pPr>
            <a:r>
              <a:rPr lang="sl-SI" noProof="0" dirty="0"/>
              <a:t>Presveti Odrešenik v </a:t>
            </a:r>
            <a:r>
              <a:rPr lang="sl-SI" noProof="0" dirty="0" err="1"/>
              <a:t>Lateranu</a:t>
            </a:r>
            <a:endParaRPr lang="sl-SI" noProof="0" dirty="0"/>
          </a:p>
          <a:p>
            <a:pPr>
              <a:buFont typeface="Arial" panose="020B0604020202020204" pitchFamily="34" charset="0"/>
              <a:buChar char="•"/>
            </a:pPr>
            <a:r>
              <a:rPr lang="sl-SI" noProof="0" dirty="0"/>
              <a:t>Sveta Marija Velika</a:t>
            </a:r>
          </a:p>
          <a:p>
            <a:pPr>
              <a:buFont typeface="Arial" panose="020B0604020202020204" pitchFamily="34" charset="0"/>
              <a:buChar char="•"/>
            </a:pPr>
            <a:r>
              <a:rPr lang="sl-SI" noProof="0" dirty="0"/>
              <a:t>Sveti Pavel zunaj obzidja</a:t>
            </a:r>
          </a:p>
        </p:txBody>
      </p:sp>
      <p:pic>
        <p:nvPicPr>
          <p:cNvPr id="4" name="Picture 2" descr="iubilaeum2025">
            <a:extLst>
              <a:ext uri="{FF2B5EF4-FFF2-40B4-BE49-F238E27FC236}">
                <a16:creationId xmlns:a16="http://schemas.microsoft.com/office/drawing/2014/main" id="{54841FD3-5DAE-7663-873B-430762CB7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to See and Do on a Two Day Trip in Rome, Italy">
            <a:extLst>
              <a:ext uri="{FF2B5EF4-FFF2-40B4-BE49-F238E27FC236}">
                <a16:creationId xmlns:a16="http://schemas.microsoft.com/office/drawing/2014/main" id="{344F631E-F293-AC13-CFB7-EAB8D9364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943" y="0"/>
            <a:ext cx="3233057" cy="24930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igmatic Yet Enduring - A Homily for the Feast of the Dedication of ...">
            <a:extLst>
              <a:ext uri="{FF2B5EF4-FFF2-40B4-BE49-F238E27FC236}">
                <a16:creationId xmlns:a16="http://schemas.microsoft.com/office/drawing/2014/main" id="{9670F9BF-D778-8767-1983-008A6E5B2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494" y="4482822"/>
            <a:ext cx="3162505" cy="2375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zilika Santa Maria Maggiore | Vodiči na Putovnica.net">
            <a:extLst>
              <a:ext uri="{FF2B5EF4-FFF2-40B4-BE49-F238E27FC236}">
                <a16:creationId xmlns:a16="http://schemas.microsoft.com/office/drawing/2014/main" id="{55FD3B76-1198-49D9-E503-BE1601D27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651" y="2493074"/>
            <a:ext cx="2861349" cy="19897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3. dan obiska Ad limina: Kongregacija za katoliško vzgojo ter ...">
            <a:extLst>
              <a:ext uri="{FF2B5EF4-FFF2-40B4-BE49-F238E27FC236}">
                <a16:creationId xmlns:a16="http://schemas.microsoft.com/office/drawing/2014/main" id="{33C0A57B-DAD8-7D6D-AC22-88C025292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3495" y="4677328"/>
            <a:ext cx="2907562" cy="218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01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56674E-3F76-C16A-C9B2-DFBF5C303F5A}"/>
              </a:ext>
            </a:extLst>
          </p:cNvPr>
          <p:cNvSpPr>
            <a:spLocks noGrp="1"/>
          </p:cNvSpPr>
          <p:nvPr>
            <p:ph type="ctrTitle"/>
          </p:nvPr>
        </p:nvSpPr>
        <p:spPr/>
        <p:txBody>
          <a:bodyPr/>
          <a:lstStyle/>
          <a:p>
            <a:r>
              <a:rPr lang="sl-SI" noProof="0" dirty="0"/>
              <a:t>Papežev poziv k upanju</a:t>
            </a:r>
          </a:p>
        </p:txBody>
      </p:sp>
      <p:sp>
        <p:nvSpPr>
          <p:cNvPr id="3" name="Označba mesta vsebine 2">
            <a:extLst>
              <a:ext uri="{FF2B5EF4-FFF2-40B4-BE49-F238E27FC236}">
                <a16:creationId xmlns:a16="http://schemas.microsoft.com/office/drawing/2014/main" id="{92D28BC9-16F9-3112-6A2C-47DB6FF5079F}"/>
              </a:ext>
            </a:extLst>
          </p:cNvPr>
          <p:cNvSpPr>
            <a:spLocks noGrp="1"/>
          </p:cNvSpPr>
          <p:nvPr>
            <p:ph sz="quarter" idx="14"/>
          </p:nvPr>
        </p:nvSpPr>
        <p:spPr/>
        <p:txBody>
          <a:bodyPr/>
          <a:lstStyle/>
          <a:p>
            <a:pPr marL="342900" indent="-342900">
              <a:buFont typeface="Arial" panose="020B0604020202020204" pitchFamily="34" charset="0"/>
              <a:buChar char="•"/>
            </a:pPr>
            <a:r>
              <a:rPr lang="sl-SI" dirty="0"/>
              <a:t>Papež Frančišek </a:t>
            </a:r>
            <a:r>
              <a:rPr lang="sl-SI" noProof="0" dirty="0"/>
              <a:t>poziva vse kristjane, naj postanejo romarji upanja.</a:t>
            </a:r>
          </a:p>
          <a:p>
            <a:pPr marL="342900" indent="-342900">
              <a:buFont typeface="Arial" panose="020B0604020202020204" pitchFamily="34" charset="0"/>
              <a:buChar char="•"/>
            </a:pPr>
            <a:r>
              <a:rPr lang="sl-SI" noProof="0" dirty="0"/>
              <a:t>Poudarja pomembnost prepoznavanja Božje prisotnosti in spreminjanja znakov časa v znake upanja.</a:t>
            </a:r>
          </a:p>
        </p:txBody>
      </p:sp>
      <p:pic>
        <p:nvPicPr>
          <p:cNvPr id="4" name="Picture 2" descr="iubilaeum2025">
            <a:extLst>
              <a:ext uri="{FF2B5EF4-FFF2-40B4-BE49-F238E27FC236}">
                <a16:creationId xmlns:a16="http://schemas.microsoft.com/office/drawing/2014/main" id="{F6832DB1-74A5-13F2-0393-D9BDDD646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Papež Frančišek – prejemnik prestižne nagrade Karla Velikega | Nova24TV">
            <a:extLst>
              <a:ext uri="{FF2B5EF4-FFF2-40B4-BE49-F238E27FC236}">
                <a16:creationId xmlns:a16="http://schemas.microsoft.com/office/drawing/2014/main" id="{7485EE59-50EF-06EE-C11F-2CA67FD60A0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0246" name="Picture 6" descr="Papež Frančišek: Bog ni čarodej s čarobno paličico">
            <a:extLst>
              <a:ext uri="{FF2B5EF4-FFF2-40B4-BE49-F238E27FC236}">
                <a16:creationId xmlns:a16="http://schemas.microsoft.com/office/drawing/2014/main" id="{2A0FC4B5-4E6F-1700-CCE3-76052222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110" y="3989420"/>
            <a:ext cx="4134890" cy="286858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Slikovni rezultati za ODPIRANJE SVETIH VRAT">
            <a:extLst>
              <a:ext uri="{FF2B5EF4-FFF2-40B4-BE49-F238E27FC236}">
                <a16:creationId xmlns:a16="http://schemas.microsoft.com/office/drawing/2014/main" id="{0C8033B0-EB81-8780-6FA2-7FD2398A6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6066" y="10886"/>
            <a:ext cx="2177934" cy="131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8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A725C46-AAE3-4090-1E6B-81D1E05F2613}"/>
              </a:ext>
            </a:extLst>
          </p:cNvPr>
          <p:cNvSpPr>
            <a:spLocks noGrp="1"/>
          </p:cNvSpPr>
          <p:nvPr>
            <p:ph type="ctrTitle"/>
          </p:nvPr>
        </p:nvSpPr>
        <p:spPr>
          <a:xfrm>
            <a:off x="1732325" y="-1959533"/>
            <a:ext cx="9976151" cy="728906"/>
          </a:xfrm>
        </p:spPr>
        <p:txBody>
          <a:bodyPr/>
          <a:lstStyle/>
          <a:p>
            <a:r>
              <a:rPr lang="sl-SI" b="1" noProof="0" dirty="0"/>
              <a:t>Sveta dežela</a:t>
            </a:r>
            <a:r>
              <a:rPr lang="sl-SI" noProof="0" dirty="0"/>
              <a:t>: </a:t>
            </a:r>
          </a:p>
        </p:txBody>
      </p:sp>
      <p:sp>
        <p:nvSpPr>
          <p:cNvPr id="3" name="Označba mesta vsebine 2">
            <a:extLst>
              <a:ext uri="{FF2B5EF4-FFF2-40B4-BE49-F238E27FC236}">
                <a16:creationId xmlns:a16="http://schemas.microsoft.com/office/drawing/2014/main" id="{79A6DC2C-F9B6-C2E4-B74D-7793EBC16741}"/>
              </a:ext>
            </a:extLst>
          </p:cNvPr>
          <p:cNvSpPr>
            <a:spLocks noGrp="1"/>
          </p:cNvSpPr>
          <p:nvPr>
            <p:ph sz="quarter" idx="14"/>
          </p:nvPr>
        </p:nvSpPr>
        <p:spPr/>
        <p:txBody>
          <a:bodyPr/>
          <a:lstStyle/>
          <a:p>
            <a:r>
              <a:rPr lang="sl-SI" noProof="0" dirty="0"/>
              <a:t>Tri bazilike</a:t>
            </a:r>
          </a:p>
          <a:p>
            <a:pPr>
              <a:buFont typeface="Arial" panose="020B0604020202020204" pitchFamily="34" charset="0"/>
              <a:buChar char="•"/>
            </a:pPr>
            <a:r>
              <a:rPr lang="sl-SI" noProof="0" dirty="0"/>
              <a:t>Božji grob v Jeruzalemu</a:t>
            </a:r>
          </a:p>
          <a:p>
            <a:pPr>
              <a:buFont typeface="Arial" panose="020B0604020202020204" pitchFamily="34" charset="0"/>
              <a:buChar char="•"/>
            </a:pPr>
            <a:r>
              <a:rPr lang="sl-SI" noProof="0" dirty="0"/>
              <a:t>Gospodovo rojstvo v Betlehemu</a:t>
            </a:r>
          </a:p>
          <a:p>
            <a:pPr>
              <a:buFont typeface="Arial" panose="020B0604020202020204" pitchFamily="34" charset="0"/>
              <a:buChar char="•"/>
            </a:pPr>
            <a:r>
              <a:rPr lang="sl-SI" noProof="0" dirty="0"/>
              <a:t>Marijino oznanjenje v Nazaretu</a:t>
            </a:r>
          </a:p>
          <a:p>
            <a:endParaRPr lang="sl-SI" noProof="0" dirty="0"/>
          </a:p>
        </p:txBody>
      </p:sp>
      <p:pic>
        <p:nvPicPr>
          <p:cNvPr id="4" name="Picture 2" descr="iubilaeum2025">
            <a:extLst>
              <a:ext uri="{FF2B5EF4-FFF2-40B4-BE49-F238E27FC236}">
                <a16:creationId xmlns:a16="http://schemas.microsoft.com/office/drawing/2014/main" id="{B113CA55-3FF2-7A40-9E76-0622D57D9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likovni rezultati za jeruzalem">
            <a:extLst>
              <a:ext uri="{FF2B5EF4-FFF2-40B4-BE49-F238E27FC236}">
                <a16:creationId xmlns:a16="http://schemas.microsoft.com/office/drawing/2014/main" id="{96BD7179-704A-CF35-A0F6-597EC8BD1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641" y="0"/>
            <a:ext cx="3340359" cy="26047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burtskirche in Betlehem, Israel | Franks Travelbox">
            <a:extLst>
              <a:ext uri="{FF2B5EF4-FFF2-40B4-BE49-F238E27FC236}">
                <a16:creationId xmlns:a16="http://schemas.microsoft.com/office/drawing/2014/main" id="{0A5F7306-3F32-321F-6ABD-46BB3EFB0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499" y="4634245"/>
            <a:ext cx="3336501" cy="22237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likovni rezultati za nazaret">
            <a:extLst>
              <a:ext uri="{FF2B5EF4-FFF2-40B4-BE49-F238E27FC236}">
                <a16:creationId xmlns:a16="http://schemas.microsoft.com/office/drawing/2014/main" id="{8616B4A0-E972-8216-8D2C-9F1D4EE38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0" y="0"/>
            <a:ext cx="2818876" cy="168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874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5715CA8-E7BD-E148-E91F-4FAD56A7B82A}"/>
              </a:ext>
            </a:extLst>
          </p:cNvPr>
          <p:cNvSpPr>
            <a:spLocks noGrp="1"/>
          </p:cNvSpPr>
          <p:nvPr>
            <p:ph type="ctrTitle"/>
          </p:nvPr>
        </p:nvSpPr>
        <p:spPr/>
        <p:txBody>
          <a:bodyPr/>
          <a:lstStyle/>
          <a:p>
            <a:r>
              <a:rPr lang="sl-SI" b="1" noProof="0" dirty="0"/>
              <a:t>Drugi kraji</a:t>
            </a:r>
            <a:r>
              <a:rPr lang="sl-SI" noProof="0" dirty="0"/>
              <a:t>:</a:t>
            </a:r>
          </a:p>
        </p:txBody>
      </p:sp>
      <p:sp>
        <p:nvSpPr>
          <p:cNvPr id="3" name="Označba mesta vsebine 2">
            <a:extLst>
              <a:ext uri="{FF2B5EF4-FFF2-40B4-BE49-F238E27FC236}">
                <a16:creationId xmlns:a16="http://schemas.microsoft.com/office/drawing/2014/main" id="{DF27A78C-0FF1-34A7-6D34-A3EBEFDEB9FD}"/>
              </a:ext>
            </a:extLst>
          </p:cNvPr>
          <p:cNvSpPr>
            <a:spLocks noGrp="1"/>
          </p:cNvSpPr>
          <p:nvPr>
            <p:ph sz="quarter" idx="14"/>
          </p:nvPr>
        </p:nvSpPr>
        <p:spPr/>
        <p:txBody>
          <a:bodyPr/>
          <a:lstStyle/>
          <a:p>
            <a:r>
              <a:rPr lang="sl-SI" noProof="0" dirty="0"/>
              <a:t>Stolnice ali sveti kraji, ki jih določi krajevni škof</a:t>
            </a:r>
          </a:p>
        </p:txBody>
      </p:sp>
      <p:pic>
        <p:nvPicPr>
          <p:cNvPr id="4" name="Picture 2" descr="iubilaeum2025">
            <a:extLst>
              <a:ext uri="{FF2B5EF4-FFF2-40B4-BE49-F238E27FC236}">
                <a16:creationId xmlns:a16="http://schemas.microsoft.com/office/drawing/2014/main" id="{7DBA64E8-7CD0-794D-1E54-B6731D887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Cathedral (Church of St. Nicholas) » Visit Ljubljana">
            <a:extLst>
              <a:ext uri="{FF2B5EF4-FFF2-40B4-BE49-F238E27FC236}">
                <a16:creationId xmlns:a16="http://schemas.microsoft.com/office/drawing/2014/main" id="{BE75C407-1895-3BB3-C0DC-325DB5CBD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2908"/>
            <a:ext cx="4403744" cy="24771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jubljana - Stolnica (cerkev sv. Nikolaja) [Fotografije] | KRAJI ...">
            <a:extLst>
              <a:ext uri="{FF2B5EF4-FFF2-40B4-BE49-F238E27FC236}">
                <a16:creationId xmlns:a16="http://schemas.microsoft.com/office/drawing/2014/main" id="{143F8017-500A-1076-159F-CD8D746F3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744" y="3341608"/>
            <a:ext cx="4669704" cy="351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15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C1C579-85A8-7A9C-92A2-C1F9A81630E3}"/>
              </a:ext>
            </a:extLst>
          </p:cNvPr>
          <p:cNvSpPr>
            <a:spLocks noGrp="1"/>
          </p:cNvSpPr>
          <p:nvPr>
            <p:ph type="ctrTitle"/>
          </p:nvPr>
        </p:nvSpPr>
        <p:spPr/>
        <p:txBody>
          <a:bodyPr/>
          <a:lstStyle/>
          <a:p>
            <a:r>
              <a:rPr lang="sl-SI" noProof="0" dirty="0"/>
              <a:t>Dodatna svetišča v Rimu</a:t>
            </a:r>
          </a:p>
        </p:txBody>
      </p:sp>
      <p:sp>
        <p:nvSpPr>
          <p:cNvPr id="3" name="Označba mesta vsebine 2">
            <a:extLst>
              <a:ext uri="{FF2B5EF4-FFF2-40B4-BE49-F238E27FC236}">
                <a16:creationId xmlns:a16="http://schemas.microsoft.com/office/drawing/2014/main" id="{8A4F83E2-63D9-FDC9-2AE7-966DF993AF3B}"/>
              </a:ext>
            </a:extLst>
          </p:cNvPr>
          <p:cNvSpPr>
            <a:spLocks noGrp="1"/>
          </p:cNvSpPr>
          <p:nvPr>
            <p:ph sz="quarter" idx="14"/>
          </p:nvPr>
        </p:nvSpPr>
        <p:spPr/>
        <p:txBody>
          <a:bodyPr>
            <a:normAutofit fontScale="92500" lnSpcReduction="20000"/>
          </a:bodyPr>
          <a:lstStyle/>
          <a:p>
            <a:endParaRPr lang="sl-SI" b="1" noProof="0" dirty="0"/>
          </a:p>
          <a:p>
            <a:pPr>
              <a:buFont typeface="Arial" panose="020B0604020202020204" pitchFamily="34" charset="0"/>
              <a:buChar char="•"/>
            </a:pPr>
            <a:r>
              <a:rPr lang="sl-SI" noProof="0" dirty="0"/>
              <a:t>Bazilika Svetega križa v Jeruzalemu</a:t>
            </a:r>
          </a:p>
          <a:p>
            <a:pPr>
              <a:buFont typeface="Arial" panose="020B0604020202020204" pitchFamily="34" charset="0"/>
              <a:buChar char="•"/>
            </a:pPr>
            <a:r>
              <a:rPr lang="sl-SI" noProof="0" dirty="0"/>
              <a:t>Bazilika Svetega Lovrenca pri Veranu</a:t>
            </a:r>
          </a:p>
          <a:p>
            <a:pPr>
              <a:buFont typeface="Arial" panose="020B0604020202020204" pitchFamily="34" charset="0"/>
              <a:buChar char="•"/>
            </a:pPr>
            <a:r>
              <a:rPr lang="sl-SI" noProof="0" dirty="0"/>
              <a:t>Bazilika Svetega Sebastijana</a:t>
            </a:r>
          </a:p>
          <a:p>
            <a:pPr>
              <a:buFont typeface="Arial" panose="020B0604020202020204" pitchFamily="34" charset="0"/>
              <a:buChar char="•"/>
            </a:pPr>
            <a:r>
              <a:rPr lang="sl-SI" noProof="0" dirty="0"/>
              <a:t>Svetišče Božje ljubezni</a:t>
            </a:r>
          </a:p>
          <a:p>
            <a:pPr>
              <a:buFont typeface="Arial" panose="020B0604020202020204" pitchFamily="34" charset="0"/>
              <a:buChar char="•"/>
            </a:pPr>
            <a:r>
              <a:rPr lang="sl-SI" noProof="0" dirty="0"/>
              <a:t>Cerkev Svetega Duha v </a:t>
            </a:r>
            <a:r>
              <a:rPr lang="sl-SI" noProof="0" dirty="0" err="1"/>
              <a:t>Sassii</a:t>
            </a:r>
            <a:endParaRPr lang="sl-SI" noProof="0" dirty="0"/>
          </a:p>
          <a:p>
            <a:pPr>
              <a:buFont typeface="Arial" panose="020B0604020202020204" pitchFamily="34" charset="0"/>
              <a:buChar char="•"/>
            </a:pPr>
            <a:r>
              <a:rPr lang="sl-SI" noProof="0" dirty="0"/>
              <a:t>Cerkev Svetega Pavla pri Treh fontanah</a:t>
            </a:r>
          </a:p>
          <a:p>
            <a:pPr>
              <a:buFont typeface="Arial" panose="020B0604020202020204" pitchFamily="34" charset="0"/>
              <a:buChar char="•"/>
            </a:pPr>
            <a:r>
              <a:rPr lang="sl-SI" noProof="0" dirty="0"/>
              <a:t>Krščanske katakombe</a:t>
            </a:r>
          </a:p>
          <a:p>
            <a:endParaRPr lang="sl-SI" noProof="0" dirty="0"/>
          </a:p>
        </p:txBody>
      </p:sp>
      <p:pic>
        <p:nvPicPr>
          <p:cNvPr id="4" name="Picture 2" descr="iubilaeum2025">
            <a:extLst>
              <a:ext uri="{FF2B5EF4-FFF2-40B4-BE49-F238E27FC236}">
                <a16:creationId xmlns:a16="http://schemas.microsoft.com/office/drawing/2014/main" id="{80D462EB-9874-A1A9-99C3-684D9EAEC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7515" y="4572000"/>
            <a:ext cx="2162943" cy="218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17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BCB935-BBBD-BB3A-3612-CCF52158E3F7}"/>
              </a:ext>
            </a:extLst>
          </p:cNvPr>
          <p:cNvSpPr>
            <a:spLocks noGrp="1"/>
          </p:cNvSpPr>
          <p:nvPr>
            <p:ph type="ctrTitle"/>
          </p:nvPr>
        </p:nvSpPr>
        <p:spPr>
          <a:xfrm>
            <a:off x="575899" y="440767"/>
            <a:ext cx="8223972" cy="586583"/>
          </a:xfrm>
        </p:spPr>
        <p:txBody>
          <a:bodyPr>
            <a:normAutofit fontScale="90000"/>
          </a:bodyPr>
          <a:lstStyle/>
          <a:p>
            <a:r>
              <a:rPr lang="sl-SI" noProof="0" dirty="0"/>
              <a:t>Cerkve, ki so del jubilejnih poti </a:t>
            </a:r>
            <a:r>
              <a:rPr lang="sl-SI" i="1" noProof="0" dirty="0" err="1"/>
              <a:t>Iter</a:t>
            </a:r>
            <a:r>
              <a:rPr lang="sl-SI" i="1" noProof="0" dirty="0"/>
              <a:t> </a:t>
            </a:r>
            <a:r>
              <a:rPr lang="sl-SI" i="1" noProof="0" dirty="0" err="1"/>
              <a:t>Europaeum</a:t>
            </a:r>
            <a:r>
              <a:rPr lang="sl-SI" noProof="0" dirty="0"/>
              <a:t>:</a:t>
            </a:r>
          </a:p>
        </p:txBody>
      </p:sp>
      <p:sp>
        <p:nvSpPr>
          <p:cNvPr id="3" name="Označba mesta vsebine 2">
            <a:extLst>
              <a:ext uri="{FF2B5EF4-FFF2-40B4-BE49-F238E27FC236}">
                <a16:creationId xmlns:a16="http://schemas.microsoft.com/office/drawing/2014/main" id="{76A269FA-1DD0-3DFE-26EA-789EB37190F9}"/>
              </a:ext>
            </a:extLst>
          </p:cNvPr>
          <p:cNvSpPr>
            <a:spLocks noGrp="1"/>
          </p:cNvSpPr>
          <p:nvPr>
            <p:ph sz="quarter" idx="14"/>
          </p:nvPr>
        </p:nvSpPr>
        <p:spPr/>
        <p:txBody>
          <a:bodyPr/>
          <a:lstStyle/>
          <a:p>
            <a:pPr>
              <a:buFont typeface="Arial" panose="020B0604020202020204" pitchFamily="34" charset="0"/>
              <a:buChar char="•"/>
            </a:pPr>
            <a:r>
              <a:rPr lang="sl-SI" noProof="0" dirty="0"/>
              <a:t>Bazilika Svete Marije </a:t>
            </a:r>
            <a:r>
              <a:rPr lang="sl-SI" noProof="0" dirty="0" err="1"/>
              <a:t>sopra</a:t>
            </a:r>
            <a:r>
              <a:rPr lang="sl-SI" noProof="0" dirty="0"/>
              <a:t> Minerva</a:t>
            </a:r>
          </a:p>
          <a:p>
            <a:pPr>
              <a:buFont typeface="Arial" panose="020B0604020202020204" pitchFamily="34" charset="0"/>
              <a:buChar char="•"/>
            </a:pPr>
            <a:r>
              <a:rPr lang="sl-SI" noProof="0" dirty="0"/>
              <a:t>Sveta Brigita na Campo de' Fiori</a:t>
            </a:r>
          </a:p>
          <a:p>
            <a:pPr>
              <a:buFont typeface="Arial" panose="020B0604020202020204" pitchFamily="34" charset="0"/>
              <a:buChar char="•"/>
            </a:pPr>
            <a:r>
              <a:rPr lang="sl-SI" noProof="0" dirty="0"/>
              <a:t>Cerkev Svete Marije della Vittoria</a:t>
            </a:r>
          </a:p>
          <a:p>
            <a:pPr>
              <a:buFont typeface="Arial" panose="020B0604020202020204" pitchFamily="34" charset="0"/>
              <a:buChar char="•"/>
            </a:pPr>
            <a:r>
              <a:rPr lang="sl-SI" noProof="0" dirty="0"/>
              <a:t>Cerkev Svete Trojice dei Monti</a:t>
            </a:r>
          </a:p>
          <a:p>
            <a:pPr>
              <a:buFont typeface="Arial" panose="020B0604020202020204" pitchFamily="34" charset="0"/>
              <a:buChar char="•"/>
            </a:pPr>
            <a:r>
              <a:rPr lang="sl-SI" noProof="0" dirty="0"/>
              <a:t>Bazilika Svete Cecilije v </a:t>
            </a:r>
            <a:r>
              <a:rPr lang="sl-SI" noProof="0" dirty="0" err="1"/>
              <a:t>Trastevere</a:t>
            </a:r>
            <a:endParaRPr lang="sl-SI" noProof="0" dirty="0"/>
          </a:p>
          <a:p>
            <a:pPr>
              <a:buFont typeface="Arial" panose="020B0604020202020204" pitchFamily="34" charset="0"/>
              <a:buChar char="•"/>
            </a:pPr>
            <a:r>
              <a:rPr lang="sl-SI" noProof="0" dirty="0"/>
              <a:t>Bazilika Svetega Avguština na Campo Marzio</a:t>
            </a:r>
          </a:p>
          <a:p>
            <a:endParaRPr lang="sl-SI" noProof="0" dirty="0"/>
          </a:p>
        </p:txBody>
      </p:sp>
      <p:pic>
        <p:nvPicPr>
          <p:cNvPr id="4" name="Picture 2" descr="iubilaeum2025">
            <a:extLst>
              <a:ext uri="{FF2B5EF4-FFF2-40B4-BE49-F238E27FC236}">
                <a16:creationId xmlns:a16="http://schemas.microsoft.com/office/drawing/2014/main" id="{1D133A05-39FE-887A-82BA-C974823D7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349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8CF9396-5D03-03DD-3444-1B0F65BC87F7}"/>
              </a:ext>
            </a:extLst>
          </p:cNvPr>
          <p:cNvSpPr>
            <a:spLocks noGrp="1"/>
          </p:cNvSpPr>
          <p:nvPr>
            <p:ph type="ctrTitle"/>
          </p:nvPr>
        </p:nvSpPr>
        <p:spPr/>
        <p:txBody>
          <a:bodyPr/>
          <a:lstStyle/>
          <a:p>
            <a:r>
              <a:rPr lang="sl-SI" noProof="0" dirty="0"/>
              <a:t>Sveti kraji izven Rima:</a:t>
            </a:r>
          </a:p>
        </p:txBody>
      </p:sp>
      <p:sp>
        <p:nvSpPr>
          <p:cNvPr id="3" name="Označba mesta vsebine 2">
            <a:extLst>
              <a:ext uri="{FF2B5EF4-FFF2-40B4-BE49-F238E27FC236}">
                <a16:creationId xmlns:a16="http://schemas.microsoft.com/office/drawing/2014/main" id="{BC546A09-BD04-A843-1733-46839A1C839D}"/>
              </a:ext>
            </a:extLst>
          </p:cNvPr>
          <p:cNvSpPr>
            <a:spLocks noGrp="1"/>
          </p:cNvSpPr>
          <p:nvPr>
            <p:ph sz="quarter" idx="14"/>
          </p:nvPr>
        </p:nvSpPr>
        <p:spPr/>
        <p:txBody>
          <a:bodyPr>
            <a:normAutofit fontScale="92500"/>
          </a:bodyPr>
          <a:lstStyle/>
          <a:p>
            <a:pPr>
              <a:buFont typeface="Arial" panose="020B0604020202020204" pitchFamily="34" charset="0"/>
              <a:buChar char="•"/>
            </a:pPr>
            <a:r>
              <a:rPr lang="sl-SI" b="1" noProof="0" dirty="0"/>
              <a:t>Assisi</a:t>
            </a:r>
            <a:r>
              <a:rPr lang="sl-SI" noProof="0" dirty="0"/>
              <a:t>: Bazilike Svetega Frančiška in Svete Marije Angelske</a:t>
            </a:r>
          </a:p>
          <a:p>
            <a:pPr>
              <a:buFont typeface="Arial" panose="020B0604020202020204" pitchFamily="34" charset="0"/>
              <a:buChar char="•"/>
            </a:pPr>
            <a:r>
              <a:rPr lang="sl-SI" b="1" noProof="0" dirty="0"/>
              <a:t>Loreto</a:t>
            </a:r>
            <a:r>
              <a:rPr lang="sl-SI" noProof="0" dirty="0"/>
              <a:t>: Bazilika Naše Gospe iz Loreta</a:t>
            </a:r>
          </a:p>
          <a:p>
            <a:pPr>
              <a:buFont typeface="Arial" panose="020B0604020202020204" pitchFamily="34" charset="0"/>
              <a:buChar char="•"/>
            </a:pPr>
            <a:r>
              <a:rPr lang="sl-SI" b="1" noProof="0" dirty="0"/>
              <a:t>Pompeji</a:t>
            </a:r>
            <a:r>
              <a:rPr lang="sl-SI" noProof="0" dirty="0"/>
              <a:t>: Bazilika Naše Gospe iz Pompejev</a:t>
            </a:r>
          </a:p>
          <a:p>
            <a:pPr>
              <a:buFont typeface="Arial" panose="020B0604020202020204" pitchFamily="34" charset="0"/>
              <a:buChar char="•"/>
            </a:pPr>
            <a:r>
              <a:rPr lang="sl-SI" b="1" noProof="0" dirty="0"/>
              <a:t>Padova</a:t>
            </a:r>
            <a:r>
              <a:rPr lang="sl-SI" noProof="0" dirty="0"/>
              <a:t>: Bazilika Svetega Antona Padovanskega</a:t>
            </a:r>
          </a:p>
          <a:p>
            <a:pPr>
              <a:buFont typeface="Arial" panose="020B0604020202020204" pitchFamily="34" charset="0"/>
              <a:buChar char="•"/>
            </a:pPr>
            <a:r>
              <a:rPr lang="sl-SI" noProof="0" dirty="0"/>
              <a:t>Manjše bazilike, stolnice, </a:t>
            </a:r>
            <a:r>
              <a:rPr lang="sl-SI" noProof="0" dirty="0" err="1"/>
              <a:t>konkatedralne</a:t>
            </a:r>
            <a:r>
              <a:rPr lang="sl-SI" noProof="0" dirty="0"/>
              <a:t> cerkve, marijanska svetišča in svetišča, ki jih določi škof</a:t>
            </a:r>
          </a:p>
          <a:p>
            <a:endParaRPr lang="sl-SI" noProof="0" dirty="0"/>
          </a:p>
        </p:txBody>
      </p:sp>
      <p:pic>
        <p:nvPicPr>
          <p:cNvPr id="4" name="Picture 2" descr="iubilaeum2025">
            <a:extLst>
              <a:ext uri="{FF2B5EF4-FFF2-40B4-BE49-F238E27FC236}">
                <a16:creationId xmlns:a16="http://schemas.microsoft.com/office/drawing/2014/main" id="{EB40836E-C935-4123-2529-DA6DD184E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9AC7A12B-B505-8204-627E-53A18B4CB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719" y="-1"/>
            <a:ext cx="2463282" cy="164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834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6C2665-45E1-CC40-3CE5-1501F767ADF3}"/>
              </a:ext>
            </a:extLst>
          </p:cNvPr>
          <p:cNvSpPr>
            <a:spLocks noGrp="1"/>
          </p:cNvSpPr>
          <p:nvPr>
            <p:ph type="ctrTitle"/>
          </p:nvPr>
        </p:nvSpPr>
        <p:spPr/>
        <p:txBody>
          <a:bodyPr/>
          <a:lstStyle/>
          <a:p>
            <a:r>
              <a:rPr lang="sl-SI" noProof="0" dirty="0"/>
              <a:t>Odpustki za ostarele, bolne in zapornike</a:t>
            </a:r>
          </a:p>
        </p:txBody>
      </p:sp>
      <p:sp>
        <p:nvSpPr>
          <p:cNvPr id="3" name="Označba mesta vsebine 2">
            <a:extLst>
              <a:ext uri="{FF2B5EF4-FFF2-40B4-BE49-F238E27FC236}">
                <a16:creationId xmlns:a16="http://schemas.microsoft.com/office/drawing/2014/main" id="{E3A09165-54F7-4EC6-9863-5176C81699A5}"/>
              </a:ext>
            </a:extLst>
          </p:cNvPr>
          <p:cNvSpPr>
            <a:spLocks noGrp="1"/>
          </p:cNvSpPr>
          <p:nvPr>
            <p:ph sz="quarter" idx="14"/>
          </p:nvPr>
        </p:nvSpPr>
        <p:spPr/>
        <p:txBody>
          <a:bodyPr/>
          <a:lstStyle/>
          <a:p>
            <a:r>
              <a:rPr lang="sl-SI" b="1" noProof="0" dirty="0"/>
              <a:t>Verniki, ki ne morejo romati, prejmejo odpustek, če:</a:t>
            </a:r>
          </a:p>
          <a:p>
            <a:pPr>
              <a:buFont typeface="Arial" panose="020B0604020202020204" pitchFamily="34" charset="0"/>
              <a:buChar char="•"/>
            </a:pPr>
            <a:r>
              <a:rPr lang="sl-SI" noProof="0" dirty="0"/>
              <a:t>Molijo doma ali na mestih, kjer so omejeni (samostan, bolnišnica, zapor…)</a:t>
            </a:r>
          </a:p>
          <a:p>
            <a:pPr>
              <a:buFont typeface="Arial" panose="020B0604020202020204" pitchFamily="34" charset="0"/>
              <a:buChar char="•"/>
            </a:pPr>
            <a:r>
              <a:rPr lang="sl-SI" noProof="0" dirty="0"/>
              <a:t>Sledijo papeževim ali škofovskim obredom preko medijev</a:t>
            </a:r>
          </a:p>
          <a:p>
            <a:pPr>
              <a:buFont typeface="Arial" panose="020B0604020202020204" pitchFamily="34" charset="0"/>
              <a:buChar char="•"/>
            </a:pPr>
            <a:r>
              <a:rPr lang="sl-SI" noProof="0" dirty="0"/>
              <a:t>Darujejo svoje stiske in trpljenje Bogu</a:t>
            </a:r>
          </a:p>
          <a:p>
            <a:endParaRPr lang="sl-SI" noProof="0" dirty="0"/>
          </a:p>
        </p:txBody>
      </p:sp>
      <p:pic>
        <p:nvPicPr>
          <p:cNvPr id="4" name="Picture 2" descr="iubilaeum2025">
            <a:extLst>
              <a:ext uri="{FF2B5EF4-FFF2-40B4-BE49-F238E27FC236}">
                <a16:creationId xmlns:a16="http://schemas.microsoft.com/office/drawing/2014/main" id="{55305DC9-331B-A417-D401-94E616B90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888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1354F0-4902-26BF-0BA4-6D27C86CFD58}"/>
              </a:ext>
            </a:extLst>
          </p:cNvPr>
          <p:cNvSpPr>
            <a:spLocks noGrp="1"/>
          </p:cNvSpPr>
          <p:nvPr>
            <p:ph type="ctrTitle"/>
          </p:nvPr>
        </p:nvSpPr>
        <p:spPr/>
        <p:txBody>
          <a:bodyPr/>
          <a:lstStyle/>
          <a:p>
            <a:r>
              <a:rPr lang="sl-SI" noProof="0" dirty="0"/>
              <a:t>Pobožni obiski in češčenje</a:t>
            </a:r>
          </a:p>
        </p:txBody>
      </p:sp>
      <p:sp>
        <p:nvSpPr>
          <p:cNvPr id="3" name="Označba mesta vsebine 2">
            <a:extLst>
              <a:ext uri="{FF2B5EF4-FFF2-40B4-BE49-F238E27FC236}">
                <a16:creationId xmlns:a16="http://schemas.microsoft.com/office/drawing/2014/main" id="{BC2CDBD7-BC95-EA42-A100-8B8D6407B9AA}"/>
              </a:ext>
            </a:extLst>
          </p:cNvPr>
          <p:cNvSpPr>
            <a:spLocks noGrp="1"/>
          </p:cNvSpPr>
          <p:nvPr>
            <p:ph sz="quarter" idx="14"/>
          </p:nvPr>
        </p:nvSpPr>
        <p:spPr/>
        <p:txBody>
          <a:bodyPr/>
          <a:lstStyle/>
          <a:p>
            <a:endParaRPr lang="sl-SI" noProof="0" dirty="0"/>
          </a:p>
          <a:p>
            <a:pPr>
              <a:buFont typeface="Arial" panose="020B0604020202020204" pitchFamily="34" charset="0"/>
              <a:buChar char="•"/>
            </a:pPr>
            <a:r>
              <a:rPr lang="sl-SI" noProof="0" dirty="0"/>
              <a:t>Odpustki so dosegljivi tudi s pobožnimi obiski cerkva, češčenjem Najsvetejšega in premišljevanjem.</a:t>
            </a:r>
          </a:p>
          <a:p>
            <a:pPr>
              <a:buFont typeface="Arial" panose="020B0604020202020204" pitchFamily="34" charset="0"/>
              <a:buChar char="•"/>
            </a:pPr>
            <a:r>
              <a:rPr lang="sl-SI" noProof="0" dirty="0"/>
              <a:t>Verniki molijo Oče naš, izpoved vere in prošnjo Mariji.</a:t>
            </a:r>
          </a:p>
          <a:p>
            <a:endParaRPr lang="sl-SI" noProof="0" dirty="0"/>
          </a:p>
        </p:txBody>
      </p:sp>
      <p:pic>
        <p:nvPicPr>
          <p:cNvPr id="4" name="Picture 2" descr="iubilaeum2025">
            <a:extLst>
              <a:ext uri="{FF2B5EF4-FFF2-40B4-BE49-F238E27FC236}">
                <a16:creationId xmlns:a16="http://schemas.microsoft.com/office/drawing/2014/main" id="{A2D4C185-AF95-9C82-CC45-C71A1A669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Švč. Sakramento adoracija">
            <a:extLst>
              <a:ext uri="{FF2B5EF4-FFF2-40B4-BE49-F238E27FC236}">
                <a16:creationId xmlns:a16="http://schemas.microsoft.com/office/drawing/2014/main" id="{8BB1A945-6CCA-BCEF-2614-9AA214DBB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367" y="4481609"/>
            <a:ext cx="3561806" cy="237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801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770E7B-329B-B5CB-E413-7D4AF810892A}"/>
              </a:ext>
            </a:extLst>
          </p:cNvPr>
          <p:cNvSpPr>
            <a:spLocks noGrp="1"/>
          </p:cNvSpPr>
          <p:nvPr>
            <p:ph type="ctrTitle"/>
          </p:nvPr>
        </p:nvSpPr>
        <p:spPr/>
        <p:txBody>
          <a:bodyPr/>
          <a:lstStyle/>
          <a:p>
            <a:r>
              <a:rPr lang="sl-SI" noProof="0" dirty="0"/>
              <a:t>Dostopnost odpustkov za vse</a:t>
            </a:r>
          </a:p>
        </p:txBody>
      </p:sp>
      <p:sp>
        <p:nvSpPr>
          <p:cNvPr id="3" name="Označba mesta vsebine 2">
            <a:extLst>
              <a:ext uri="{FF2B5EF4-FFF2-40B4-BE49-F238E27FC236}">
                <a16:creationId xmlns:a16="http://schemas.microsoft.com/office/drawing/2014/main" id="{AC000152-BE86-BD75-6E70-876EC8F0ABCD}"/>
              </a:ext>
            </a:extLst>
          </p:cNvPr>
          <p:cNvSpPr>
            <a:spLocks noGrp="1"/>
          </p:cNvSpPr>
          <p:nvPr>
            <p:ph sz="quarter" idx="14"/>
          </p:nvPr>
        </p:nvSpPr>
        <p:spPr/>
        <p:txBody>
          <a:bodyPr/>
          <a:lstStyle/>
          <a:p>
            <a:endParaRPr lang="sl-SI" noProof="0" dirty="0"/>
          </a:p>
          <a:p>
            <a:pPr algn="just">
              <a:buFont typeface="Arial" panose="020B0604020202020204" pitchFamily="34" charset="0"/>
              <a:buChar char="•"/>
            </a:pPr>
            <a:r>
              <a:rPr lang="sl-SI" noProof="0" dirty="0"/>
              <a:t>Tudi verniki, ki zaradi bolezni ali drugih razlogov ne morejo romati, lahko prejmejo odpustke z molitvijo in spremljanjem dogodkov preko medijev.</a:t>
            </a:r>
          </a:p>
          <a:p>
            <a:endParaRPr lang="sl-SI" noProof="0" dirty="0"/>
          </a:p>
        </p:txBody>
      </p:sp>
      <p:pic>
        <p:nvPicPr>
          <p:cNvPr id="6146" name="Picture 2" descr="Bolnišnica Izola: proti vročini z od doma prinesenimi ventilatorji">
            <a:extLst>
              <a:ext uri="{FF2B5EF4-FFF2-40B4-BE49-F238E27FC236}">
                <a16:creationId xmlns:a16="http://schemas.microsoft.com/office/drawing/2014/main" id="{F9F31661-8DE3-5AF1-BE42-DE7DBE7F5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192" y="3876130"/>
            <a:ext cx="4086808" cy="2969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97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88E34B9-190F-0068-C675-34B62909A60E}"/>
              </a:ext>
            </a:extLst>
          </p:cNvPr>
          <p:cNvSpPr>
            <a:spLocks noGrp="1"/>
          </p:cNvSpPr>
          <p:nvPr>
            <p:ph type="ctrTitle"/>
          </p:nvPr>
        </p:nvSpPr>
        <p:spPr/>
        <p:txBody>
          <a:bodyPr/>
          <a:lstStyle/>
          <a:p>
            <a:r>
              <a:rPr lang="sl-SI" noProof="0" dirty="0"/>
              <a:t>Dela usmiljenja in pokore</a:t>
            </a:r>
          </a:p>
        </p:txBody>
      </p:sp>
      <p:sp>
        <p:nvSpPr>
          <p:cNvPr id="3" name="Označba mesta vsebine 2">
            <a:extLst>
              <a:ext uri="{FF2B5EF4-FFF2-40B4-BE49-F238E27FC236}">
                <a16:creationId xmlns:a16="http://schemas.microsoft.com/office/drawing/2014/main" id="{00F21DC6-18B7-27C4-4DBA-05B0EEE6D197}"/>
              </a:ext>
            </a:extLst>
          </p:cNvPr>
          <p:cNvSpPr>
            <a:spLocks noGrp="1"/>
          </p:cNvSpPr>
          <p:nvPr>
            <p:ph sz="quarter" idx="14"/>
          </p:nvPr>
        </p:nvSpPr>
        <p:spPr/>
        <p:txBody>
          <a:bodyPr/>
          <a:lstStyle/>
          <a:p>
            <a:endParaRPr lang="sl-SI" noProof="0" dirty="0"/>
          </a:p>
          <a:p>
            <a:pPr algn="just">
              <a:buFont typeface="Arial" panose="020B0604020202020204" pitchFamily="34" charset="0"/>
              <a:buChar char="•"/>
            </a:pPr>
            <a:r>
              <a:rPr lang="sl-SI" noProof="0" dirty="0"/>
              <a:t>Odpustki so povezani z deli usmiljenja, telesnimi in duhovnimi, ter z dejanji ljubezni do bratov in sester v stiski.</a:t>
            </a:r>
          </a:p>
          <a:p>
            <a:pPr algn="just">
              <a:buFont typeface="Arial" panose="020B0604020202020204" pitchFamily="34" charset="0"/>
              <a:buChar char="•"/>
            </a:pPr>
            <a:r>
              <a:rPr lang="sl-SI" noProof="0" dirty="0"/>
              <a:t>Verniki so vabljeni, da sledijo Kristusovemu zgledu.</a:t>
            </a:r>
          </a:p>
          <a:p>
            <a:endParaRPr lang="sl-SI" noProof="0" dirty="0"/>
          </a:p>
        </p:txBody>
      </p:sp>
      <p:pic>
        <p:nvPicPr>
          <p:cNvPr id="4" name="Picture 2" descr="iubilaeum2025">
            <a:extLst>
              <a:ext uri="{FF2B5EF4-FFF2-40B4-BE49-F238E27FC236}">
                <a16:creationId xmlns:a16="http://schemas.microsoft.com/office/drawing/2014/main" id="{CC170811-7ED0-1223-9576-0F7EACE2D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Slikovni rezultati za lačne nasičevati">
            <a:extLst>
              <a:ext uri="{FF2B5EF4-FFF2-40B4-BE49-F238E27FC236}">
                <a16:creationId xmlns:a16="http://schemas.microsoft.com/office/drawing/2014/main" id="{0E6BE475-6D92-4F63-91FF-6746F8CD1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189" y="4518783"/>
            <a:ext cx="2929812" cy="23392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alestina en el corazón">
            <a:extLst>
              <a:ext uri="{FF2B5EF4-FFF2-40B4-BE49-F238E27FC236}">
                <a16:creationId xmlns:a16="http://schemas.microsoft.com/office/drawing/2014/main" id="{0046DC4C-9BED-5F4E-1BCC-EBD681605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627" y="0"/>
            <a:ext cx="3134373" cy="196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28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085120-2FEA-DFF9-9438-8BFD1B327D17}"/>
              </a:ext>
            </a:extLst>
          </p:cNvPr>
          <p:cNvSpPr>
            <a:spLocks noGrp="1"/>
          </p:cNvSpPr>
          <p:nvPr>
            <p:ph type="ctrTitle"/>
          </p:nvPr>
        </p:nvSpPr>
        <p:spPr/>
        <p:txBody>
          <a:bodyPr/>
          <a:lstStyle/>
          <a:p>
            <a:r>
              <a:rPr lang="sl-SI" dirty="0"/>
              <a:t>DELA USMILJENJA</a:t>
            </a:r>
          </a:p>
        </p:txBody>
      </p:sp>
      <p:sp>
        <p:nvSpPr>
          <p:cNvPr id="3" name="Označba mesta vsebine 2">
            <a:extLst>
              <a:ext uri="{FF2B5EF4-FFF2-40B4-BE49-F238E27FC236}">
                <a16:creationId xmlns:a16="http://schemas.microsoft.com/office/drawing/2014/main" id="{1D624180-42D0-B14E-1BE3-A460BB4D8354}"/>
              </a:ext>
            </a:extLst>
          </p:cNvPr>
          <p:cNvSpPr>
            <a:spLocks noGrp="1"/>
          </p:cNvSpPr>
          <p:nvPr>
            <p:ph sz="quarter" idx="14"/>
          </p:nvPr>
        </p:nvSpPr>
        <p:spPr>
          <a:xfrm>
            <a:off x="5374433" y="1497209"/>
            <a:ext cx="3081636" cy="4541837"/>
          </a:xfrm>
        </p:spPr>
        <p:txBody>
          <a:bodyPr>
            <a:normAutofit fontScale="92500" lnSpcReduction="10000"/>
          </a:bodyPr>
          <a:lstStyle/>
          <a:p>
            <a:pPr algn="l"/>
            <a:r>
              <a:rPr lang="sl-SI" b="1" i="0" dirty="0">
                <a:effectLst/>
                <a:latin typeface="Batang" panose="02030600000101010101" pitchFamily="18" charset="-127"/>
                <a:ea typeface="Batang" panose="02030600000101010101" pitchFamily="18" charset="-127"/>
              </a:rPr>
              <a:t>1. lačne nasičevati</a:t>
            </a:r>
          </a:p>
          <a:p>
            <a:pPr algn="l"/>
            <a:r>
              <a:rPr lang="sl-SI" b="1" i="0" dirty="0">
                <a:effectLst/>
                <a:latin typeface="Batang" panose="02030600000101010101" pitchFamily="18" charset="-127"/>
                <a:ea typeface="Batang" panose="02030600000101010101" pitchFamily="18" charset="-127"/>
              </a:rPr>
              <a:t>2. žejne napajati</a:t>
            </a:r>
          </a:p>
          <a:p>
            <a:pPr algn="l"/>
            <a:r>
              <a:rPr lang="sl-SI" b="1" i="0" dirty="0">
                <a:effectLst/>
                <a:latin typeface="Batang" panose="02030600000101010101" pitchFamily="18" charset="-127"/>
                <a:ea typeface="Batang" panose="02030600000101010101" pitchFamily="18" charset="-127"/>
              </a:rPr>
              <a:t>3. nage oblačiti</a:t>
            </a:r>
          </a:p>
          <a:p>
            <a:pPr algn="l"/>
            <a:r>
              <a:rPr lang="sl-SI" b="1" i="0" dirty="0">
                <a:effectLst/>
                <a:latin typeface="Batang" panose="02030600000101010101" pitchFamily="18" charset="-127"/>
                <a:ea typeface="Batang" panose="02030600000101010101" pitchFamily="18" charset="-127"/>
              </a:rPr>
              <a:t>4. popotnike sprejemati</a:t>
            </a:r>
          </a:p>
          <a:p>
            <a:pPr algn="l"/>
            <a:r>
              <a:rPr lang="sl-SI" b="1" i="0" dirty="0">
                <a:effectLst/>
                <a:latin typeface="Batang" panose="02030600000101010101" pitchFamily="18" charset="-127"/>
                <a:ea typeface="Batang" panose="02030600000101010101" pitchFamily="18" charset="-127"/>
              </a:rPr>
              <a:t>5. bolnike obiskovati</a:t>
            </a:r>
          </a:p>
          <a:p>
            <a:pPr algn="l"/>
            <a:r>
              <a:rPr lang="sl-SI" b="1" i="0" dirty="0">
                <a:effectLst/>
                <a:latin typeface="Batang" panose="02030600000101010101" pitchFamily="18" charset="-127"/>
                <a:ea typeface="Batang" panose="02030600000101010101" pitchFamily="18" charset="-127"/>
              </a:rPr>
              <a:t>6. jetnike reševati</a:t>
            </a:r>
          </a:p>
          <a:p>
            <a:pPr algn="l"/>
            <a:r>
              <a:rPr lang="sl-SI" b="1" i="0" dirty="0">
                <a:effectLst/>
                <a:latin typeface="Batang" panose="02030600000101010101" pitchFamily="18" charset="-127"/>
                <a:ea typeface="Batang" panose="02030600000101010101" pitchFamily="18" charset="-127"/>
              </a:rPr>
              <a:t>7. mrliče pokopavati</a:t>
            </a:r>
          </a:p>
          <a:p>
            <a:endParaRPr lang="sl-SI" dirty="0"/>
          </a:p>
        </p:txBody>
      </p:sp>
      <p:sp>
        <p:nvSpPr>
          <p:cNvPr id="5" name="PoljeZBesedilom 4">
            <a:extLst>
              <a:ext uri="{FF2B5EF4-FFF2-40B4-BE49-F238E27FC236}">
                <a16:creationId xmlns:a16="http://schemas.microsoft.com/office/drawing/2014/main" id="{82A68F8F-81A0-2D70-A3F0-429C62E93BC8}"/>
              </a:ext>
            </a:extLst>
          </p:cNvPr>
          <p:cNvSpPr txBox="1"/>
          <p:nvPr/>
        </p:nvSpPr>
        <p:spPr>
          <a:xfrm>
            <a:off x="687931" y="1497209"/>
            <a:ext cx="4572000" cy="4493538"/>
          </a:xfrm>
          <a:prstGeom prst="rect">
            <a:avLst/>
          </a:prstGeom>
          <a:noFill/>
        </p:spPr>
        <p:txBody>
          <a:bodyPr wrap="square">
            <a:spAutoFit/>
          </a:bodyPr>
          <a:lstStyle/>
          <a:p>
            <a:pPr algn="l"/>
            <a:r>
              <a:rPr lang="sl-SI" sz="2200" b="1" i="0" dirty="0">
                <a:solidFill>
                  <a:schemeClr val="bg1"/>
                </a:solidFill>
                <a:effectLst/>
                <a:latin typeface="Batang" panose="02030600000101010101" pitchFamily="18" charset="-127"/>
                <a:ea typeface="Batang" panose="02030600000101010101" pitchFamily="18" charset="-127"/>
              </a:rPr>
              <a:t>1. grešnike svariti</a:t>
            </a:r>
          </a:p>
          <a:p>
            <a:pPr algn="l"/>
            <a:endParaRPr lang="sl-SI" sz="2200" b="1" i="0" dirty="0">
              <a:solidFill>
                <a:schemeClr val="bg1"/>
              </a:solidFill>
              <a:effectLst/>
              <a:latin typeface="Batang" panose="02030600000101010101" pitchFamily="18" charset="-127"/>
              <a:ea typeface="Batang" panose="02030600000101010101" pitchFamily="18" charset="-127"/>
            </a:endParaRPr>
          </a:p>
          <a:p>
            <a:pPr algn="l"/>
            <a:r>
              <a:rPr lang="sl-SI" sz="2200" b="1" i="0" dirty="0">
                <a:solidFill>
                  <a:schemeClr val="bg1"/>
                </a:solidFill>
                <a:effectLst/>
                <a:latin typeface="Batang" panose="02030600000101010101" pitchFamily="18" charset="-127"/>
                <a:ea typeface="Batang" panose="02030600000101010101" pitchFamily="18" charset="-127"/>
              </a:rPr>
              <a:t>2. nevedne učiti</a:t>
            </a:r>
          </a:p>
          <a:p>
            <a:pPr algn="l"/>
            <a:endParaRPr lang="sl-SI" sz="2200" b="1" i="0" dirty="0">
              <a:solidFill>
                <a:schemeClr val="bg1"/>
              </a:solidFill>
              <a:effectLst/>
              <a:latin typeface="Batang" panose="02030600000101010101" pitchFamily="18" charset="-127"/>
              <a:ea typeface="Batang" panose="02030600000101010101" pitchFamily="18" charset="-127"/>
            </a:endParaRPr>
          </a:p>
          <a:p>
            <a:pPr algn="l"/>
            <a:r>
              <a:rPr lang="sl-SI" sz="2200" b="1" i="0" dirty="0">
                <a:solidFill>
                  <a:schemeClr val="bg1"/>
                </a:solidFill>
                <a:effectLst/>
                <a:latin typeface="Batang" panose="02030600000101010101" pitchFamily="18" charset="-127"/>
                <a:ea typeface="Batang" panose="02030600000101010101" pitchFamily="18" charset="-127"/>
              </a:rPr>
              <a:t>3. dvomljivcem prav svetovati</a:t>
            </a:r>
          </a:p>
          <a:p>
            <a:pPr algn="l"/>
            <a:endParaRPr lang="sl-SI" sz="2200" b="1" i="0" dirty="0">
              <a:solidFill>
                <a:schemeClr val="bg1"/>
              </a:solidFill>
              <a:effectLst/>
              <a:latin typeface="Batang" panose="02030600000101010101" pitchFamily="18" charset="-127"/>
              <a:ea typeface="Batang" panose="02030600000101010101" pitchFamily="18" charset="-127"/>
            </a:endParaRPr>
          </a:p>
          <a:p>
            <a:pPr algn="l"/>
            <a:r>
              <a:rPr lang="sl-SI" sz="2200" b="1" i="0" dirty="0">
                <a:solidFill>
                  <a:schemeClr val="bg1"/>
                </a:solidFill>
                <a:effectLst/>
                <a:latin typeface="Batang" panose="02030600000101010101" pitchFamily="18" charset="-127"/>
                <a:ea typeface="Batang" panose="02030600000101010101" pitchFamily="18" charset="-127"/>
              </a:rPr>
              <a:t>4. žalostne tolažiti</a:t>
            </a:r>
          </a:p>
          <a:p>
            <a:pPr algn="l"/>
            <a:endParaRPr lang="sl-SI" sz="2200" b="1" i="0" dirty="0">
              <a:solidFill>
                <a:schemeClr val="bg1"/>
              </a:solidFill>
              <a:effectLst/>
              <a:latin typeface="Batang" panose="02030600000101010101" pitchFamily="18" charset="-127"/>
              <a:ea typeface="Batang" panose="02030600000101010101" pitchFamily="18" charset="-127"/>
            </a:endParaRPr>
          </a:p>
          <a:p>
            <a:pPr algn="l"/>
            <a:r>
              <a:rPr lang="sl-SI" sz="2200" b="1" i="0" dirty="0">
                <a:solidFill>
                  <a:schemeClr val="bg1"/>
                </a:solidFill>
                <a:effectLst/>
                <a:latin typeface="Batang" panose="02030600000101010101" pitchFamily="18" charset="-127"/>
                <a:ea typeface="Batang" panose="02030600000101010101" pitchFamily="18" charset="-127"/>
              </a:rPr>
              <a:t>5. krivico voljno trpeti</a:t>
            </a:r>
          </a:p>
          <a:p>
            <a:pPr algn="l"/>
            <a:endParaRPr lang="sl-SI" sz="2200" b="1" i="0" dirty="0">
              <a:solidFill>
                <a:schemeClr val="bg1"/>
              </a:solidFill>
              <a:effectLst/>
              <a:latin typeface="Batang" panose="02030600000101010101" pitchFamily="18" charset="-127"/>
              <a:ea typeface="Batang" panose="02030600000101010101" pitchFamily="18" charset="-127"/>
            </a:endParaRPr>
          </a:p>
          <a:p>
            <a:pPr algn="l"/>
            <a:r>
              <a:rPr lang="sl-SI" sz="2200" b="1" i="0" dirty="0">
                <a:solidFill>
                  <a:schemeClr val="bg1"/>
                </a:solidFill>
                <a:effectLst/>
                <a:latin typeface="Batang" panose="02030600000101010101" pitchFamily="18" charset="-127"/>
                <a:ea typeface="Batang" panose="02030600000101010101" pitchFamily="18" charset="-127"/>
              </a:rPr>
              <a:t>6. </a:t>
            </a:r>
            <a:r>
              <a:rPr lang="sl-SI" sz="2200" b="1" i="0" dirty="0" err="1">
                <a:solidFill>
                  <a:schemeClr val="bg1"/>
                </a:solidFill>
                <a:effectLst/>
                <a:latin typeface="Batang" panose="02030600000101010101" pitchFamily="18" charset="-127"/>
                <a:ea typeface="Batang" panose="02030600000101010101" pitchFamily="18" charset="-127"/>
              </a:rPr>
              <a:t>žaljivcem</a:t>
            </a:r>
            <a:r>
              <a:rPr lang="sl-SI" sz="2200" b="1" i="0" dirty="0">
                <a:solidFill>
                  <a:schemeClr val="bg1"/>
                </a:solidFill>
                <a:effectLst/>
                <a:latin typeface="Batang" panose="02030600000101010101" pitchFamily="18" charset="-127"/>
                <a:ea typeface="Batang" panose="02030600000101010101" pitchFamily="18" charset="-127"/>
              </a:rPr>
              <a:t> iz srca odpustiti</a:t>
            </a:r>
          </a:p>
          <a:p>
            <a:pPr algn="l"/>
            <a:endParaRPr lang="sl-SI" sz="2200" b="1" i="0" dirty="0">
              <a:solidFill>
                <a:schemeClr val="bg1"/>
              </a:solidFill>
              <a:effectLst/>
              <a:latin typeface="Batang" panose="02030600000101010101" pitchFamily="18" charset="-127"/>
              <a:ea typeface="Batang" panose="02030600000101010101" pitchFamily="18" charset="-127"/>
            </a:endParaRPr>
          </a:p>
          <a:p>
            <a:pPr algn="l"/>
            <a:r>
              <a:rPr lang="sl-SI" sz="2200" b="1" i="0" dirty="0">
                <a:solidFill>
                  <a:schemeClr val="bg1"/>
                </a:solidFill>
                <a:effectLst/>
                <a:latin typeface="Batang" panose="02030600000101010101" pitchFamily="18" charset="-127"/>
                <a:ea typeface="Batang" panose="02030600000101010101" pitchFamily="18" charset="-127"/>
              </a:rPr>
              <a:t>7. za žive in mrtve Boga prositi</a:t>
            </a:r>
          </a:p>
        </p:txBody>
      </p:sp>
    </p:spTree>
    <p:extLst>
      <p:ext uri="{BB962C8B-B14F-4D97-AF65-F5344CB8AC3E}">
        <p14:creationId xmlns:p14="http://schemas.microsoft.com/office/powerpoint/2010/main" val="29476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DB36CB-238A-8E37-6AA6-A3010D96180E}"/>
              </a:ext>
            </a:extLst>
          </p:cNvPr>
          <p:cNvSpPr>
            <a:spLocks noGrp="1"/>
          </p:cNvSpPr>
          <p:nvPr>
            <p:ph type="ctrTitle"/>
          </p:nvPr>
        </p:nvSpPr>
        <p:spPr/>
        <p:txBody>
          <a:bodyPr/>
          <a:lstStyle/>
          <a:p>
            <a:r>
              <a:rPr lang="sl-SI" noProof="0" dirty="0"/>
              <a:t>Odpustki kot izraz Božjega usmiljenja</a:t>
            </a:r>
          </a:p>
        </p:txBody>
      </p:sp>
      <p:sp>
        <p:nvSpPr>
          <p:cNvPr id="3" name="Označba mesta vsebine 2">
            <a:extLst>
              <a:ext uri="{FF2B5EF4-FFF2-40B4-BE49-F238E27FC236}">
                <a16:creationId xmlns:a16="http://schemas.microsoft.com/office/drawing/2014/main" id="{3C6E46AD-BC4D-3DFB-4BE7-8D549392B46F}"/>
              </a:ext>
            </a:extLst>
          </p:cNvPr>
          <p:cNvSpPr>
            <a:spLocks noGrp="1"/>
          </p:cNvSpPr>
          <p:nvPr>
            <p:ph sz="quarter" idx="14"/>
          </p:nvPr>
        </p:nvSpPr>
        <p:spPr/>
        <p:txBody>
          <a:bodyPr/>
          <a:lstStyle/>
          <a:p>
            <a:pPr marL="342900" indent="-342900">
              <a:buFont typeface="Arial" panose="020B0604020202020204" pitchFamily="34" charset="0"/>
              <a:buChar char="•"/>
            </a:pPr>
            <a:r>
              <a:rPr lang="sl-SI" noProof="0" dirty="0"/>
              <a:t>Odpustki imajo poseben pomen kot izraz Božjega usmiljenja.</a:t>
            </a:r>
          </a:p>
          <a:p>
            <a:pPr marL="342900" indent="-342900">
              <a:buFont typeface="Arial" panose="020B0604020202020204" pitchFamily="34" charset="0"/>
              <a:buChar char="•"/>
            </a:pPr>
            <a:r>
              <a:rPr lang="sl-SI" noProof="0" dirty="0"/>
              <a:t>Božja milost odpušča posledice greha in osvobaja grešnike</a:t>
            </a:r>
          </a:p>
          <a:p>
            <a:pPr marL="342900" indent="-342900">
              <a:buFont typeface="Arial" panose="020B0604020202020204" pitchFamily="34" charset="0"/>
              <a:buChar char="•"/>
            </a:pPr>
            <a:r>
              <a:rPr lang="sl-SI" noProof="0" dirty="0"/>
              <a:t>Verniki so vabljeni, da v tem letu iščejo milost in popolni odpustek.</a:t>
            </a:r>
          </a:p>
        </p:txBody>
      </p:sp>
      <p:pic>
        <p:nvPicPr>
          <p:cNvPr id="4" name="Picture 2" descr="iubilaeum2025">
            <a:extLst>
              <a:ext uri="{FF2B5EF4-FFF2-40B4-BE49-F238E27FC236}">
                <a16:creationId xmlns:a16="http://schemas.microsoft.com/office/drawing/2014/main" id="{1F0A8FA9-6C72-D128-F370-92CDAB298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apež Frančišek: Bog ni čarodej s čarobno paličico">
            <a:extLst>
              <a:ext uri="{FF2B5EF4-FFF2-40B4-BE49-F238E27FC236}">
                <a16:creationId xmlns:a16="http://schemas.microsoft.com/office/drawing/2014/main" id="{85C5B9B3-816D-BFD9-6977-1C86B3BA5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914" y="4683034"/>
            <a:ext cx="3135086" cy="2174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36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042800-3219-4DD9-8C75-424D5A17FAFF}"/>
              </a:ext>
            </a:extLst>
          </p:cNvPr>
          <p:cNvSpPr>
            <a:spLocks noGrp="1"/>
          </p:cNvSpPr>
          <p:nvPr>
            <p:ph type="ctrTitle"/>
          </p:nvPr>
        </p:nvSpPr>
        <p:spPr/>
        <p:txBody>
          <a:bodyPr/>
          <a:lstStyle/>
          <a:p>
            <a:r>
              <a:rPr lang="sl-SI" noProof="0" dirty="0"/>
              <a:t>Pomen petkov in pokore</a:t>
            </a:r>
          </a:p>
        </p:txBody>
      </p:sp>
      <p:sp>
        <p:nvSpPr>
          <p:cNvPr id="3" name="Označba mesta vsebine 2">
            <a:extLst>
              <a:ext uri="{FF2B5EF4-FFF2-40B4-BE49-F238E27FC236}">
                <a16:creationId xmlns:a16="http://schemas.microsoft.com/office/drawing/2014/main" id="{3BAEB2DE-53DC-033A-10A0-F3D92FEC8AD3}"/>
              </a:ext>
            </a:extLst>
          </p:cNvPr>
          <p:cNvSpPr>
            <a:spLocks noGrp="1"/>
          </p:cNvSpPr>
          <p:nvPr>
            <p:ph sz="quarter" idx="14"/>
          </p:nvPr>
        </p:nvSpPr>
        <p:spPr/>
        <p:txBody>
          <a:bodyPr>
            <a:normAutofit fontScale="92500"/>
          </a:bodyPr>
          <a:lstStyle/>
          <a:p>
            <a:endParaRPr lang="sl-SI" noProof="0" dirty="0"/>
          </a:p>
          <a:p>
            <a:pPr algn="just">
              <a:buFont typeface="Arial" panose="020B0604020202020204" pitchFamily="34" charset="0"/>
              <a:buChar char="•"/>
            </a:pPr>
            <a:r>
              <a:rPr lang="sl-SI" noProof="0" dirty="0"/>
              <a:t>Petki v svetem letu imajo poseben pomen, zlasti z zdržkom od potrošnje in darovanjem ubogim.</a:t>
            </a:r>
          </a:p>
          <a:p>
            <a:pPr algn="just">
              <a:buFont typeface="Arial" panose="020B0604020202020204" pitchFamily="34" charset="0"/>
              <a:buChar char="•"/>
            </a:pPr>
            <a:r>
              <a:rPr lang="sl-SI" noProof="0" dirty="0"/>
              <a:t>Verniki so vabljeni k dobrim delom in postu.</a:t>
            </a:r>
          </a:p>
          <a:p>
            <a:pPr algn="just">
              <a:buFont typeface="Arial" panose="020B0604020202020204" pitchFamily="34" charset="0"/>
              <a:buChar char="•"/>
            </a:pPr>
            <a:r>
              <a:rPr lang="sl-SI" noProof="0" dirty="0"/>
              <a:t>Verniki so spodbujeni k prostovoljstvu in podpori dobrodelnim dejavnostim.</a:t>
            </a:r>
          </a:p>
          <a:p>
            <a:pPr algn="just">
              <a:buFont typeface="Arial" panose="020B0604020202020204" pitchFamily="34" charset="0"/>
              <a:buChar char="•"/>
            </a:pPr>
            <a:r>
              <a:rPr lang="sl-SI" noProof="0" dirty="0"/>
              <a:t>Poseben poudarek je na pomoči marginaliziranim in zaščiti življenja.</a:t>
            </a:r>
          </a:p>
          <a:p>
            <a:endParaRPr lang="sl-SI" noProof="0" dirty="0"/>
          </a:p>
        </p:txBody>
      </p:sp>
      <p:pic>
        <p:nvPicPr>
          <p:cNvPr id="4" name="Picture 2" descr="iubilaeum2025">
            <a:extLst>
              <a:ext uri="{FF2B5EF4-FFF2-40B4-BE49-F238E27FC236}">
                <a16:creationId xmlns:a16="http://schemas.microsoft.com/office/drawing/2014/main" id="{14342E75-8103-DC77-1FF7-8D07750AF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Oni čine dobra dela, imaju veliko srce i dobitnici su nagrade za ...">
            <a:extLst>
              <a:ext uri="{FF2B5EF4-FFF2-40B4-BE49-F238E27FC236}">
                <a16:creationId xmlns:a16="http://schemas.microsoft.com/office/drawing/2014/main" id="{2ADB9FDC-CAC2-5C23-2EB5-093CF3A77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633" y="0"/>
            <a:ext cx="3312367" cy="2207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879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1A49-8199-ECBA-F9E7-551BEFA74FDA}"/>
              </a:ext>
            </a:extLst>
          </p:cNvPr>
          <p:cNvSpPr>
            <a:spLocks noGrp="1"/>
          </p:cNvSpPr>
          <p:nvPr>
            <p:ph type="ctrTitle"/>
          </p:nvPr>
        </p:nvSpPr>
        <p:spPr>
          <a:xfrm>
            <a:off x="575899" y="1187825"/>
            <a:ext cx="7879790" cy="439937"/>
          </a:xfrm>
        </p:spPr>
        <p:txBody>
          <a:bodyPr>
            <a:normAutofit/>
          </a:bodyPr>
          <a:lstStyle/>
          <a:p>
            <a:r>
              <a:rPr lang="sl-SI" noProof="0" dirty="0"/>
              <a:t>Spoved kot sredstvo milosti</a:t>
            </a:r>
          </a:p>
        </p:txBody>
      </p:sp>
      <p:sp>
        <p:nvSpPr>
          <p:cNvPr id="3" name="Text Placeholder 2">
            <a:extLst>
              <a:ext uri="{FF2B5EF4-FFF2-40B4-BE49-F238E27FC236}">
                <a16:creationId xmlns:a16="http://schemas.microsoft.com/office/drawing/2014/main" id="{49F2B581-1464-7473-76FB-33CF5B842763}"/>
              </a:ext>
            </a:extLst>
          </p:cNvPr>
          <p:cNvSpPr>
            <a:spLocks noGrp="1"/>
          </p:cNvSpPr>
          <p:nvPr>
            <p:ph sz="quarter" idx="15"/>
          </p:nvPr>
        </p:nvSpPr>
        <p:spPr>
          <a:xfrm>
            <a:off x="2256485" y="1980156"/>
            <a:ext cx="6199584" cy="3044127"/>
          </a:xfrm>
        </p:spPr>
        <p:txBody>
          <a:bodyPr>
            <a:normAutofit fontScale="92500"/>
          </a:bodyPr>
          <a:lstStyle/>
          <a:p>
            <a:pPr algn="just">
              <a:buFont typeface="Arial" panose="020B0604020202020204" pitchFamily="34" charset="0"/>
              <a:buChar char="•"/>
            </a:pPr>
            <a:r>
              <a:rPr lang="sl-SI" noProof="0" dirty="0"/>
              <a:t>Spoved je ključnega pomena za prejem odpustkov.</a:t>
            </a:r>
          </a:p>
          <a:p>
            <a:pPr algn="just">
              <a:buFont typeface="Arial" panose="020B0604020202020204" pitchFamily="34" charset="0"/>
              <a:buChar char="•"/>
            </a:pPr>
            <a:r>
              <a:rPr lang="sl-SI" noProof="0" dirty="0"/>
              <a:t>Krajevni ordinariji in duhovniki naj omogočijo čim več priložnosti za prejem zakramenta pokore.</a:t>
            </a:r>
          </a:p>
          <a:p>
            <a:pPr algn="just">
              <a:buFont typeface="Arial" panose="020B0604020202020204" pitchFamily="34" charset="0"/>
              <a:buChar char="•"/>
            </a:pPr>
            <a:r>
              <a:rPr lang="sl-SI" noProof="0" dirty="0"/>
              <a:t>Verniki lahko dvakrat na isti dan prejmejo popolni odpustek, če opravljajo dela ljubezni v korist rajnih</a:t>
            </a:r>
            <a:r>
              <a:rPr lang="sl-SI" dirty="0"/>
              <a:t>.</a:t>
            </a:r>
          </a:p>
          <a:p>
            <a:pPr>
              <a:buFont typeface="Arial" panose="020B0604020202020204" pitchFamily="34" charset="0"/>
              <a:buChar char="•"/>
            </a:pPr>
            <a:endParaRPr lang="sl-SI" dirty="0"/>
          </a:p>
        </p:txBody>
      </p:sp>
      <p:pic>
        <p:nvPicPr>
          <p:cNvPr id="4" name="Picture 2" descr="iubilaeum2025">
            <a:extLst>
              <a:ext uri="{FF2B5EF4-FFF2-40B4-BE49-F238E27FC236}">
                <a16:creationId xmlns:a16="http://schemas.microsoft.com/office/drawing/2014/main" id="{BD04F281-9EDC-2DAF-4F77-3C0955B39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povedni dan v naši župniji: Pripravi se in pridi! (PODROBNA NAVODILA ...">
            <a:extLst>
              <a:ext uri="{FF2B5EF4-FFF2-40B4-BE49-F238E27FC236}">
                <a16:creationId xmlns:a16="http://schemas.microsoft.com/office/drawing/2014/main" id="{EE3A2303-E5E8-62CC-B925-400FDC316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097" y="0"/>
            <a:ext cx="3121903" cy="208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266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182431-3DD1-C3AC-3930-2A3C2EC2A9A4}"/>
              </a:ext>
            </a:extLst>
          </p:cNvPr>
          <p:cNvSpPr>
            <a:spLocks noGrp="1"/>
          </p:cNvSpPr>
          <p:nvPr>
            <p:ph type="ctrTitle"/>
          </p:nvPr>
        </p:nvSpPr>
        <p:spPr/>
        <p:txBody>
          <a:bodyPr/>
          <a:lstStyle/>
          <a:p>
            <a:r>
              <a:rPr lang="sl-SI" noProof="0" dirty="0"/>
              <a:t>Pogoji za pridobitev odpustkov</a:t>
            </a:r>
          </a:p>
        </p:txBody>
      </p:sp>
      <p:sp>
        <p:nvSpPr>
          <p:cNvPr id="3" name="Označba mesta vsebine 2">
            <a:extLst>
              <a:ext uri="{FF2B5EF4-FFF2-40B4-BE49-F238E27FC236}">
                <a16:creationId xmlns:a16="http://schemas.microsoft.com/office/drawing/2014/main" id="{BEA3702B-212C-ED5C-7CED-69B5EA1BFB96}"/>
              </a:ext>
            </a:extLst>
          </p:cNvPr>
          <p:cNvSpPr>
            <a:spLocks noGrp="1"/>
          </p:cNvSpPr>
          <p:nvPr>
            <p:ph sz="quarter" idx="14"/>
          </p:nvPr>
        </p:nvSpPr>
        <p:spPr/>
        <p:txBody>
          <a:bodyPr/>
          <a:lstStyle/>
          <a:p>
            <a:endParaRPr lang="sl-SI" noProof="0" dirty="0"/>
          </a:p>
          <a:p>
            <a:pPr>
              <a:buFont typeface="Arial" panose="020B0604020202020204" pitchFamily="34" charset="0"/>
              <a:buChar char="•"/>
            </a:pPr>
            <a:r>
              <a:rPr lang="en-GB" noProof="0" dirty="0"/>
              <a:t> </a:t>
            </a:r>
            <a:r>
              <a:rPr lang="sl-SI" noProof="0" dirty="0"/>
              <a:t>Verniki morajo biti očiščeni z zakramentu pokore/sprave, prejeti sveto obhajilo in moliti po papeževih namenih.</a:t>
            </a:r>
          </a:p>
          <a:p>
            <a:pPr>
              <a:buFont typeface="Arial" panose="020B0604020202020204" pitchFamily="34" charset="0"/>
              <a:buChar char="•"/>
            </a:pPr>
            <a:r>
              <a:rPr lang="en-GB" noProof="0" dirty="0"/>
              <a:t> </a:t>
            </a:r>
            <a:r>
              <a:rPr lang="sl-SI" noProof="0" dirty="0"/>
              <a:t>Odpustek je lahko namenjen tudi dušam v vicah.</a:t>
            </a:r>
          </a:p>
          <a:p>
            <a:endParaRPr lang="sl-SI" noProof="0" dirty="0"/>
          </a:p>
        </p:txBody>
      </p:sp>
      <p:pic>
        <p:nvPicPr>
          <p:cNvPr id="4" name="Picture 2" descr="iubilaeum2025">
            <a:extLst>
              <a:ext uri="{FF2B5EF4-FFF2-40B4-BE49-F238E27FC236}">
                <a16:creationId xmlns:a16="http://schemas.microsoft.com/office/drawing/2014/main" id="{7D83E027-9E74-D75F-6F01-6307499BE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apež Frančišek: Bog ni čarodej s čarobno paličico">
            <a:extLst>
              <a:ext uri="{FF2B5EF4-FFF2-40B4-BE49-F238E27FC236}">
                <a16:creationId xmlns:a16="http://schemas.microsoft.com/office/drawing/2014/main" id="{14463700-4F0A-0C0D-E952-1D147FD8A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914" y="4683034"/>
            <a:ext cx="3135086" cy="21749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povedni dan v naši župniji: Pripravi se in pridi! (PODROBNA NAVODILA ...">
            <a:extLst>
              <a:ext uri="{FF2B5EF4-FFF2-40B4-BE49-F238E27FC236}">
                <a16:creationId xmlns:a16="http://schemas.microsoft.com/office/drawing/2014/main" id="{0CB48942-BD45-C264-4792-453BD2FB9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041" y="0"/>
            <a:ext cx="2425959" cy="161688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Oznanila – Župnija sv.Cirila in Metoda Škofljica">
            <a:extLst>
              <a:ext uri="{FF2B5EF4-FFF2-40B4-BE49-F238E27FC236}">
                <a16:creationId xmlns:a16="http://schemas.microsoft.com/office/drawing/2014/main" id="{107C559A-2CC9-89E9-F96C-A0AF73E30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268" y="5141167"/>
            <a:ext cx="3635646" cy="171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99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2BC013-8CB1-D5B3-8626-04F3E51E3FFD}"/>
              </a:ext>
            </a:extLst>
          </p:cNvPr>
          <p:cNvSpPr>
            <a:spLocks noGrp="1"/>
          </p:cNvSpPr>
          <p:nvPr>
            <p:ph type="ctrTitle"/>
          </p:nvPr>
        </p:nvSpPr>
        <p:spPr/>
        <p:txBody>
          <a:bodyPr/>
          <a:lstStyle/>
          <a:p>
            <a:r>
              <a:rPr lang="sl-SI" noProof="0" dirty="0"/>
              <a:t>Zakrament sprave</a:t>
            </a:r>
          </a:p>
        </p:txBody>
      </p:sp>
      <p:sp>
        <p:nvSpPr>
          <p:cNvPr id="3" name="Označba mesta vsebine 2">
            <a:extLst>
              <a:ext uri="{FF2B5EF4-FFF2-40B4-BE49-F238E27FC236}">
                <a16:creationId xmlns:a16="http://schemas.microsoft.com/office/drawing/2014/main" id="{21784D8A-AD66-9F93-8134-C06ADE56B8A5}"/>
              </a:ext>
            </a:extLst>
          </p:cNvPr>
          <p:cNvSpPr>
            <a:spLocks noGrp="1"/>
          </p:cNvSpPr>
          <p:nvPr>
            <p:ph sz="quarter" idx="14"/>
          </p:nvPr>
        </p:nvSpPr>
        <p:spPr/>
        <p:txBody>
          <a:bodyPr>
            <a:normAutofit fontScale="70000" lnSpcReduction="20000"/>
          </a:bodyPr>
          <a:lstStyle/>
          <a:p>
            <a:pPr algn="just"/>
            <a:r>
              <a:rPr lang="sl-SI" noProof="0" dirty="0"/>
              <a:t>Priznanje grehov (obtožba) nas tudi z zgolj človeškega vidika osvobaja in olajšuje spravo z drugimi. Z priznanjem in izpovedjo grehov človek, ki jih je storil, prevzame odgovornost zanje in se s tem ponovno odpre Bogu in občestvu Cerkve, da bi zaživel na novo. </a:t>
            </a:r>
          </a:p>
          <a:p>
            <a:endParaRPr lang="sl-SI" noProof="0" dirty="0"/>
          </a:p>
          <a:p>
            <a:pPr algn="just"/>
            <a:r>
              <a:rPr lang="sl-SI" noProof="0" dirty="0"/>
              <a:t>Spoved duhovniku je bistveni del zakramenta: "Potrebno je, da pri spovedi naštejemo vse smrtne grehe, za katere vemo po skrbnem izpraševanju vesti, tudi če so to najbolj skriti grehi in storjeni le proti zadnjima dvema zapoved</a:t>
            </a:r>
            <a:r>
              <a:rPr lang="en-GB" noProof="0" dirty="0" err="1"/>
              <a:t>i</a:t>
            </a:r>
            <a:r>
              <a:rPr lang="sl-SI" noProof="0" dirty="0"/>
              <a:t>ma dekaloga [prim. 2 </a:t>
            </a:r>
            <a:r>
              <a:rPr lang="sl-SI" noProof="0" dirty="0" err="1"/>
              <a:t>Mz</a:t>
            </a:r>
            <a:r>
              <a:rPr lang="sl-SI" noProof="0" dirty="0"/>
              <a:t> 20,17; Mt 5,28], saj pogosto huje ranijo dušo in se izkažejo za nevarnejše od tistih jasno storjenih": </a:t>
            </a:r>
            <a:endParaRPr lang="en-GB" noProof="0" dirty="0"/>
          </a:p>
          <a:p>
            <a:pPr algn="r"/>
            <a:r>
              <a:rPr lang="sl-SI" noProof="0" dirty="0"/>
              <a:t>Tridentinski koncil: Vera Cerkve</a:t>
            </a:r>
          </a:p>
          <a:p>
            <a:endParaRPr lang="sl-SI" noProof="0" dirty="0"/>
          </a:p>
        </p:txBody>
      </p:sp>
      <p:pic>
        <p:nvPicPr>
          <p:cNvPr id="4" name="Picture 2" descr="iubilaeum2025">
            <a:extLst>
              <a:ext uri="{FF2B5EF4-FFF2-40B4-BE49-F238E27FC236}">
                <a16:creationId xmlns:a16="http://schemas.microsoft.com/office/drawing/2014/main" id="{32B86BE3-B816-BBD3-2B4E-07D0198FE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ovedni dan v naši župniji: Pripravi se in pridi! (PODROBNA NAVODILA ...">
            <a:extLst>
              <a:ext uri="{FF2B5EF4-FFF2-40B4-BE49-F238E27FC236}">
                <a16:creationId xmlns:a16="http://schemas.microsoft.com/office/drawing/2014/main" id="{03476CE7-B082-855B-DF75-1C8EBACAB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041" y="0"/>
            <a:ext cx="2425959" cy="161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26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ACB69B-B20C-6EA7-DD32-7F06B5053055}"/>
              </a:ext>
            </a:extLst>
          </p:cNvPr>
          <p:cNvSpPr>
            <a:spLocks noGrp="1"/>
          </p:cNvSpPr>
          <p:nvPr>
            <p:ph type="ctrTitle"/>
          </p:nvPr>
        </p:nvSpPr>
        <p:spPr/>
        <p:txBody>
          <a:bodyPr/>
          <a:lstStyle/>
          <a:p>
            <a:r>
              <a:rPr lang="sl-SI" noProof="0" dirty="0"/>
              <a:t>ODVEZA IN ZADOŠČEVANJE</a:t>
            </a:r>
          </a:p>
        </p:txBody>
      </p:sp>
      <p:sp>
        <p:nvSpPr>
          <p:cNvPr id="3" name="Označba mesta vsebine 2">
            <a:extLst>
              <a:ext uri="{FF2B5EF4-FFF2-40B4-BE49-F238E27FC236}">
                <a16:creationId xmlns:a16="http://schemas.microsoft.com/office/drawing/2014/main" id="{01E27EFC-E62A-1201-632A-078D101B7BCF}"/>
              </a:ext>
            </a:extLst>
          </p:cNvPr>
          <p:cNvSpPr>
            <a:spLocks noGrp="1"/>
          </p:cNvSpPr>
          <p:nvPr>
            <p:ph sz="quarter" idx="14"/>
          </p:nvPr>
        </p:nvSpPr>
        <p:spPr/>
        <p:txBody>
          <a:bodyPr>
            <a:noAutofit/>
          </a:bodyPr>
          <a:lstStyle/>
          <a:p>
            <a:r>
              <a:rPr lang="sl-SI" sz="1400" noProof="0" dirty="0"/>
              <a:t>Po najboljših močeh si je treba prizadevati za popravo krivic (npr. vrniti ukradeno blago, povrniti ugled tistim, ki so bili obrekovani, zaceliti rane). To zahteva preprosta pravičnost. Poleg tega pa greh rani in slabi tudi grešnika samega ter njegove odnose z Bogom in bližnjimi. </a:t>
            </a:r>
          </a:p>
          <a:p>
            <a:r>
              <a:rPr lang="sl-SI" sz="1400" noProof="0" dirty="0"/>
              <a:t>Odveza odvzame greh, ne odpravi pa vseh posledic, ki jih je povzročil greh [prim. tridentinski koncil: </a:t>
            </a:r>
            <a:r>
              <a:rPr lang="sl-SI" sz="1400" noProof="0" dirty="0" err="1"/>
              <a:t>Denz</a:t>
            </a:r>
            <a:r>
              <a:rPr lang="sl-SI" sz="1400" noProof="0" dirty="0"/>
              <a:t>. -</a:t>
            </a:r>
            <a:r>
              <a:rPr lang="sl-SI" sz="1400" noProof="0" dirty="0" err="1"/>
              <a:t>Schönm</a:t>
            </a:r>
            <a:r>
              <a:rPr lang="sl-SI" sz="1400" noProof="0" dirty="0"/>
              <a:t>., 1712]. </a:t>
            </a:r>
          </a:p>
          <a:p>
            <a:r>
              <a:rPr lang="sl-SI" sz="1400" noProof="0" dirty="0"/>
              <a:t>Odvezan greha si mora grešnik še vedno povrniti polno duhovno zdravje. Zato mora storiti še kaj več: ustrezno mora “zadostiti”. </a:t>
            </a:r>
          </a:p>
          <a:p>
            <a:r>
              <a:rPr lang="sl-SI" sz="1400" noProof="0" dirty="0"/>
              <a:t>To zadoščenje imenujemo tudi "pokora".</a:t>
            </a:r>
          </a:p>
          <a:p>
            <a:pPr algn="just"/>
            <a:r>
              <a:rPr lang="sl-SI" sz="1400" noProof="0" dirty="0"/>
              <a:t>Pokora, ki jo izreče spovednik, mora upoštevati osebni položaj </a:t>
            </a:r>
            <a:r>
              <a:rPr lang="sl-SI" sz="1400" noProof="0" dirty="0" err="1"/>
              <a:t>spokorjenca</a:t>
            </a:r>
            <a:r>
              <a:rPr lang="sl-SI" sz="1400" noProof="0" dirty="0"/>
              <a:t> in iskati njegovo duhovno dobro. V največji možni meri mora ustrezati teži in naravi storjenih grehov. Sestavljena je lahko iz molitve, del usmiljenja, služenja bližnjemu, prostovoljnega odrekanja, žrtev in predvsem potrpežljivega sprejemanja križa, ki ga moramo nositi.</a:t>
            </a:r>
          </a:p>
          <a:p>
            <a:endParaRPr lang="sl-SI" sz="1400" noProof="0" dirty="0"/>
          </a:p>
        </p:txBody>
      </p:sp>
      <p:pic>
        <p:nvPicPr>
          <p:cNvPr id="4" name="Picture 2" descr="iubilaeum2025">
            <a:extLst>
              <a:ext uri="{FF2B5EF4-FFF2-40B4-BE49-F238E27FC236}">
                <a16:creationId xmlns:a16="http://schemas.microsoft.com/office/drawing/2014/main" id="{E305A767-75C0-93B4-6536-6C514BF32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ovedni dan v naši župniji: Pripravi se in pridi! (PODROBNA NAVODILA ...">
            <a:extLst>
              <a:ext uri="{FF2B5EF4-FFF2-40B4-BE49-F238E27FC236}">
                <a16:creationId xmlns:a16="http://schemas.microsoft.com/office/drawing/2014/main" id="{51252503-0BE9-B4D5-DA59-40C41CAF3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041" y="0"/>
            <a:ext cx="2425959" cy="161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7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318EE2-4AA5-E9C0-48C9-2531F4FA6213}"/>
              </a:ext>
            </a:extLst>
          </p:cNvPr>
          <p:cNvSpPr>
            <a:spLocks noGrp="1"/>
          </p:cNvSpPr>
          <p:nvPr>
            <p:ph type="ctrTitle"/>
          </p:nvPr>
        </p:nvSpPr>
        <p:spPr/>
        <p:txBody>
          <a:bodyPr/>
          <a:lstStyle/>
          <a:p>
            <a:r>
              <a:rPr lang="sl-SI" noProof="0" dirty="0"/>
              <a:t>ODPUSTEK</a:t>
            </a:r>
          </a:p>
        </p:txBody>
      </p:sp>
      <p:sp>
        <p:nvSpPr>
          <p:cNvPr id="3" name="Označba mesta vsebine 2">
            <a:extLst>
              <a:ext uri="{FF2B5EF4-FFF2-40B4-BE49-F238E27FC236}">
                <a16:creationId xmlns:a16="http://schemas.microsoft.com/office/drawing/2014/main" id="{350A8357-887D-FD8D-DB47-D89633D229B7}"/>
              </a:ext>
            </a:extLst>
          </p:cNvPr>
          <p:cNvSpPr>
            <a:spLocks noGrp="1"/>
          </p:cNvSpPr>
          <p:nvPr>
            <p:ph sz="quarter" idx="14"/>
          </p:nvPr>
        </p:nvSpPr>
        <p:spPr/>
        <p:txBody>
          <a:bodyPr>
            <a:normAutofit fontScale="62500" lnSpcReduction="20000"/>
          </a:bodyPr>
          <a:lstStyle/>
          <a:p>
            <a:pPr algn="just"/>
            <a:r>
              <a:rPr lang="sl-SI" altLang="en-SI" sz="2400" noProof="0" dirty="0"/>
              <a:t>Nauk in praksa odpustkov sta tesno povezana z učinki zakramenta sprave/pokore.</a:t>
            </a:r>
          </a:p>
          <a:p>
            <a:endParaRPr lang="sl-SI" altLang="en-SI" noProof="0" dirty="0"/>
          </a:p>
          <a:p>
            <a:pPr algn="just"/>
            <a:r>
              <a:rPr lang="sl-SI" altLang="en-SI" sz="2400" noProof="0" dirty="0"/>
              <a:t>Odpustek je odpuščanje časne kazni za grehe, ki so že odpuščeni in ga vernik pod določenimi pogoji pridobi s posredovanjem Cerkve, ki kot služabnica odrešenja podeljuje iz zaklada</a:t>
            </a:r>
            <a:r>
              <a:rPr lang="sl-SI" altLang="en-SI" noProof="0" dirty="0"/>
              <a:t>, ki ga je s svojim </a:t>
            </a:r>
            <a:r>
              <a:rPr lang="sl-SI" altLang="en-SI" sz="2400" noProof="0" dirty="0"/>
              <a:t>zadoščenjem napolnil Kristus in svetniki.</a:t>
            </a:r>
          </a:p>
          <a:p>
            <a:endParaRPr lang="sl-SI" altLang="en-SI" sz="2400" noProof="0" dirty="0"/>
          </a:p>
          <a:p>
            <a:pPr algn="just"/>
            <a:r>
              <a:rPr lang="sl-SI" altLang="en-SI" sz="2400" noProof="0" dirty="0"/>
              <a:t>Odpustek je delni ali popolni glede na to, ali delno ali v celoti osvobodi od časne kazni za grehe" </a:t>
            </a:r>
          </a:p>
          <a:p>
            <a:pPr algn="r"/>
            <a:r>
              <a:rPr lang="sl-SI" altLang="en-SI" sz="2400" noProof="0" dirty="0"/>
              <a:t>Pavel VI., Apostolska konstitucija. </a:t>
            </a:r>
            <a:r>
              <a:rPr lang="sl-SI" altLang="en-SI" sz="2400" noProof="0" dirty="0" err="1"/>
              <a:t>Indulgentiarum</a:t>
            </a:r>
            <a:r>
              <a:rPr lang="sl-SI" altLang="en-SI" sz="2400" noProof="0" dirty="0"/>
              <a:t> </a:t>
            </a:r>
            <a:r>
              <a:rPr lang="sl-SI" altLang="en-SI" sz="2400" noProof="0" dirty="0" err="1"/>
              <a:t>doctrina</a:t>
            </a:r>
            <a:r>
              <a:rPr lang="sl-SI" altLang="en-SI" sz="2400" noProof="0" dirty="0"/>
              <a:t>,</a:t>
            </a:r>
            <a:br>
              <a:rPr lang="sl-SI" altLang="en-SI" sz="2400" noProof="0" dirty="0"/>
            </a:br>
            <a:r>
              <a:rPr lang="sl-SI" altLang="en-SI" sz="2400" noProof="0" dirty="0" err="1"/>
              <a:t>Normae</a:t>
            </a:r>
            <a:r>
              <a:rPr lang="sl-SI" altLang="en-SI" sz="2400" noProof="0" dirty="0"/>
              <a:t> 1-3, AAS 59 (1967), 5-24 </a:t>
            </a:r>
          </a:p>
          <a:p>
            <a:endParaRPr lang="sl-SI" noProof="0" dirty="0"/>
          </a:p>
        </p:txBody>
      </p:sp>
      <p:pic>
        <p:nvPicPr>
          <p:cNvPr id="4" name="Picture 2" descr="iubilaeum2025">
            <a:extLst>
              <a:ext uri="{FF2B5EF4-FFF2-40B4-BE49-F238E27FC236}">
                <a16:creationId xmlns:a16="http://schemas.microsoft.com/office/drawing/2014/main" id="{A67A909D-5527-C4C4-B2FA-E71785B79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Slikovni rezultati za ODPIRANJE SVETIH VRAT">
            <a:extLst>
              <a:ext uri="{FF2B5EF4-FFF2-40B4-BE49-F238E27FC236}">
                <a16:creationId xmlns:a16="http://schemas.microsoft.com/office/drawing/2014/main" id="{9319B04B-8E3F-A98E-BB1E-4E76BA448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992" y="0"/>
            <a:ext cx="2258008" cy="136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711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C11355A-08AC-FA1A-A9B0-878B77619F47}"/>
              </a:ext>
            </a:extLst>
          </p:cNvPr>
          <p:cNvSpPr>
            <a:spLocks noGrp="1"/>
          </p:cNvSpPr>
          <p:nvPr>
            <p:ph type="ctrTitle"/>
          </p:nvPr>
        </p:nvSpPr>
        <p:spPr/>
        <p:txBody>
          <a:bodyPr/>
          <a:lstStyle/>
          <a:p>
            <a:r>
              <a:rPr lang="sl-SI" noProof="0" dirty="0"/>
              <a:t>ODPUSTEK</a:t>
            </a:r>
          </a:p>
        </p:txBody>
      </p:sp>
      <p:sp>
        <p:nvSpPr>
          <p:cNvPr id="3" name="Označba mesta vsebine 2">
            <a:extLst>
              <a:ext uri="{FF2B5EF4-FFF2-40B4-BE49-F238E27FC236}">
                <a16:creationId xmlns:a16="http://schemas.microsoft.com/office/drawing/2014/main" id="{2AB42DEC-6253-7CD8-1C8B-9B857523E01C}"/>
              </a:ext>
            </a:extLst>
          </p:cNvPr>
          <p:cNvSpPr>
            <a:spLocks noGrp="1"/>
          </p:cNvSpPr>
          <p:nvPr>
            <p:ph sz="quarter" idx="14"/>
          </p:nvPr>
        </p:nvSpPr>
        <p:spPr>
          <a:xfrm>
            <a:off x="2256485" y="1497209"/>
            <a:ext cx="6199584" cy="5228056"/>
          </a:xfrm>
        </p:spPr>
        <p:txBody>
          <a:bodyPr>
            <a:normAutofit fontScale="62500" lnSpcReduction="20000"/>
          </a:bodyPr>
          <a:lstStyle/>
          <a:p>
            <a:pPr algn="just" eaLnBrk="1" hangingPunct="1">
              <a:lnSpc>
                <a:spcPct val="120000"/>
              </a:lnSpc>
              <a:buFont typeface="Wingdings 2" panose="05020102010507070707" pitchFamily="18" charset="2"/>
              <a:buNone/>
            </a:pPr>
            <a:r>
              <a:rPr lang="sl-SI" altLang="en-SI" sz="2400" noProof="0" dirty="0"/>
              <a:t>Da bi razumeli nauk in delovanje Cerkve, glede odpustkov, se moramo zavedati, da ima greh </a:t>
            </a:r>
            <a:r>
              <a:rPr lang="sl-SI" altLang="en-SI" sz="2400" u="sng" noProof="0" dirty="0"/>
              <a:t>dvojno posledico</a:t>
            </a:r>
            <a:r>
              <a:rPr lang="sl-SI" altLang="en-SI" sz="2400" noProof="0" dirty="0"/>
              <a:t>. </a:t>
            </a:r>
          </a:p>
          <a:p>
            <a:pPr algn="just" eaLnBrk="1" hangingPunct="1">
              <a:lnSpc>
                <a:spcPct val="120000"/>
              </a:lnSpc>
              <a:buFont typeface="Wingdings 2" panose="05020102010507070707" pitchFamily="18" charset="2"/>
              <a:buNone/>
            </a:pPr>
            <a:endParaRPr lang="sl-SI" altLang="en-SI" sz="2400" noProof="0" dirty="0"/>
          </a:p>
          <a:p>
            <a:pPr algn="just" eaLnBrk="1" hangingPunct="1">
              <a:lnSpc>
                <a:spcPct val="120000"/>
              </a:lnSpc>
              <a:buFont typeface="Wingdings 2" panose="05020102010507070707" pitchFamily="18" charset="2"/>
              <a:buNone/>
            </a:pPr>
            <a:r>
              <a:rPr lang="sl-SI" altLang="en-SI" sz="2400" noProof="0" dirty="0"/>
              <a:t>Težki greh nas prikrajša za </a:t>
            </a:r>
          </a:p>
          <a:p>
            <a:pPr algn="just" eaLnBrk="1" hangingPunct="1">
              <a:lnSpc>
                <a:spcPct val="120000"/>
              </a:lnSpc>
              <a:buFont typeface="Calibri" panose="020F0502020204030204" pitchFamily="34" charset="0"/>
              <a:buAutoNum type="arabicPeriod"/>
            </a:pPr>
            <a:r>
              <a:rPr lang="sl-SI" altLang="en-SI" sz="2400" u="sng" noProof="0" dirty="0"/>
              <a:t> občestvo z Bogom </a:t>
            </a:r>
            <a:r>
              <a:rPr lang="sl-SI" altLang="en-SI" sz="2400" noProof="0" dirty="0"/>
              <a:t>in zato ne moremo doseči večnega življenja, katerega odvzem imenujemo «večna kazen» za greh. </a:t>
            </a:r>
          </a:p>
          <a:p>
            <a:pPr algn="just" eaLnBrk="1" hangingPunct="1">
              <a:lnSpc>
                <a:spcPct val="120000"/>
              </a:lnSpc>
            </a:pPr>
            <a:endParaRPr lang="sl-SI" altLang="en-SI" sz="2400" noProof="0" dirty="0"/>
          </a:p>
          <a:p>
            <a:pPr algn="just" eaLnBrk="1" hangingPunct="1">
              <a:lnSpc>
                <a:spcPct val="120000"/>
              </a:lnSpc>
            </a:pPr>
            <a:r>
              <a:rPr lang="sl-SI" altLang="en-SI" sz="2400" noProof="0" dirty="0"/>
              <a:t>2. Po drugi strani pa vsak greh, tudi manjši, </a:t>
            </a:r>
            <a:r>
              <a:rPr lang="sl-SI" altLang="en-SI" sz="2400" u="sng" noProof="0" dirty="0"/>
              <a:t>povzroča nezdravo navezanost na ustvarjene reči, </a:t>
            </a:r>
            <a:r>
              <a:rPr lang="sl-SI" altLang="en-SI" sz="2400" noProof="0" dirty="0"/>
              <a:t>ki jo je treba očistiti, že tukaj kot tudi po smrti, v stanju, imenovanem vice. </a:t>
            </a:r>
          </a:p>
          <a:p>
            <a:pPr algn="just" eaLnBrk="1" hangingPunct="1">
              <a:lnSpc>
                <a:spcPct val="120000"/>
              </a:lnSpc>
            </a:pPr>
            <a:r>
              <a:rPr lang="sl-SI" altLang="en-SI" sz="2400" noProof="0" dirty="0"/>
              <a:t>Takšno očiščenje človeka osvobodi tako imenovane «časne kazni» za greh. </a:t>
            </a:r>
          </a:p>
          <a:p>
            <a:pPr algn="just" eaLnBrk="1" hangingPunct="1">
              <a:lnSpc>
                <a:spcPct val="120000"/>
              </a:lnSpc>
              <a:buFont typeface="Wingdings 2" panose="05020102010507070707" pitchFamily="18" charset="2"/>
              <a:buNone/>
            </a:pPr>
            <a:endParaRPr lang="sl-SI" altLang="en-SI" sz="2400" noProof="0" dirty="0"/>
          </a:p>
          <a:p>
            <a:pPr algn="just" eaLnBrk="1" hangingPunct="1">
              <a:lnSpc>
                <a:spcPct val="120000"/>
              </a:lnSpc>
              <a:buFont typeface="Wingdings 2" panose="05020102010507070707" pitchFamily="18" charset="2"/>
              <a:buNone/>
            </a:pPr>
            <a:r>
              <a:rPr lang="sl-SI" altLang="en-SI" sz="2400" noProof="0" dirty="0"/>
              <a:t>Teh dveh kazni ne smemo razumeti kot nekakšno maščevanje, ki ga Bog naloži od zunaj, ampak kot posledice, ki izhajajo iz same narave greha. </a:t>
            </a:r>
          </a:p>
          <a:p>
            <a:pPr algn="just" eaLnBrk="1" hangingPunct="1">
              <a:lnSpc>
                <a:spcPct val="120000"/>
              </a:lnSpc>
              <a:buFont typeface="Wingdings 2" panose="05020102010507070707" pitchFamily="18" charset="2"/>
              <a:buNone/>
            </a:pPr>
            <a:r>
              <a:rPr lang="sl-SI" altLang="en-SI" sz="2400" u="sng" noProof="0" dirty="0"/>
              <a:t>Spreobrnjenje, ki izhaja iz goreče ljubezni, lahko privede do popolnega očiščenja, tako da ni več nobene kazni </a:t>
            </a:r>
            <a:endParaRPr lang="en-GB" altLang="en-SI" sz="2400" u="sng" noProof="0" dirty="0"/>
          </a:p>
          <a:p>
            <a:pPr algn="r" eaLnBrk="1" hangingPunct="1">
              <a:lnSpc>
                <a:spcPct val="120000"/>
              </a:lnSpc>
              <a:buFont typeface="Wingdings 2" panose="05020102010507070707" pitchFamily="18" charset="2"/>
              <a:buNone/>
            </a:pPr>
            <a:r>
              <a:rPr lang="sl-SI" altLang="en-SI" sz="2400" noProof="0"/>
              <a:t>prim</a:t>
            </a:r>
            <a:r>
              <a:rPr lang="sl-SI" altLang="en-SI" sz="2400" noProof="0" dirty="0"/>
              <a:t>. tridentinski koncil: </a:t>
            </a:r>
            <a:r>
              <a:rPr lang="sl-SI" altLang="en-SI" sz="2400" noProof="0" dirty="0" err="1"/>
              <a:t>Denz</a:t>
            </a:r>
            <a:r>
              <a:rPr lang="sl-SI" altLang="en-SI" sz="2400" noProof="0" dirty="0"/>
              <a:t>. -</a:t>
            </a:r>
            <a:r>
              <a:rPr lang="sl-SI" altLang="en-SI" sz="2400" noProof="0" dirty="0" err="1"/>
              <a:t>Schönm</a:t>
            </a:r>
            <a:r>
              <a:rPr lang="sl-SI" altLang="en-SI" sz="2400" noProof="0" dirty="0"/>
              <a:t>., 1712-1713; 1820].</a:t>
            </a:r>
          </a:p>
          <a:p>
            <a:pPr>
              <a:lnSpc>
                <a:spcPct val="120000"/>
              </a:lnSpc>
            </a:pPr>
            <a:endParaRPr lang="sl-SI" noProof="0" dirty="0"/>
          </a:p>
        </p:txBody>
      </p:sp>
      <p:pic>
        <p:nvPicPr>
          <p:cNvPr id="4" name="Picture 2" descr="iubilaeum2025">
            <a:extLst>
              <a:ext uri="{FF2B5EF4-FFF2-40B4-BE49-F238E27FC236}">
                <a16:creationId xmlns:a16="http://schemas.microsoft.com/office/drawing/2014/main" id="{35F56FD3-9FAE-ABEB-E4FA-5D1F5AB29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 y="4544008"/>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ikovni rezultati za ODPIRANJE SVETIH VRAT">
            <a:extLst>
              <a:ext uri="{FF2B5EF4-FFF2-40B4-BE49-F238E27FC236}">
                <a16:creationId xmlns:a16="http://schemas.microsoft.com/office/drawing/2014/main" id="{12AC704A-D4A2-DF44-4999-32BEAA6FC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992" y="0"/>
            <a:ext cx="2258008" cy="136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519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C1119F3-6F8C-6EF4-4779-455121FECB80}"/>
              </a:ext>
            </a:extLst>
          </p:cNvPr>
          <p:cNvSpPr>
            <a:spLocks noGrp="1"/>
          </p:cNvSpPr>
          <p:nvPr>
            <p:ph type="ctrTitle"/>
          </p:nvPr>
        </p:nvSpPr>
        <p:spPr/>
        <p:txBody>
          <a:bodyPr/>
          <a:lstStyle/>
          <a:p>
            <a:r>
              <a:rPr lang="sl-SI" noProof="0" dirty="0"/>
              <a:t>ODVEZA</a:t>
            </a:r>
          </a:p>
        </p:txBody>
      </p:sp>
      <p:sp>
        <p:nvSpPr>
          <p:cNvPr id="3" name="Označba mesta vsebine 2">
            <a:extLst>
              <a:ext uri="{FF2B5EF4-FFF2-40B4-BE49-F238E27FC236}">
                <a16:creationId xmlns:a16="http://schemas.microsoft.com/office/drawing/2014/main" id="{285C20C5-32E5-2295-6FDD-EFA5AA076A3C}"/>
              </a:ext>
            </a:extLst>
          </p:cNvPr>
          <p:cNvSpPr>
            <a:spLocks noGrp="1"/>
          </p:cNvSpPr>
          <p:nvPr>
            <p:ph sz="quarter" idx="14"/>
          </p:nvPr>
        </p:nvSpPr>
        <p:spPr>
          <a:xfrm>
            <a:off x="2256485" y="1497209"/>
            <a:ext cx="6199584" cy="4920024"/>
          </a:xfrm>
        </p:spPr>
        <p:txBody>
          <a:bodyPr>
            <a:normAutofit fontScale="70000" lnSpcReduction="20000"/>
          </a:bodyPr>
          <a:lstStyle/>
          <a:p>
            <a:pPr algn="just" eaLnBrk="1" hangingPunct="1">
              <a:buFont typeface="Wingdings 2" panose="05020102010507070707" pitchFamily="18" charset="2"/>
              <a:buNone/>
            </a:pPr>
            <a:r>
              <a:rPr lang="sl-SI" altLang="en-SI" sz="2400" noProof="0" dirty="0"/>
              <a:t>Z odvezo v zakramentu sprave dobimo:</a:t>
            </a:r>
          </a:p>
          <a:p>
            <a:pPr algn="just" eaLnBrk="1" hangingPunct="1">
              <a:buFont typeface="Wingdings 2" panose="05020102010507070707" pitchFamily="18" charset="2"/>
              <a:buNone/>
            </a:pPr>
            <a:r>
              <a:rPr lang="sl-SI" altLang="en-SI" sz="2400" u="sng" noProof="0" dirty="0"/>
              <a:t>odpuščanje grehov in ponovno občestvo z Bogom, torej odpuščanje večnih kazni za greh</a:t>
            </a:r>
            <a:r>
              <a:rPr lang="sl-SI" altLang="en-SI" sz="2400" noProof="0" dirty="0"/>
              <a:t>.</a:t>
            </a:r>
          </a:p>
          <a:p>
            <a:pPr algn="just" eaLnBrk="1" hangingPunct="1">
              <a:buFont typeface="Wingdings 2" panose="05020102010507070707" pitchFamily="18" charset="2"/>
              <a:buNone/>
            </a:pPr>
            <a:endParaRPr lang="sl-SI" altLang="en-SI" sz="2400" noProof="0" dirty="0"/>
          </a:p>
          <a:p>
            <a:pPr algn="just" eaLnBrk="1" hangingPunct="1">
              <a:buFont typeface="Wingdings 2" panose="05020102010507070707" pitchFamily="18" charset="2"/>
              <a:buNone/>
            </a:pPr>
            <a:r>
              <a:rPr lang="sl-SI" altLang="en-SI" sz="2400" noProof="0" dirty="0"/>
              <a:t>Vendar ostajajo </a:t>
            </a:r>
            <a:r>
              <a:rPr lang="sl-SI" altLang="en-SI" sz="2400" u="sng" noProof="0" dirty="0"/>
              <a:t>časne kazni za </a:t>
            </a:r>
            <a:r>
              <a:rPr lang="sl-SI" altLang="en-SI" sz="2400" noProof="0" dirty="0"/>
              <a:t>greh. </a:t>
            </a:r>
          </a:p>
          <a:p>
            <a:pPr algn="just" eaLnBrk="1" hangingPunct="1">
              <a:buFont typeface="Wingdings 2" panose="05020102010507070707" pitchFamily="18" charset="2"/>
              <a:buNone/>
            </a:pPr>
            <a:endParaRPr lang="sl-SI" altLang="en-SI" noProof="0" dirty="0"/>
          </a:p>
          <a:p>
            <a:pPr algn="just" eaLnBrk="1" hangingPunct="1">
              <a:buFont typeface="Wingdings 2" panose="05020102010507070707" pitchFamily="18" charset="2"/>
              <a:buNone/>
            </a:pPr>
            <a:r>
              <a:rPr lang="sl-SI" altLang="en-SI" sz="2400" noProof="0" dirty="0"/>
              <a:t>Kristjan si mora prizadevati, da bo potrpežljivo prenašal trpljenje in preizkušnje vseh vrst ter se na dan mirno soočil s smrtjo, da bo te časne kazni za greh sprejel kot milost; z deli usmiljenja in dobrodelnosti, pa tudi z molitvijo in različnimi praksami pokore si mora prizadevati, da se popolnoma znebi "starega človeka" in si nadene "novega človeka".</a:t>
            </a:r>
          </a:p>
          <a:p>
            <a:endParaRPr lang="sl-SI" noProof="0" dirty="0"/>
          </a:p>
        </p:txBody>
      </p:sp>
      <p:pic>
        <p:nvPicPr>
          <p:cNvPr id="4" name="Picture 2" descr="iubilaeum2025">
            <a:extLst>
              <a:ext uri="{FF2B5EF4-FFF2-40B4-BE49-F238E27FC236}">
                <a16:creationId xmlns:a16="http://schemas.microsoft.com/office/drawing/2014/main" id="{C45802A3-BB88-9DA9-D986-DB9EE022E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057" y="0"/>
            <a:ext cx="2162943" cy="2180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ovedni dan v naši župniji: Pripravi se in pridi! (PODROBNA NAVODILA ...">
            <a:extLst>
              <a:ext uri="{FF2B5EF4-FFF2-40B4-BE49-F238E27FC236}">
                <a16:creationId xmlns:a16="http://schemas.microsoft.com/office/drawing/2014/main" id="{D1EDDD64-0B45-922B-2ECF-83FFC85A4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60791"/>
            <a:ext cx="2246398" cy="149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845719"/>
      </p:ext>
    </p:extLst>
  </p:cSld>
  <p:clrMapOvr>
    <a:masterClrMapping/>
  </p:clrMapOvr>
</p:sld>
</file>

<file path=ppt/theme/theme1.xml><?xml version="1.0" encoding="utf-8"?>
<a:theme xmlns:a="http://schemas.openxmlformats.org/drawingml/2006/main" name="Custom">
  <a:themeElements>
    <a:clrScheme name="Custom 18">
      <a:dk1>
        <a:sysClr val="windowText" lastClr="000000"/>
      </a:dk1>
      <a:lt1>
        <a:sysClr val="window" lastClr="FFFFFF"/>
      </a:lt1>
      <a:dk2>
        <a:srgbClr val="44546A"/>
      </a:dk2>
      <a:lt2>
        <a:srgbClr val="E7E6E6"/>
      </a:lt2>
      <a:accent1>
        <a:srgbClr val="4472C4"/>
      </a:accent1>
      <a:accent2>
        <a:srgbClr val="D4D0E9"/>
      </a:accent2>
      <a:accent3>
        <a:srgbClr val="0070C0"/>
      </a:accent3>
      <a:accent4>
        <a:srgbClr val="FFC000"/>
      </a:accent4>
      <a:accent5>
        <a:srgbClr val="362795"/>
      </a:accent5>
      <a:accent6>
        <a:srgbClr val="70AD47"/>
      </a:accent6>
      <a:hlink>
        <a:srgbClr val="85DFFF"/>
      </a:hlink>
      <a:folHlink>
        <a:srgbClr val="00B0F0"/>
      </a:folHlink>
    </a:clrScheme>
    <a:fontScheme name="Custom 61">
      <a:majorFont>
        <a:latin typeface="Batang"/>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175639_Win32_SL_V3" id="{E3BABE8A-5E36-4CEB-8367-07951D61F935}" vid="{CBF2C544-30BB-46F6-928C-1C11FB799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52DE45-47B9-4C22-9454-5409ECF862A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92CD2CA-20AA-4B25-93DB-19BA823DE1CA}">
  <ds:schemaRefs>
    <ds:schemaRef ds:uri="http://schemas.microsoft.com/sharepoint/v3/contenttype/forms"/>
  </ds:schemaRefs>
</ds:datastoreItem>
</file>

<file path=customXml/itemProps3.xml><?xml version="1.0" encoding="utf-8"?>
<ds:datastoreItem xmlns:ds="http://schemas.openxmlformats.org/officeDocument/2006/customXml" ds:itemID="{9AB8E904-A4D1-44E3-A5C0-8B2587D6E2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Gallery</Template>
  <TotalTime>181</TotalTime>
  <Words>2117</Words>
  <Application>Microsoft Office PowerPoint</Application>
  <PresentationFormat>Diaprojekcija na zaslonu (4:3)</PresentationFormat>
  <Paragraphs>203</Paragraphs>
  <Slides>31</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31</vt:i4>
      </vt:variant>
    </vt:vector>
  </HeadingPairs>
  <TitlesOfParts>
    <vt:vector size="38" baseType="lpstr">
      <vt:lpstr>Batang</vt:lpstr>
      <vt:lpstr>Arial</vt:lpstr>
      <vt:lpstr>Calibri</vt:lpstr>
      <vt:lpstr>Corbel</vt:lpstr>
      <vt:lpstr>Wingdings</vt:lpstr>
      <vt:lpstr>Wingdings 2</vt:lpstr>
      <vt:lpstr>Custom</vt:lpstr>
      <vt:lpstr>SVETO LETO 2025</vt:lpstr>
      <vt:lpstr>Papežev poziv k upanju</vt:lpstr>
      <vt:lpstr>Odpustki kot izraz Božjega usmiljenja</vt:lpstr>
      <vt:lpstr>Pogoji za pridobitev odpustkov</vt:lpstr>
      <vt:lpstr>Zakrament sprave</vt:lpstr>
      <vt:lpstr>ODVEZA IN ZADOŠČEVANJE</vt:lpstr>
      <vt:lpstr>ODPUSTEK</vt:lpstr>
      <vt:lpstr>ODPUSTEK</vt:lpstr>
      <vt:lpstr>ODVEZA</vt:lpstr>
      <vt:lpstr>V občestvu svetnikov</vt:lpstr>
      <vt:lpstr>ZAKLAD CERKVE</vt:lpstr>
      <vt:lpstr>Pridobitev odpustka pO CerkvI</vt:lpstr>
      <vt:lpstr>POPOLNI ALI DELNI ODPUSTEK</vt:lpstr>
      <vt:lpstr>DELNI ODPUSTKI</vt:lpstr>
      <vt:lpstr>Enchiridion indulgentiarum</vt:lpstr>
      <vt:lpstr>POPOLNI ODPUSTKI</vt:lpstr>
      <vt:lpstr>POPOLNI odpustki OB posebnIH okoliščinAH</vt:lpstr>
      <vt:lpstr>Sveta romanja</vt:lpstr>
      <vt:lpstr>Rim: </vt:lpstr>
      <vt:lpstr>Sveta dežela: </vt:lpstr>
      <vt:lpstr>Drugi kraji:</vt:lpstr>
      <vt:lpstr>Dodatna svetišča v Rimu</vt:lpstr>
      <vt:lpstr>Cerkve, ki so del jubilejnih poti Iter Europaeum:</vt:lpstr>
      <vt:lpstr>Sveti kraji izven Rima:</vt:lpstr>
      <vt:lpstr>Odpustki za ostarele, bolne in zapornike</vt:lpstr>
      <vt:lpstr>Pobožni obiski in češčenje</vt:lpstr>
      <vt:lpstr>Dostopnost odpustkov za vse</vt:lpstr>
      <vt:lpstr>Dela usmiljenja in pokore</vt:lpstr>
      <vt:lpstr>DELA USMILJENJA</vt:lpstr>
      <vt:lpstr>Pomen petkov in pokore</vt:lpstr>
      <vt:lpstr>Spoved kot sredstvo milosti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Nikolaj A.R.O.Cist</dc:creator>
  <cp:lastModifiedBy>Neža Novak</cp:lastModifiedBy>
  <cp:revision>5</cp:revision>
  <dcterms:created xsi:type="dcterms:W3CDTF">2024-09-27T07:20:47Z</dcterms:created>
  <dcterms:modified xsi:type="dcterms:W3CDTF">2024-09-27T14:38:49Z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