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3" r:id="rId2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 y="-10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2FAA3660-55D7-44BD-806C-BC2A299EA1F2}" type="datetimeFigureOut">
              <a:rPr lang="sl-SI" smtClean="0"/>
              <a:t>13.9.2013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376703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FAA3660-55D7-44BD-806C-BC2A299EA1F2}" type="datetimeFigureOut">
              <a:rPr lang="sl-SI" smtClean="0"/>
              <a:t>13.9.2013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237364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FAA3660-55D7-44BD-806C-BC2A299EA1F2}" type="datetimeFigureOut">
              <a:rPr lang="sl-SI" smtClean="0"/>
              <a:t>13.9.2013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216148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FAA3660-55D7-44BD-806C-BC2A299EA1F2}" type="datetimeFigureOut">
              <a:rPr lang="sl-SI" smtClean="0"/>
              <a:t>13.9.2013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270717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2FAA3660-55D7-44BD-806C-BC2A299EA1F2}" type="datetimeFigureOut">
              <a:rPr lang="sl-SI" smtClean="0"/>
              <a:t>13.9.2013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94370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2FAA3660-55D7-44BD-806C-BC2A299EA1F2}" type="datetimeFigureOut">
              <a:rPr lang="sl-SI" smtClean="0"/>
              <a:t>13.9.2013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385894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2FAA3660-55D7-44BD-806C-BC2A299EA1F2}" type="datetimeFigureOut">
              <a:rPr lang="sl-SI" smtClean="0"/>
              <a:t>13.9.2013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413823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2FAA3660-55D7-44BD-806C-BC2A299EA1F2}" type="datetimeFigureOut">
              <a:rPr lang="sl-SI" smtClean="0"/>
              <a:t>13.9.2013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231398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FAA3660-55D7-44BD-806C-BC2A299EA1F2}" type="datetimeFigureOut">
              <a:rPr lang="sl-SI" smtClean="0"/>
              <a:t>13.9.2013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256632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2FAA3660-55D7-44BD-806C-BC2A299EA1F2}" type="datetimeFigureOut">
              <a:rPr lang="sl-SI" smtClean="0"/>
              <a:t>13.9.2013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30869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2FAA3660-55D7-44BD-806C-BC2A299EA1F2}" type="datetimeFigureOut">
              <a:rPr lang="sl-SI" smtClean="0"/>
              <a:t>13.9.2013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DCE738F-7515-412A-9AB7-43257ABC2AAC}" type="slidenum">
              <a:rPr lang="sl-SI" smtClean="0"/>
              <a:t>‹#›</a:t>
            </a:fld>
            <a:endParaRPr lang="sl-SI"/>
          </a:p>
        </p:txBody>
      </p:sp>
    </p:spTree>
    <p:extLst>
      <p:ext uri="{BB962C8B-B14F-4D97-AF65-F5344CB8AC3E}">
        <p14:creationId xmlns:p14="http://schemas.microsoft.com/office/powerpoint/2010/main" val="221601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A3660-55D7-44BD-806C-BC2A299EA1F2}" type="datetimeFigureOut">
              <a:rPr lang="sl-SI" smtClean="0"/>
              <a:t>13.9.2013</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E738F-7515-412A-9AB7-43257ABC2AAC}" type="slidenum">
              <a:rPr lang="sl-SI" smtClean="0"/>
              <a:t>‹#›</a:t>
            </a:fld>
            <a:endParaRPr lang="sl-SI"/>
          </a:p>
        </p:txBody>
      </p:sp>
    </p:spTree>
    <p:extLst>
      <p:ext uri="{BB962C8B-B14F-4D97-AF65-F5344CB8AC3E}">
        <p14:creationId xmlns:p14="http://schemas.microsoft.com/office/powerpoint/2010/main" val="3949877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jG7n65gn6u4YTM&amp;tbnid=Wb5luHoI0gKVDM:&amp;ved=0CAUQjRw&amp;url=http%3A%2F%2Fwww.eligiblemagazine.com%2F2012%2F03%2F21%2Fhow-i-broke-my-penis-one-mans-true-story%2Fpenilefracture%2F&amp;ei=-jwzUuOSO8aktAa6u4HYCA&amp;psig=AFQjCNFhWU59YVLlR1EHIPfzWoL_l_AiUg&amp;ust=1379176047883694"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U-y3CNZpuROKnM&amp;tbnid=fxsiWB00w6aC0M:&amp;ved=0CAUQjRw&amp;url=http%3A%2F%2Fwww.careerealism.com%2Fbrand-yourself-successful%2F12-21-10-brand-yourself-successful-managing-the-brand-you%2F&amp;ei=_3MzUp7qB4zIsgbc7YG4Dw&amp;psig=AFQjCNEG9nbcLiveBGbxvtVik5Rg-LV2vA&amp;ust=1379190140854907"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FMYjcLwBhh8MqM&amp;tbnid=bJb3X8nkAopRpM:&amp;ved=0CAUQjRw&amp;url=http%3A%2F%2Falekslabuda.com%2Fphotography%2Fself-portraits&amp;ei=EHUzUvOGI4rNtAbwmIHIBw&amp;psig=AFQjCNGFuGwIFb4hRjFanJ3VMzNuMbuFuA&amp;ust=1379190346304200"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SwXcfYe6Jno3uM&amp;tbnid=MdmVlxLK-4JMBM:&amp;ved=0CAUQjRw&amp;url=http%3A%2F%2Fwww.wallpapervortex.com%2Fwallpaper-22430_qutote_atheist_quote.html&amp;ei=AnYzUpaKLs7QsgadvICgDQ&amp;psig=AFQjCNGu1qHqc2L17RaWalntJKFN4gZyLA&amp;ust=1379190634504180"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GGpDXWzSmjms3M&amp;tbnid=32veBIzv7-ljaM:&amp;ved=0CAUQjRw&amp;url=http%3A%2F%2Fwww.123rf.com%2Fphoto_2615136_a-shot-of-hands-of-an-old-man-praying.html&amp;ei=9nYzUv-6L4SEtQbEuoGIDw&amp;psig=AFQjCNEYJcxhHfCUolMospf4ilELYJ211g&amp;ust=1379190892750500"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si/url?sa=i&amp;rct=j&amp;q=&amp;esrc=s&amp;frm=1&amp;source=images&amp;cd=&amp;cad=rja&amp;docid=oco24xMUuXw8QM&amp;tbnid=ysHrJtz29zMLIM:&amp;ved=0CAUQjRw&amp;url=https%3A%2F%2Ftwitter.com%2Fsussytvshow&amp;ei=FXczUoeKG8eFtAb1vYDQDA&amp;psig=AFQjCNGiYERylMmd5tO1vSYrmnHVvHg1KA&amp;ust=1379190930715120"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hdOMzjzPUnFmoM&amp;tbnid=TPtKvXQEYewSrM:&amp;ved=0CAUQjRw&amp;url=http%3A%2F%2Ftapemylife.com%2F&amp;ei=O3kzUsDMHomAtAaJwIDwBQ&amp;psig=AFQjCNGb7ROo9zxzkw0FRal_BBfWzBjInw&amp;ust=1379191481059334"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EI54KH_M4n70FM&amp;tbnid=3yyzwa4s79csFM:&amp;ved=0CAUQjRw&amp;url=http%3A%2F%2Fwww.videojug.com%2Ffilm%2Fhow-to-do-hand-embroidery&amp;ei=F3ozUs3FNMOXtQaHy4GQBQ&amp;psig=AFQjCNEW5SxsstF0IhEGmv90g3949xDiGA&amp;ust=1379191701853142"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WuXa4dVE1IiAyM&amp;tbnid=9IlH1Jfpzv7rSM:&amp;ved=0CAUQjRw&amp;url=http%3A%2F%2Fwww.dzirefd.com%2Fcourses%2Fhobby-classes%2Fhand-embroidery%2Fembroidary%2F&amp;ei=CHszUrusO4HQtAbU4ICgDQ&amp;psig=AFQjCNGDuGpqCIUKDlR5oxJ1aSgREyYwqA&amp;ust=1379191941064932"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HsnEz6cq17qrlM&amp;tbnid=2wBN59WRzdaPoM:&amp;ved=0CAUQjRw&amp;url=http%3A%2F%2Fgreen-24.de%2Fforum%2Fftopic26618.html&amp;ei=73szUuGGEMfTtQb3zoDwDw&amp;psig=AFQjCNG4zZtDUHA7U0MmJ0c9rGequi3uHg&amp;ust=1379192141711233"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si/url?sa=i&amp;rct=j&amp;q=&amp;esrc=s&amp;frm=1&amp;source=images&amp;cd=&amp;cad=rja&amp;docid=Ii1K2WyHScNMsM&amp;tbnid=2a6Du3gQLd8O2M:&amp;ved=0CAUQjRw&amp;url=http%3A%2F%2Fwww.flickriver.com%2Fphotos%2F93433545%40N00%2Ftags%2Fgosenica%2F&amp;ei=GHwzUrT9OIqHtAbXr4HoCg&amp;psig=AFQjCNHsE4y86z6M9rGjGWXzjXfg-CQeQw&amp;ust=1379192202213197"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3wr8ZIUbq3cMAM&amp;tbnid=nP-Xd7P-ziN3VM:&amp;ved=0CAUQjRw&amp;url=http%3A%2F%2Fphotocompetition.upclive.com%2Fseo%2Fphoto%2F654555%2Fkwitnacy_kaktus%2Fkaktus_kwiat_roslina.html&amp;ei=p3szUryDFomPswbYo4DICQ&amp;psig=AFQjCNGNueVeKW1bI0xHIFXn2gq8tB9P5g&amp;ust=1379192093359038" TargetMode="External"/><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google.si/url?sa=i&amp;rct=j&amp;q=&amp;esrc=s&amp;frm=1&amp;source=images&amp;cd=&amp;cad=rja&amp;docid=KmcXyC-DXiFNDM&amp;tbnid=JKCUxWsA1gEMZM:&amp;ved=0CAUQjRw&amp;url=http%3A%2F%2Fwww.igre123.com%2Fforum%2Ftema%2Ftoop-model-fotografiranjaa!%2F19561%2F3&amp;ei=anwzUq2YIcrPtQbl4YG4Bw&amp;psig=AFQjCNEwIp9XMNi62f5sNHMBfRPM83Cl-w&amp;ust=1379192290669893" TargetMode="External"/><Relationship Id="rId5" Type="http://schemas.openxmlformats.org/officeDocument/2006/relationships/image" Target="../media/image21.jpeg"/><Relationship Id="rId4" Type="http://schemas.openxmlformats.org/officeDocument/2006/relationships/hyperlink" Target="http://photocompetition.upclive.com/original/654555/kwitnacy_kaktus/kaktus_kwiat_roslina.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LX6tV-i6Tg4nnM&amp;tbnid=M6fevV9-L6uczM:&amp;ved=0CAUQjRw&amp;url=http%3A%2F%2Fbateau-ivre.blogfa.com%2Fpost-15.aspx&amp;ei=4z0zUtKNN8vPsgbn04CwBw&amp;psig=AFQjCNGdPGoI5TGYqcxwsj3DJZU03hwrBQ&amp;ust=1379176290094554"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MZg4RCXAXi5zMM&amp;tbnid=Czft3kH9MFeWQM:&amp;ved=0CAUQjRw&amp;url=http%3A%2F%2Fwww.youtube.com%2Fwatch%3Fv%3D4LDL43O0nLA&amp;ei=y30zUpGlMoOytAbLpoGQDQ&amp;psig=AFQjCNH9hh1xtRTysyEz9XXqFafP0EYIow&amp;ust=1379192650001003"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PjFznhKGgODeyM&amp;tbnid=FS8YdzW0H1UmuM:&amp;ved=0CAUQjRw&amp;url=http%3A%2F%2Fanunhurriedlife.org%2F2013%2F01%2F10%2Fthe-secret-of-god%2F&amp;ei=3n4zUoiWEsaztAaR8IBA&amp;psig=AFQjCNEt-q4lfDhNwC_jJBrPvrN0nYYWDQ&amp;ust=1379192922318354"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PeiW5bA3ASgbEM&amp;tbnid=hT8UojNXcu7RJM:&amp;ved=0CAUQjRw&amp;url=http%3A%2F%2Fwww.wallpapermay.com%2FMood%2FAwesome%2Ffantasy_planets_1280x960_space_beaches_anyone_have_any_pictures_of_1280x960_wallpaper_4593%2Fdownload_2560x1920&amp;ei=838zUrOgHIistAaVxIC4DA&amp;psig=AFQjCNG-R6_2BqGg4UQoALrTbvtl_4Y5Ag&amp;ust=1379193201420556"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Pd6YYwPwZb3C8M&amp;tbnid=orwOByDpQ8TOlM:&amp;ved=0CAUQjRw&amp;url=http%3A%2F%2Ffineartamerica.com%2Ffeatured%2Fgods-healing-embrace-kerstin-berthold.html&amp;ei=XYAzUprKMMTQtAaYoIHIDA&amp;psig=AFQjCNGxmQasGb3VFu-J4kgjOi6xw_DFYg&amp;ust=1379193289945777"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cghlKH2oXSo2oM&amp;tbnid=HJ56WJayzaU80M:&amp;ved=0CAUQjRw&amp;url=http%3A%2F%2Fwww.godandstuff.com%2F%3Fp%3D7208&amp;ei=Yz4zUvuOFYjItQblwIGoDA&amp;psig=AFQjCNGy5AHgQ8xzdhR3z7qgK5L9Y7bPBQ&amp;ust=1379176414282113"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YWiMToxR_gGedM&amp;tbnid=PRvhbrFlNYNZkM:&amp;ved=0CAUQjRw&amp;url=http%3A%2F%2Fwww.clch.cc%2F2011%2F11%2F28%2Fbe-expectant%2F&amp;ei=xj4zUsaTC4Lcswa254CoCw&amp;psig=AFQjCNGy5AHgQ8xzdhR3z7qgK5L9Y7bPBQ&amp;ust=1379176414282113"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ExUzNie1YihkvM&amp;tbnid=JTYBCQsuvoqQmM:&amp;ved=0CAUQjRw&amp;url=http%3A%2F%2Fnewtheologicalmovement.blogspot.com%2F2012%2F05%2Fdid-job-really-exist.html&amp;ei=NT8zUsyYNcPVtAaOjIGQDA&amp;psig=AFQjCNEKGUIlVCacxz1nmO-VY9Sx0_CC0w&amp;ust=1379176610946411"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si/url?sa=i&amp;rct=j&amp;q=&amp;esrc=s&amp;frm=1&amp;source=images&amp;cd=&amp;cad=rja&amp;docid=bR-Gr4zJ5uyAlM&amp;tbnid=uec6BY3yALMPoM:&amp;ved=0CAUQjRw&amp;url=https%3A%2F%2Fwww.facebook.com%2FSaintAndreiRublevIcons%3Fdirected_target_id%3D0&amp;ei=S0AzUriILMLBtQbmqoHADw&amp;psig=AFQjCNHw4zqSXKqApN8d2AkSkW18lecupQ&amp;ust=1379176841944056"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Pz4ad5or0VVvNM&amp;tbnid=pbgyUVM0v896EM:&amp;ved=0CAUQjRw&amp;url=http%3A%2F%2Fmodeoflife.org%2Ftag%2Fan-orthodox-christian-meditation-on-the-righteous-job%2F&amp;ei=x0AzUq_rOYWStAby-oDIBQ&amp;psig=AFQjCNHw4zqSXKqApN8d2AkSkW18lecupQ&amp;ust=1379176841944056"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2UC8wkf8dSNWXM&amp;tbnid=025_-lAzo8VeYM:&amp;ved=0CAUQjRw&amp;url=http%3A%2F%2Fwww.spirituality.org%2Fis%2F189%2F01.asp&amp;ei=yHEzUsKuNY3VsgblwYCQCA&amp;psig=AFQjCNFVISvlmRsBUKstywV4INHxlNQvIA&amp;ust=1379189574530020"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OL0YvG3ZOLZ0bM&amp;tbnid=wUUDu_BxFSYmqM:&amp;ved=0CAUQjRw&amp;url=http%3A%2F%2Fhecatedemetersdatter.blogspot.com%2F2007_02_18_archive.html&amp;ei=8HIzUsHeLMHbswbagoHYBQ&amp;psig=AFQjCNHmyrGVN8Soz627Xr1VS1PRxQTLzg&amp;ust=1379189790347143"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noAutofit/>
          </a:bodyPr>
          <a:lstStyle/>
          <a:p>
            <a:r>
              <a:rPr lang="sl-SI" sz="7200" b="1" dirty="0" smtClean="0">
                <a:solidFill>
                  <a:srgbClr val="FFFF00"/>
                </a:solidFill>
              </a:rPr>
              <a:t>TRPLJENJE IN SMRT</a:t>
            </a:r>
            <a:endParaRPr lang="sl-SI" sz="7200" b="1" dirty="0">
              <a:solidFill>
                <a:srgbClr val="FFFF00"/>
              </a:solidFill>
            </a:endParaRPr>
          </a:p>
        </p:txBody>
      </p:sp>
      <p:pic>
        <p:nvPicPr>
          <p:cNvPr id="2050" name="Picture 2" descr="http://www.eligiblemagazine.com/wp-content/uploads/2012/03/penilefracture.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4"/>
          <a:stretch/>
        </p:blipFill>
        <p:spPr bwMode="auto">
          <a:xfrm>
            <a:off x="1810136" y="1790736"/>
            <a:ext cx="5940581" cy="44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2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589240"/>
            <a:ext cx="8229600" cy="115212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Pobožen in vdan prijatelj: Bog je dober in pravičen. Obsoja hudobne in nagradi dobre. Gospod te gotovo kaznuje zaradi nečesa slabega, kar si storil.</a:t>
            </a:r>
          </a:p>
          <a:p>
            <a:pPr marL="0" indent="0" algn="just">
              <a:buFont typeface="Arial" panose="020B0604020202020204" pitchFamily="34" charset="0"/>
              <a:buNone/>
            </a:pPr>
            <a:endParaRPr lang="sl-SI" dirty="0">
              <a:solidFill>
                <a:srgbClr val="FFFF00"/>
              </a:solidFill>
            </a:endParaRPr>
          </a:p>
        </p:txBody>
      </p:sp>
      <p:pic>
        <p:nvPicPr>
          <p:cNvPr id="18434" name="Picture 2" descr="http://www.careerealism.com/home/jtodonnell/careerealism.com/wp-content/uploads/2010/12/12.21.10-Brand-Yourself-Successful-Managing-the-Brand-You.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009" y="692696"/>
            <a:ext cx="6852605" cy="456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3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395536" y="1340768"/>
            <a:ext cx="4114800" cy="496855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i="1" dirty="0">
                <a:solidFill>
                  <a:srgbClr val="FFFF00"/>
                </a:solidFill>
              </a:rPr>
              <a:t>Filozof:</a:t>
            </a:r>
            <a:r>
              <a:rPr lang="sl-SI" dirty="0">
                <a:solidFill>
                  <a:srgbClr val="FFFF00"/>
                </a:solidFill>
              </a:rPr>
              <a:t> “Razmišljam kot filozof: ali Bog morda hoče izkoreniniti smrt, pa tega ne more ... torej ni vsemogočen; ali more, pa noče … in je zato zlobnež; ali lahko in hoče … toda od kod vendar prihaja smrt? … Ker ne obstaja razumna rešitev, uživaj sladkosti življenja in se, kolikor moreš, izogibaj bolečini in takemu Bogu, ki se ne zanima zate ali ne more narediti ničesar.«</a:t>
            </a:r>
          </a:p>
          <a:p>
            <a:pPr marL="0" indent="0" algn="just">
              <a:buFont typeface="Arial" panose="020B0604020202020204" pitchFamily="34" charset="0"/>
              <a:buNone/>
            </a:pPr>
            <a:endParaRPr lang="sl-SI" dirty="0" smtClean="0">
              <a:solidFill>
                <a:srgbClr val="FFFF00"/>
              </a:solidFill>
            </a:endParaRPr>
          </a:p>
          <a:p>
            <a:pPr marL="0" indent="0" algn="just">
              <a:buFont typeface="Arial" panose="020B0604020202020204" pitchFamily="34" charset="0"/>
              <a:buNone/>
            </a:pPr>
            <a:endParaRPr lang="sl-SI" dirty="0">
              <a:solidFill>
                <a:srgbClr val="FFFF00"/>
              </a:solidFill>
            </a:endParaRPr>
          </a:p>
        </p:txBody>
      </p:sp>
      <p:pic>
        <p:nvPicPr>
          <p:cNvPr id="17410" name="Picture 2" descr="http://alekslabuda.com/sites/default/files/photos/01_penseu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 t="1" r="25580" b="7"/>
          <a:stretch/>
        </p:blipFill>
        <p:spPr bwMode="auto">
          <a:xfrm flipH="1">
            <a:off x="4913368" y="0"/>
            <a:ext cx="4212000" cy="68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3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373216"/>
            <a:ext cx="8229600" cy="129614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i="1" dirty="0">
                <a:solidFill>
                  <a:srgbClr val="FFFF00"/>
                </a:solidFill>
              </a:rPr>
              <a:t>Ateist:</a:t>
            </a:r>
            <a:r>
              <a:rPr lang="sl-SI" dirty="0">
                <a:solidFill>
                  <a:srgbClr val="FFFF00"/>
                </a:solidFill>
              </a:rPr>
              <a:t> “Na milost in nemilost smo prepuščeni usodi na potovanju med rojstvom in smrtjo. Če bi Bog obstajal, ne bi bilo v našem življenju toliko senc. Če Bog obstaja in ne stori ničesar, potem je to tako, kot da si obsojen na smrt.</a:t>
            </a:r>
          </a:p>
          <a:p>
            <a:pPr marL="0" indent="0">
              <a:buFont typeface="Arial" panose="020B0604020202020204" pitchFamily="34" charset="0"/>
              <a:buNone/>
            </a:pPr>
            <a:endParaRPr lang="sl-SI" dirty="0" smtClean="0">
              <a:solidFill>
                <a:srgbClr val="FFFF00"/>
              </a:solidFill>
            </a:endParaRPr>
          </a:p>
          <a:p>
            <a:pPr marL="0" indent="0">
              <a:buFont typeface="Arial" panose="020B0604020202020204" pitchFamily="34" charset="0"/>
              <a:buNone/>
            </a:pPr>
            <a:endParaRPr lang="sl-SI" dirty="0">
              <a:solidFill>
                <a:srgbClr val="FFFF00"/>
              </a:solidFill>
            </a:endParaRPr>
          </a:p>
        </p:txBody>
      </p:sp>
      <p:pic>
        <p:nvPicPr>
          <p:cNvPr id="16386" name="Picture 2" descr="https://encrypted-tbn1.gstatic.com/images?q=tbn:ANd9GcRvmIga-LUq57r0akjEVrP9GQ5_VfiuuX75xyXwsOVeZPLKFhtiSQ">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34" r="46741"/>
          <a:stretch/>
        </p:blipFill>
        <p:spPr bwMode="auto">
          <a:xfrm>
            <a:off x="3203848" y="332656"/>
            <a:ext cx="2736304" cy="477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8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157192"/>
            <a:ext cx="8229600" cy="1584176"/>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i="1" dirty="0">
                <a:solidFill>
                  <a:srgbClr val="FFFF00"/>
                </a:solidFill>
              </a:rPr>
              <a:t>Job:</a:t>
            </a:r>
            <a:r>
              <a:rPr lang="sl-SI" dirty="0">
                <a:solidFill>
                  <a:srgbClr val="FFFF00"/>
                </a:solidFill>
              </a:rPr>
              <a:t> Nikoli nisem dvomil o tem, da Bog obstaja. Nanj sem se obračal s neprimernimi besedami (rabelj, lopov ...), saj nisem razumel, kakšen pomen imajo vse te preizkušnje in prosil sem ga, naj mi pride na pomoč. Na določeni točki sem se znašel pred Skrivnostjo: pred nekom večjim od mene (Stvarnikom, Neskončnim ...), pred nekom večjim, da bi zanj lahko našel kakšno razlago. </a:t>
            </a:r>
          </a:p>
        </p:txBody>
      </p:sp>
      <p:pic>
        <p:nvPicPr>
          <p:cNvPr id="15362" name="Picture 2" descr="http://us.123rf.com/400wm/400/400/arekmalang/arekmalang0802/arekmalang080200166/2615136-a-shot-of-hands-of-an-old-man-pray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620" y="407728"/>
            <a:ext cx="6840760" cy="456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88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78152" y="5517232"/>
            <a:ext cx="8229600" cy="11521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sz="2400" dirty="0" smtClean="0">
                <a:solidFill>
                  <a:srgbClr val="FFFF00"/>
                </a:solidFill>
              </a:rPr>
              <a:t>Potem </a:t>
            </a:r>
            <a:r>
              <a:rPr lang="sl-SI" sz="2400" dirty="0">
                <a:solidFill>
                  <a:srgbClr val="FFFF00"/>
                </a:solidFill>
              </a:rPr>
              <a:t>ko sem se torej uprl z vsemi svojimi močmi (molil, prosil, preklinjal ...), sem se Bogu predal. Moji prijatelji, ne znam vam razložiti, kaj je vzrok za bolečino in smrt.</a:t>
            </a:r>
          </a:p>
          <a:p>
            <a:pPr marL="0" indent="0" algn="just">
              <a:buFont typeface="Arial" panose="020B0604020202020204" pitchFamily="34" charset="0"/>
              <a:buNone/>
            </a:pPr>
            <a:endParaRPr lang="sl-SI" sz="2000" dirty="0">
              <a:solidFill>
                <a:srgbClr val="FFFF00"/>
              </a:solidFill>
            </a:endParaRPr>
          </a:p>
        </p:txBody>
      </p:sp>
      <p:pic>
        <p:nvPicPr>
          <p:cNvPr id="14338" name="Picture 2" descr="https://si0.twimg.com/profile_images/1797051839/id_1830.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31"/>
          <a:stretch/>
        </p:blipFill>
        <p:spPr bwMode="auto">
          <a:xfrm>
            <a:off x="2907411" y="476672"/>
            <a:ext cx="3371081" cy="47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2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764704"/>
            <a:ext cx="3826768" cy="597666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Vem, da me je spremenil v moji notranjosti. Vem samo to, da sem prej Boga poznal po tem, kar sem slišal od drugih, zdaj pa ga moje oči neprestano premišljujejo. Majhen sem in slaboten v tvojih rokah, kot otrok v rokah svoje matere. Bolečina me je naredila zrelejšega: zdaj gledam na življenje drugače. Vera je spremenila moje strahove v dragocene bisere ... Samo to vem!</a:t>
            </a:r>
          </a:p>
          <a:p>
            <a:pPr marL="0" indent="0" algn="just">
              <a:buFont typeface="Arial" panose="020B0604020202020204" pitchFamily="34" charset="0"/>
              <a:buNone/>
            </a:pPr>
            <a:endParaRPr lang="sl-SI" dirty="0" smtClean="0">
              <a:solidFill>
                <a:srgbClr val="FFFF00"/>
              </a:solidFill>
            </a:endParaRPr>
          </a:p>
          <a:p>
            <a:pPr marL="0" indent="0" algn="just">
              <a:buFont typeface="Arial" panose="020B0604020202020204" pitchFamily="34" charset="0"/>
              <a:buNone/>
            </a:pPr>
            <a:endParaRPr lang="sl-SI" dirty="0">
              <a:solidFill>
                <a:srgbClr val="FFFF00"/>
              </a:solidFill>
            </a:endParaRPr>
          </a:p>
        </p:txBody>
      </p:sp>
      <p:pic>
        <p:nvPicPr>
          <p:cNvPr id="13314" name="Picture 2" descr="http://blesseddad.files.wordpress.com/2012/03/anguish.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72000" y="-19408"/>
            <a:ext cx="4603750" cy="690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8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373216"/>
            <a:ext cx="8229600" cy="1368152"/>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Neka mama je vezla. Njen sin je sedel na nizki pručki in je gledal, kaj je nastajalo pod njenimi rokami, toda gledal je s spodnje strani. Videl je veliko vozlov, prepletenih niti, ki barvno niso bile prav nič usklajene ... Radovedno je vprašal: »Mama, ali mi lahko poveš, kaj delaš? Prav nič ne razumem, kaj bo nastalo!« </a:t>
            </a:r>
            <a:endParaRPr lang="sl-SI" dirty="0" smtClean="0">
              <a:solidFill>
                <a:srgbClr val="FFFF00"/>
              </a:solidFill>
            </a:endParaRPr>
          </a:p>
          <a:p>
            <a:pPr marL="0" indent="0" algn="just">
              <a:buFont typeface="Arial" panose="020B0604020202020204" pitchFamily="34" charset="0"/>
              <a:buNone/>
            </a:pPr>
            <a:endParaRPr lang="sl-SI" dirty="0">
              <a:solidFill>
                <a:srgbClr val="FFFF00"/>
              </a:solidFill>
            </a:endParaRPr>
          </a:p>
        </p:txBody>
      </p:sp>
      <p:pic>
        <p:nvPicPr>
          <p:cNvPr id="23554" name="Picture 2" descr="http://content5.videojug.com/19/199a21f0-163a-4189-f13d-ff0008cd876d/how-to-do-hand-embroidery.WidePlay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73" y="620688"/>
            <a:ext cx="7671053"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1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4941168"/>
            <a:ext cx="8229600" cy="172819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Zdaj je mama spustila okvir za vezenje in mu pokazala lice vezenine. Vsaka barva na svojem mestu in različne niti so se prepletale v čudovito skladnost nastajajoče podobe. Tako je z nami: ne vidimo </a:t>
            </a:r>
            <a:r>
              <a:rPr lang="sl-SI" dirty="0" smtClean="0">
                <a:solidFill>
                  <a:srgbClr val="FFFF00"/>
                </a:solidFill>
              </a:rPr>
              <a:t>trpljenja in smrti </a:t>
            </a:r>
            <a:r>
              <a:rPr lang="sl-SI" dirty="0">
                <a:solidFill>
                  <a:srgbClr val="FFFF00"/>
                </a:solidFill>
              </a:rPr>
              <a:t>s prave strani. Sedimo na nizki pručki.</a:t>
            </a:r>
          </a:p>
        </p:txBody>
      </p:sp>
      <p:pic>
        <p:nvPicPr>
          <p:cNvPr id="22532" name="Picture 4" descr="http://www.dzirefd.com/wp-content/uploads/2012/10/embroidar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882" y="456120"/>
            <a:ext cx="4150236" cy="409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68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81552" y="5229200"/>
            <a:ext cx="8229600" cy="136815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Prosil sem Boga, naj mi da šopek dehtečih cvetlic, pa sem prejel kaktus z ostrimi trni. Prosil sem Gospoda, naj mi pošlje kakšnega lepega metulja, pa sem prejel </a:t>
            </a:r>
            <a:r>
              <a:rPr lang="sl-SI">
                <a:solidFill>
                  <a:srgbClr val="FFFF00"/>
                </a:solidFill>
              </a:rPr>
              <a:t>gnusne </a:t>
            </a:r>
            <a:r>
              <a:rPr lang="sl-SI" smtClean="0">
                <a:solidFill>
                  <a:srgbClr val="FFFF00"/>
                </a:solidFill>
              </a:rPr>
              <a:t>gosenice. </a:t>
            </a:r>
            <a:r>
              <a:rPr lang="sl-SI" dirty="0">
                <a:solidFill>
                  <a:srgbClr val="FFFF00"/>
                </a:solidFill>
              </a:rPr>
              <a:t>Bil sem prestrašen, razočaran, potrt ...</a:t>
            </a:r>
          </a:p>
          <a:p>
            <a:pPr marL="0" indent="0" algn="just">
              <a:buFont typeface="Arial" panose="020B0604020202020204" pitchFamily="34" charset="0"/>
              <a:buNone/>
            </a:pPr>
            <a:endParaRPr lang="sl-SI" dirty="0">
              <a:solidFill>
                <a:srgbClr val="FFFF00"/>
              </a:solidFill>
            </a:endParaRPr>
          </a:p>
        </p:txBody>
      </p:sp>
      <p:pic>
        <p:nvPicPr>
          <p:cNvPr id="21506" name="Picture 2" descr="http://green-24.de/forum/files/thumbs/t_kaktus1_20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39952" cy="491389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farm4.static.flickr.com/3648/3394030851_a4e1a69f17.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401"/>
          <a:stretch/>
        </p:blipFill>
        <p:spPr bwMode="auto">
          <a:xfrm>
            <a:off x="4705000" y="1972229"/>
            <a:ext cx="4439000" cy="291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7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229200"/>
            <a:ext cx="8229600" cy="1296144"/>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Toda, glej: čez kakšen dan je kaktus naenkrat začel cveteti. Iz gosenice se je izlegel čudovit metulj. To je božji sistem. Najboljši.</a:t>
            </a:r>
          </a:p>
          <a:p>
            <a:pPr marL="0" indent="0" algn="just">
              <a:buFont typeface="Arial" panose="020B0604020202020204" pitchFamily="34" charset="0"/>
              <a:buNone/>
            </a:pPr>
            <a:endParaRPr lang="sl-SI" dirty="0">
              <a:solidFill>
                <a:srgbClr val="FFFF00"/>
              </a:solidFill>
            </a:endParaRPr>
          </a:p>
        </p:txBody>
      </p:sp>
      <p:sp>
        <p:nvSpPr>
          <p:cNvPr id="4" name="AutoShape 2" descr="data:image/jpeg;base64,/9j/4AAQSkZJRgABAQAAAQABAAD/2wCEAAkGBhQSERUSExQWFBUVFxcYGBUYGBcXGBgYGBcYFhcXGBcXHCYeFx0jGhcUIC8gJCcpLCwsFx8xNTAqNSYsLCkBCQoKDgwOGg8PGiwkHyQqLCwsLCksLCwsLCwsKSwsLCwsLCwsKSwsLCwsLCwsLCwsLCksLykpLCwsLCwsLCwsLP/AABEIAMIBAwMBIgACEQEDEQH/xAAcAAABBQEBAQAAAAAAAAAAAAADAAECBAUGBwj/xABBEAABAwIEAwUGAwYGAQUBAAABAAIRAyEEEjFBBVFhEyJxgZEGMqGxwdFCUvAHFCNicuEzU4KSsvHSFiRjg8IV/8QAGgEAAwEBAQEAAAAAAAAAAAAAAAECAwQFBv/EACkRAAICAgEDAwQDAQEAAAAAAAABAhEDITEEEkEFE1EiMnHwYZHB0RX/2gAMAwEAAhEDEQA/ANdz8osLG1hYDT1QaGEJbEdbqDcQ9xIFw0iPEb+qt02kDUlzoaSdAqESo0GiSRmI1j4DqkTJdJNjEfaUmzJBIcQBAAtPNFjLFw6SZJ59EgB0yNYILrHwUTXs6BDZidSRyHJWalc5YDTJJA02QaWFzNJdBI1jQQkMJVf3mNEaXAHP5qxjK7Wt2nQDdRGGAio47WG/RBZhmwXu52n6JgNUY9zTFgbkm0DYBWaeEjLeC71RKrDEugN1j/tV3Y+XiBFtYuPBIY9ejJImAIJ6xoEY4h0AMAi9yoZjkJA83XPkiYShzO2iBFaq1zrOIO8I1LDi5gCN0Sk25dLb2CkWE6+7HqUwB4emBJJ7ovKY96GtADeZ1McgiU2CJOnJCr1YOwgeYQBXLmEuJGh/QCt4djYmIHUXPgh4ehYExlHPWeqsVTcCTzsPggCs8Amwk8508k2Ic7Rr42t9SVKpYwPQfdQGEDnxm2k7IAY0sjdQTG/9lATbNf8Al0CJiRT90G8jdGYGgZoJQBVpwSQWgQVEOc6/dDZRS4EnSNzynZRJBswAtBjqUARqAudJgNAEBQqACA0SeewReznMdPuguBlwzbb2CAB93NJk31ItPRSa2XuNjHkoVG+6G3MKFUGMoEHc80AKtiQJBIEchPkhYisCBPkBqi06AAyhsk8+ajUIFhcj9apiK9XMSNgBtqP7pibQB3ZR3tIJMTA9FXcXujYdEAAqukmQU6m4AWMpJ7EXA9rIDG63km55q5Vrw3Nl0iBzPgouYwZQIJAku18AnrOJNON5Pn4KRkaNWDLmxMyd0UgEghsBsQTbxTtwdQv7xhsCUTEt7wytBDep+SBkRVAsAXEzAAgCUgMjCDZx2F9U2Ca4nMed/oES4dY3ddzo0GwHJICXZEhjbki8nQBMKReS4uMDkFKkcxIuQBfYE9SiFgbTy5ss3gXJ80ACu85ybDQfdELmgFrAC7n1KcVe7laDGpduUakxrZLtYmAgCNVxyxmgm1rxz81Btu6JNrk7rHxj++eXLkjUsacsG8C19l5EfVYPNLFJVV7+aN/ZfamiX7+GOgCwtO5O5n1RsZj+4MlgfXrKyYRG8l4f/rZ+2UW+eP4/UdTwRtMs08YY70kSj4UhzneOvNU6gsnoVCyHDYpdJ6plxySm7je/Ov3YTwRabXJuVWw0NbBJPiAhVcQGyGkudpOqFj+IknK2zRy3m+qDh8TlEkAAzFteS+ll6jgjlWK98HGsUq7ix2Zy+7c7lQqNF5k7a/JS7QOkTOUxO07x4IODPdIbeC4SejiF3mRY7EMbDRrpPzUXMdGs8gNERtCblwG2qrue4vhpsQ4Tb8JHpqUwINwM2J6lFexoAAA8kxb+G5J1P0Un5WNETc6hAFd1VxkNHnyUWUBBLiCjl1sogA6kzKr1tA1pG8oAk5pygiY8lEkMF9dYP3S7AgNkpn080uIsNNygRF1WAc0AnTwQItlZ6oxF7MzeKVOmdwBc6IAq9mS7U/rkmrmCG6QUTtNgIHPmoNYHOMXjdMADs06jzIST1Bc6f7UkgNChRFMb6HT7orWuzS1gbb3jeB0QTXOZuribk6ADoFdqlxBMhrREzugYJuHJc4l8A2noUhTYWgNJvqSdhaVLKAbszGQSdhOgCLRk5iG2ExyCQEqQa1uWmZMxOqdztSbgQABufFMx+VotJPpdTbiMgvd02A0CABuc5zMsQTJPQFGZw/LEmCdB0UsO73ibnWP7pnVGl7u8SY1HyCAC1WXDBe3eOkckHIQZmSTAH61VTGFwJOgcqjcS5pkGCvI6n1bH0+X25Rf78fJvDA5K7G4hScHS4QShU1afig9pzzm1B2/sgtbFl831yi5vNidxbv8AD+H/AIduL7e2XJDIpNap5VIBea2aEXhJ7bKaapokND4dk+Cq8SxcQJAJIAnQRcnyAVtoytJXGe0HE6gdmpwS1wAEAmSDmMHkIHiV6XpmJ5up7342Z5XUaO4wNZgAAvDbAxmM78jJ3FpQMJjf8XZ3akZSILQWtIMdCfA3XF//ANghrJJEkkt0vpnYQbH0neUq3EWiq5zqrpeQW1RE+6B3haRpMcl9p7pw+2dtiOIOMthudgl0aPYdSznET0Nt7gxpyvpRJzHUHYtI+Pd9Cubq8UfUNME99jSGkWmYOYGJIMQforFHjzIymGhtRhDvMWufdF46FHuJh7dHVVcUaVLOYMAwDudB8pUMI93ZsL9S0E89OWyyuK1XVmnQBugB1c8xY8ozeq1KNTOxrgCcwkHkPDpotYytmco0iTXucbCBrfyH1U2UoJggnmhUmzVIP4abbeLifoEZ1IBvKTrotCGQPedEWaNeahVBLZAjkQbAeCmRIIbpz6JOpQ3SY0QIEyoQ07ofe0GseKMcwbBIEoRsLHxKAA9ncCZ56qLw0Aj3duqIO6NQCdBuZQTQ5zOyYA2sB/EmReyCSQGnTA70GS0ROt90aoc2oBEAhvnqVUpUiA5oudICPWpEAmQC63XogYqmKaCdDBEDmeZ8FJxJZlgiToLeSWBwGVzrAAcyp9oLwQXdL9PJICVKla7ZJPwClkzTbK1pknnySNWLTZojxO6jq2LxI6A/dABi8aBoNjc2HinoMytm0m1tJTU6AJkm50B0ACJVMBpLwGtNhGpQBQx2DeScvegAE/OJWU4EGPgtKvxUl8AuDPxSN+iDWq03bee/ruvkPWHic7jJuXxppf8AD0On7kqa0VWlEDNwoGOcqbSvBt+DpY5SlM96E+qrjCzFyCud5Kc2031/sq1WrlMG8Db1lHDDNzJtbobytJ49NhGWypx3HinTA3JAAtc8rrneHezD63frS0SSANXTq4g+7PRdPjODMe9lR9+zmBtfcjdHrcTp0xc+W61w9VLFiWPAvqfL/wARThbuXByPF+B9kGtBOUnum+ZhgXtqOfQnkuf4jQhjQ6CZ+g0HLkui4xxWpiMzR3QBLRvaxJPMfIlZdesaWVr4cWaNsBYCCTr6G3qvqul91YorN9xzSSk9BMMWmk0OGTLcEGSY94iRMfUFAZgMziwd5rhoNhr3Y05wsatXqmt2gl28aWH4Y0iLQFrMxo91oAkZmmNJaY+Th5Loca4CMvDOg4dh3sY2HB/ZiIBuRMgzoYmPIqxgqzgQy57zouQAH32j8XLmuQxbHmqzvuAM5jJHdaA5zjHSfggYHjT+3a9xPedmaJ0GbugecWV1WybvR6Pwx57WoWy4QBmNrAXt6rTpPzuBHutkeLhY+Q58/BYHCceMr25i3OSXOGoE3A6k+i0cBUL2saIZSl8Dd3eJF+V1tCRnOJok2gQQTz5cuaZ0iTEnYbBEazLGWCZQKmaSS65sAOS3MQLqjnSY6JhSkI9NuXXWFEvOtug+6BAizQ6dd0F24N52CLUqzZxiNbfVRdU1yjoLIAGwiOSdIUSkgDSpw2zTJMyQbkjbwUKbJLWxcGXO38ESkxrHBjQXETJ/ulSfkjLrqTrvYIGFr0AZ70AwPGEqVJlNt99k5pFovLn7eeqcNIzFxEnQaxHJIAzKQLSSI8VJrnGMsDx2UGDM3MbfqyGWZIB325ygZY7S2xGWM3XdQfh25WknTY2HSeSTnnLmJytbeISfVBGrb3B2A6pMDCq0MpIN+ouFAEI3FKGR78zQ8mmHjugd7vgjc6Bp12K4mhxR7p7xHczDkBnDflJXzGb0eLb7JV+TujnqrR2Vk4Kx8FTqOoh7quRsTmhpMEWNxAUqGKc6Mmd7ST33ljBHQZZcPLzXjy6RptKSdfmv7aSN++1bNarVEGR4CTy1+SjUonuwZ/msN9Ln/pBwTXPkPDW6aOLtr6gbqb8TvBWfe43GtkdvkLAOUu1knKDMgaggb2Kk2pAzQS4+BO03A6IGHYHuzH9fqFo12AMMbBZ5c1pQKhCtnOcQ4g528LlvaFzzTa1kl1TLEanNoOm3r4rqsTh2RouZ4y80yMmTMNC6o1uVtgYBIMkDXqV7/pvtt1FbMJrX1AzUNJgpmpLgIdEX6TsBpzPxWNUxWYm5Jhxk62HNCcCHEFzXZpuHSfG3VV6bP4vix3rlg/GV7ySRjt1+TQ4LWLjEybHKfoea3f3AOyEGzTeYBbcS0+YgHS5XJYTEGjT7Ue845W+Au4/8R6roHcRqBjYA7QiXeEe6ediP9ymUfq0VGf07LeOwT2scXsLcxeB/S5wkCObWAf61hdoGOJ1rG5I0ptj3RzdG+g0F1p4X2rAbkrsMRDYJsDqY5nSeSBh8dTmKfZsGjf4Zc7zc4uhXsm14J4fFuphrmCYfdu2mlukLt+BDM1psIk7SCXHn577rksU3tG6l0Fp3gRYiNt11HCGBw7Fn44LyJEMAAd63aP6lMHtFSXJ0uFDS0OzEyJBIAtsYA5KLniNN7KviuIAOIAsBHMncwPCByF0mtcRJEbho2/qO/gLeK60/Bz15LD3ASSevMqL6ltNvNO4GRYEn4BRrPmQTPRUSDeQABMzzQnvvDRPip1XbAX3Kj5gczzTES7WLE+miSA5pGySKAu1HlrRDjJNz8FaLCGAA2H1Q2sLx+VjQNkVlDtA1znQNh4JFBalQTDddSd1GlQuXudN4CliqsQG5biOsqfZw0d4zeAEgHdXAsLmdhohvs7vd52sD6o2FAa2d9yU7KgzF5F3Gw6IAsUgDq2Vm18PkcXTlaZuPwnYO/ln08Fc/e3NHuuPhB10sSD6KnUrADvEsmxDg5szrcwCokVEysYxwLHEZQZbeSLwRDuWYCx0krjsZguzqhsd17g0/y5gf/wBOHoV22McCw0s8N2mHDYiHCdPVYfEqRhzHMa17gMrie48gj3Xj3TI3XJLmzoW0YODx1SqGU32a2p2eQSIApHmbmQdV1BqB0BlmgARyi0LIHBy0VH1DleajXBsauDO9cWuHT4wjnjlGlUh7gwWsZmT0jTqV5fXdM5QrGv5ovHrcjboUYWdxHGAHKDdU2+1jXva1h7pdFmuJIBg8g3xvCzePcSaypDXSGgT+KA67QDafH4XXn4PTMv35P6LnmVUi8ziRYbFTp8fc4HMTB/Wy59nEg8DkdD/2nq4gAWWj6WLf1LZkskvk163EARIMrlPaZ7XPpyYcQfSbfHMgcRxrm05aSDe4MRedlz1TEOcZcS48ySfmvU6Lo+x96ZGSfg1eHPyvAdpNj8wtGtg4eegd5yI+xWJg+IQQ1wzDnuF0+Fa17A6ZgibxLfuF3TtMvHTRlHDg1Gg/4dBjc3IuN48z8AVD9+JPaumCSGjdx+06+i2Mbw1paQ33Sc75OWSQIudGDSfHcrFq44Nf3Luj/EiA0flpNPuj+Y38E18mU9aHxGAeJc8S8n3bCP6uXRvy3qBz2iLh0jorz5eGkAnUWBOnNTcB3XHVp+n3Qsj8kVug2C4z2VWHZrGLQfgV2XBOLjs3GmRmqbxe1g3oBc+a86feXny6udp6C/otD2exbmEn8JLQfGdG8zEqu2tovv3TPScNiyS0ANABEkk3IGpgGegstUYwc856AgDrosjA8RLBlblcOtiJ59fFadKqSBLgNoWsHoiQZlcAE3JNkqeGNgTCdlcQYudrIFRsnUrUzF2InmnrOIkQOg+qYHKecIDnb7koAJb8pKSgWPdf5JJ2hGiHBw1taQfkiuLQ0QCSIjldI1mS5rRpv5XRWtOUGQM228QpKHp04mAHO57XPzVg1oiREDxkoVU5SwA3E+GmqlQa45Zg9UAOHmzQNTfYItJvvEkW5fJBbTM+ZR4iXEW2HMoAZzi0lxiTpP2Cr4rPEyHSLycoA+KPSEknLf5JDK50vOmjOvPr8lLVjRw/tJjy2GOcKII1BIJbcWhk87oXs5XoAxTc/LcuLgezJAJ72aA42O0rW9rOBh7cwaO7pMnr8L2XEYuo9jQCTmfAdpDWA3Y0Cwza22A5lc3Do0bvZZ9oOL997KbuzDSQdM20Bn5W6jnZci1gdUZJmSJOpMG/wARse41S9/4mlzj1aXTPkTfoRyQOHtzFo3a74OaR82t9U9JE23LZZpcTinlaIbF/zO/qd9NFVxfEHZxUiWu9C2ILTyt6WPJDwVEulm5iPP8AumzlpcQJpzBB0dGkcnReRonSErNXBU/8t0sfcA6h24Mfr1UqjHaEHVUeHVezOenLqcjMNX0zs4jeOeh6LqquFFVnaM2EkDTxHT7LlyY92bRSkcVxEHKfH4AqhhsK55geZ2C6evhAab3Oszn06dVz+IxJMMpghuwGp6ldOJvtpEzik7Yb91DbWaN3ONz5CT8FcweJaxwDS52YibQNdpustmHI96G+OvoLo9OvkMiSYsdNd48JVtXohOnZ0HE8SHtDW5SXe6JgEDkZ9FjVsdUpmAxjCP8A425vVwJUKRD6ZG7DI/pdY+hynzKR4q4ANdD2jQO1HgdR4XHRCjQ5S7uQ9PFVaohznO3Ekxbpop1MO4tDIu4gW9T8PmrGC4hTdDRLDsDpPKf15LRrYKQYMEzfUgG7oHOxWT5NIxVWYVRgqPIBinT1dt1PUmAAOgW1wXB56rJBa0XaPytFy9x5n4+ELPr0m04BLQGnuUz3oP53ge+88tB8Fr+zlYuDheHG53I1M81d0Ztb2dngnFwzOMzoHaRt9T5rTZSDQIF+WyqUqzco0ttv4R+tEQ4nyPyW8SGHc7b1hDaY6oeadCoVtb3jkrJHc6bG3VKzQotnLbfmogncb7IAn2p5pJyW7zKSAN2lhxElOSDJ12H3QateWzpOjR9So4Ss4u68khh5vJ1iwVik19tFVILTLrknxsrVOoTeDPNADZHGIGhidArFS9gdFWpuc4gDRp9easdoGtki82QBL3YESSpPIMAhoaOd0Fji906WWJ7Q8VDGVKXaAZGkuAJa7x632Ut0NIlxbigacjX2m+YiOUN5m/PWFyXG8LTyl7zDIs7cW+J0KwHcboVHTVqOme6cmQj+WQ+C3xHmunpVycOO1yvzaumxvaWuGkGL2Myuef8AJskcbxDhzqbw9pbUDS0lzbi4kB7dgQd9UbhfCP8A3VPKJp1Q60zkLW58p5wQ0g7gqOMxDWkvpFjakkOALmjl7jxY2giSOi0fZfH1G/xMrY2GWJsSYAsABMfJN8WTFE+LcPpUh2mVtNgBu0Xk90Drud4mVyOKY6oe7kLRZrGvAgcocQ4nrEldtx2i2q1rCHZQASMzGAn+Z77i/RczjGMb+OiyNmB1d/8AuNh4ghTBUOfI/DOEuY4HLUYeeUkdRMLrMDh2imR7hBcQ4TE2MEHQG9vuuWwXEqTZIFSpaIJyC+/dkz5rouAcRztLX9zMCWNzFziAO88l142Hmhq+SYPZk8YohxghuVpsHPFNp3k3lywq1BxGXtqFMbBjvX3ASf7LR4jiXVahFN3faSOycGkm9iwuBDrR3deUrGxGOqD8ltf4VKQeoLJCqMaQ5StldmCZMdqHH+Vjz/yDU+LcG90FxbDTeAJgX3Vmg4uGdsQeTWiDuLBWH4EuiRbK2fTn5Qhyp7JSvgzGuyjqRfwOn39E+Gw+Y5nWb8418hzRW4cOl7zlYDcj8R/IwbwLdAourmoYaIaItsANJP69VdiCVX0p0cfCG/ddJ7P43tZnuxbnYQTc73krky0TAPmf1otLhmJHbMDSQLsH+oEA+JMFKStDjKmafEG02VRmotOYnK/IXB1zEHPBPSFbp8RDQIBpi4AAiY1NjAFxqsBnEalO7TNKoD3HXbOjmkbEfIg7q8ceSz+GWhw7xYQTrcZfQqWi4tHWcKrEwc1tOZPiSt0HReacM9oLkPytFtCWeJ6ru+FuFQAhxcPLT0WkdaIlvZpvAFg7xQ2gRuhVGDZM9loJgLUgsPYNSYHJDOIDbA31Qz1uByUIB8f1ugB/3pJS7HoEkxG8DDspaSI33RaRFKDHedtrCq1sXlcA25gXPI/VHc8ueLQLeJ5pDLT6YjWSOsC90UVCRM90fZQfBjuwU1T8oOmsddkAFY5rOZv890zHF9hYSp9i2/QIrKggRugA2FiSIuF57+04hlMua0NdVIDnAXMbE7r0DBPl7/D6rgv2s4ZxoZvwtPzWcylyeacMdSZ/Fqj+mYc50f5bD3Wj+d09BK6jhnHW12FrnCCYyEGIcYaJJuZnxjZedNeTqfNXcDWylveIGYO826fMocbGpHbYigM4zUKT3HYSSQLAgkHNaDutjDUstENcxtIl0hsg2kAEwBGq57AcYeXkPc11CHOJYe/A72UR3r6QbR4Lp6hZXw2eRlqsJaRZwbIEQdI+ixaNEcFicexz3Mr08hDiM9MC0GIcx1nAdC0+KrYrhls1NwqU9ntmWHXK9pGZo6xHXVWuN4XNVL5ltQ5g4bSTIk294OsY8VnU8HUpkmMzfxC4MdRq08j6EqzJoPgMOKcveJlpLKV+8W3JMaMEH+rbcjV9m8VnrOqOdLsrhe3IQB4GI2RuB8MFXMT/ABGhph34hmGUtdG4BF1UqcHFE94kU2jNmMjvFwhtveOVpgc40U348ldtbMfHd6nTqjWMj/6mAZSfFmX/AGlDHEy+A8Z40fMVB/rjvDo4HpCnV4nANNktpxabuLhcOd11ECwDlGljXfy/7Gf+Kshs2+FlgItlLzFhAcecXDXeBhX6uDaZlxdYC1i73p8OUrIwrKrrueykxp95zWC4/KIuV02HxYyZrBtoMWAiZO6ya2bwbo4/FlpPehxbIFJlmMA2zb9Y15qo7D1Hz3C1ouBGVgjxtpNyZW/x3ENpNH8N7AdH0iG03eGt/RY2FrUnVB3SZmTUc5xuP5YHqtU9GLWyoaBnKLnpfwUo7Mi8uBBtzBkDwBW3xCjYFgDSReBER+tyskPpU/538hp5u0HlPihO0NxpgzU9/NZjiSOhvlLR0Bg9D4Kvi8RdpBvkbfw/6UMTVL5cdtlXc74K0iWy5Tr5zJjNIvGvkN16rwWk5lMB3LVeeezeAbHa1Gy0OA1NusAaL06kJaI30Uv7hrglTibklPM+CXZjSfFCdVWhJN1LmfRRvo3RQc6109R0QB8EwJBp2HxSQJPNJAHXsoiNO9bcIuCfmcTym2qp02wT+IjW6nhGkuI0nkmBbq1iXRa+3Ic01Ok1rTIP36qDpzHQRYfoKbcOTAzWSANQAN7i0lFY5oE6qNV7YLZ8U1UtLAM0bxCALWCqgEWAlZvthhGVKLqL3MBqA5Q4wXGNrzOiuUKYgO05Sgca9nKWN7N1SZpzEEjXTTqAVMloZ824zAGjWdSf3S0kH7p6EC+XOZ0kifGF7J+0D9nAr0u0pWrUxv8AjHInn1XjBpua4tf3S2QQbEdIQn4A3cJxyjT0Y3ML5gHOAP8ALJknrIFluV8fUDGhx71QmxsWRDhTke6e7J1iRrC43CYptM5ozOHuTEA/mI3jYc4Oymce/KwFxJbULwTcyQNZ8B6qXEtSNbHySHUHQQHZmEtaWyZLdcrmySf9WminhMe9lqtFzRzAIHk02H+gtWPisS0uNtDYyQcp0E9Ft8DxPZsD3VHNbyzFrTb82rz0YD4qfAUdR7N1mPpVX0nRs62siwNvHcnqVm8fw9N781RtWpGgY1xa3mJEAeZU6PH2uo1XU3B0NJPdyAG4YMu594ySZhcxxbEOluJZBZUAPVjh3XsJBBgOFuhCSWxt6oDjsZSDop0WDq4ucfTNA+KFw81Kj4Y7I3ctAb5WhOePVX2JaQLgOY1//MOPxT0OMFjpMD+m3w0VUyVRbfwtzCO6arye63YdX/bTnyOjgsUXGrQzg9yGklrpcNXECbF5Bj8qxzjaj5c0NcYIaS6CJsTlzAAxI85VXD1alKo1xYBB91obcGxEi9wSEVYcMJRxbhLqbyyffp6jrANnDobj4pqOMDnCTJnRtNrSfMbeqoY0nOT1JB0mTMqWEfB8AST8APUhOhXs3eL4xmVrDMOAOYAO06HVZ5wjYzMf2vMDKw+GU39Aq9TFdoS3QWydIEAeY+MKg4oUaQ5Sthaz9RBHiZP0TYXDmo9rGiXOMAJUcO95ytBceXLr0C6/2e9na9F7XCm2HEZnyCQN4E2HzVN0TVnU+z/BhQpBsydytKpVjRNUfAtqgmtB0n6KYooTnHQpBnP5phGpOqTm9PMqySRYNTdDLouFF4jQqIfGyBEwUkv3jokgDqzVc6MoG9gNVYw0sbES66q4euc8zDQNkqZPeylxk3KoRdYS0ExeCfPZLDtsXE3103PJQbh3BsTc9Un4kiwdeINtIQMsHugCA4zKVNhdE2+qhTBtG0E6XTVKxzZdXHfkkBaqOtAbYC26JhapABQOw7useaLSphoABlIZpAh46rivbL9mtHGHP/h1fzgC/wDUN10wfCs08aNHeqTVgfOHtH7JV8Ge/TJb/mi7T/4+awzUM6yP0V9VVcCx/Jw5Fcbx/wDZThK5Lms7F/OnYE9WxHoAltAeFNOxMWCWcEiSbC3/AGu74r+x3FMnsX06o2BljvjI+K5rGexWNp+9h6hHNgzi3VkotBYP9+a2g1gN3l73xoIa6nTHxe7/AFBZ7MQ5jcojWY8RfoZtI6BQq4R9P3muaeTmlvzCDUenQWE7Q7W/WxUXndGr4fKxribkTHIbXVY1J1NkLfANVyFY0fiBII1BEj1sVGpRGrXZh6H0+yYPBaWxeZG/iFOjw6q67abyOYa6PWIQIAHIlN0B3UR8Qfor+G9nKz6jaZAY5xAAcYNxOgkx1hdfgf2WWmtWnowW/wBx+yG0B580E6T5LouFextWsQagNJpuSR3j5bT1XoWA9mKNARTptB0Lzd3qbq5Uc1tjf0U2ykjH4Z7OU6WUUxAGpJBLibSTv4adFpvqhogC5QauKtAsEEJFEi66cuPkohN5qkJks4nRIA7mxQ3gJg9MkI0QncJPJCFSNCmNTr6pgF7QbR6JkDtG8kkCO1wDe6RsN0zMa2CGgl0x4IOIry1rGCBMuOifDlrCbTKoQVtF57zjAboJ+J5lWH4dre8Xa/FAuYL5AJ028UsVUBECZtEjTwSGWS1pMzYwOXhZGYWskgZnHoUJlmg31gu5eCVySBN7Sd0wC1XzDn7bDRToOsDljqglrRALpI26oz7RP68khhiUxUQ5NmUgR7YtNirFPip0N1SraoLkrGbBxdN20fq6XYsOhb4aWWE56btiN0WFG4/Ag6gH0Ko1uBUT71GmfGm0/RZ5xrhuoO4m7mjQUWz7O4f/ACKR/wDrZ9k3/p6gNKFIeDGfZUTxVyFU4u5KkOjTHD6bdGNb4AD5BQq027xCxKnEXc1WfiSd0aH2mo7smcun9j9FXqcTF4WTVq+KhKB0HrY5x6eCqued05USkApUwUMqYKYhqzoaUGnVGhF0Su6wQExB+35hOak7WQXAp2k7JiJuaEwEJgPVM4EoJEagToZI/KkmB1dQ+55/Mq1kEAx+rJJKnyIK4/xB/SVbY2zvAfJMkgANbViLhz3/ADSSQMHX94f1KzU09EkkgCtSTJJMYKsgJJKWNAShvSSSKA1ECokkgZXqIL0kkgAOUSkkgAblAJ0kARKgUkkCGCmkkgAWI1CA095JJUINS1RHJJJolgQVB7j8UklSETCdJJIR/9k=">
            <a:hlinkClick r:id="rId3"/>
          </p:cNvPr>
          <p:cNvSpPr>
            <a:spLocks noChangeAspect="1" noChangeArrowheads="1"/>
          </p:cNvSpPr>
          <p:nvPr/>
        </p:nvSpPr>
        <p:spPr bwMode="auto">
          <a:xfrm>
            <a:off x="155575" y="-1790700"/>
            <a:ext cx="4972050" cy="373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484" name="Picture 4" descr="Click here for the original phot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362020" cy="3271516"/>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mojnet-si.net/metulj22.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56" t="756" r="978" b="978"/>
          <a:stretch/>
        </p:blipFill>
        <p:spPr bwMode="auto">
          <a:xfrm>
            <a:off x="4362020" y="7232"/>
            <a:ext cx="4680000"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5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a:spLocks noGrp="1"/>
          </p:cNvSpPr>
          <p:nvPr>
            <p:ph idx="1"/>
          </p:nvPr>
        </p:nvSpPr>
        <p:spPr>
          <a:xfrm>
            <a:off x="457200" y="5877272"/>
            <a:ext cx="8229600" cy="576064"/>
          </a:xfrm>
        </p:spPr>
        <p:txBody>
          <a:bodyPr>
            <a:normAutofit lnSpcReduction="10000"/>
          </a:bodyPr>
          <a:lstStyle/>
          <a:p>
            <a:pPr marL="0" indent="0">
              <a:buNone/>
            </a:pPr>
            <a:r>
              <a:rPr lang="sl-SI" dirty="0">
                <a:solidFill>
                  <a:srgbClr val="FFFF00"/>
                </a:solidFill>
              </a:rPr>
              <a:t>Zakaj?</a:t>
            </a:r>
          </a:p>
          <a:p>
            <a:pPr marL="0" indent="0">
              <a:buNone/>
            </a:pPr>
            <a:endParaRPr lang="sl-SI" dirty="0">
              <a:solidFill>
                <a:srgbClr val="FFFF00"/>
              </a:solidFill>
            </a:endParaRPr>
          </a:p>
        </p:txBody>
      </p:sp>
      <p:pic>
        <p:nvPicPr>
          <p:cNvPr id="12290" name="Picture 2" descr="http://i35.tinypic.com/xopb1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378" y="620688"/>
            <a:ext cx="528569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2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517232"/>
            <a:ext cx="8229600" cy="93610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Pogum! Gospodova roka, ki te podpira se ni skrajšala! (sv. P. Pij)</a:t>
            </a:r>
          </a:p>
          <a:p>
            <a:pPr marL="0" indent="0" algn="just">
              <a:buFont typeface="Arial" panose="020B0604020202020204" pitchFamily="34" charset="0"/>
              <a:buNone/>
            </a:pPr>
            <a:endParaRPr lang="sl-SI" dirty="0" smtClean="0">
              <a:solidFill>
                <a:srgbClr val="FFFF00"/>
              </a:solidFill>
            </a:endParaRPr>
          </a:p>
          <a:p>
            <a:pPr marL="0" indent="0" algn="just">
              <a:buFont typeface="Arial" panose="020B0604020202020204" pitchFamily="34" charset="0"/>
              <a:buNone/>
            </a:pPr>
            <a:endParaRPr lang="sl-SI" dirty="0">
              <a:solidFill>
                <a:srgbClr val="FFFF00"/>
              </a:solidFill>
            </a:endParaRPr>
          </a:p>
        </p:txBody>
      </p:sp>
      <p:pic>
        <p:nvPicPr>
          <p:cNvPr id="19458" name="Picture 2" descr="http://i1.ytimg.com/vi/4LDL43O0nLA/maxresdefault.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49" r="1530" b="7439"/>
          <a:stretch/>
        </p:blipFill>
        <p:spPr bwMode="auto">
          <a:xfrm>
            <a:off x="1024159" y="585701"/>
            <a:ext cx="7095681" cy="464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373216"/>
            <a:ext cx="8229600" cy="122413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Moj Bog, pogosto se počutim majhnega pred skrivnostjo smrti. Zato te prosim: če me objame brezup, me dvigni, ne pusti me, da bi obupal.</a:t>
            </a:r>
          </a:p>
          <a:p>
            <a:pPr marL="0" indent="0" algn="just">
              <a:buFont typeface="Arial" panose="020B0604020202020204" pitchFamily="34" charset="0"/>
              <a:buNone/>
            </a:pPr>
            <a:endParaRPr lang="sl-SI" dirty="0" smtClean="0">
              <a:solidFill>
                <a:srgbClr val="FFFF00"/>
              </a:solidFill>
            </a:endParaRPr>
          </a:p>
          <a:p>
            <a:pPr marL="0" indent="0" algn="just">
              <a:buFont typeface="Arial" panose="020B0604020202020204" pitchFamily="34" charset="0"/>
              <a:buNone/>
            </a:pPr>
            <a:endParaRPr lang="sl-SI" dirty="0">
              <a:solidFill>
                <a:srgbClr val="FFFF00"/>
              </a:solidFill>
            </a:endParaRPr>
          </a:p>
        </p:txBody>
      </p:sp>
      <p:pic>
        <p:nvPicPr>
          <p:cNvPr id="27650" name="Picture 2" descr="http://alanfadling.files.wordpress.com/2013/01/b15architecture_interiors007-image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104" y="620688"/>
            <a:ext cx="5739156" cy="430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1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445224"/>
            <a:ext cx="8229600" cy="1412776"/>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Če sem obupan in na tleh, me dvigni, da ne postanem zagrenjen in osoren, vzkipljiv. Ko me z vseh strani obdaja tema, me vodi proti domu, korak za korakom. Ko postanem zaskrbljen in me objame strah, me ne zapusti v moji slabosti. Ko začne dvom najedati mojo vero, umiri zamotan klobčič mojih misli.</a:t>
            </a:r>
          </a:p>
          <a:p>
            <a:pPr marL="0" indent="0" algn="just">
              <a:buFont typeface="Arial" panose="020B0604020202020204" pitchFamily="34" charset="0"/>
              <a:buNone/>
            </a:pPr>
            <a:endParaRPr lang="sl-SI" dirty="0">
              <a:solidFill>
                <a:srgbClr val="FFFF00"/>
              </a:solidFill>
            </a:endParaRPr>
          </a:p>
        </p:txBody>
      </p:sp>
      <p:pic>
        <p:nvPicPr>
          <p:cNvPr id="26626" name="Picture 2" descr="http://www.wallpapermay.com/download/view?resolution=2560x1920&amp;file=MTI4MHg5NjAvMjAxMjA2MDQvZmFudGFzeSBwbGFuZXRzIDEyODB4OTYwIHNwYWNlIGJlYWNoZXMgYW55b25lIGhhdmUgYW55IHBpY3R1cmVzIG9mIDEyODB4OTYwIHdhbGxwYXBlcl93d3cud2FsbHBhcGVybWF5LmNvbV8zLmpwZw==&amp;name=ZmFudGFzeV9wbGFuZXRzXzEyODB4OTYwX3NwYWNlX2JlYWNoZXNfYW55b25lX2hhdmVfYW55X3BpY3R1cmVzX29mXzEyODB4OTYwX3dhbGxwYXBlc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310" y="764704"/>
            <a:ext cx="5547379" cy="416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4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1124744"/>
            <a:ext cx="3394720" cy="554461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sl-SI" dirty="0">
                <a:solidFill>
                  <a:srgbClr val="FFFF00"/>
                </a:solidFill>
              </a:rPr>
              <a:t>Ko se počutim praznega in brez vere, me napolni </a:t>
            </a:r>
            <a:endParaRPr lang="sl-SI" dirty="0" smtClean="0">
              <a:solidFill>
                <a:srgbClr val="FFFF00"/>
              </a:solidFill>
            </a:endParaRPr>
          </a:p>
          <a:p>
            <a:pPr marL="0" indent="0">
              <a:spcBef>
                <a:spcPts val="0"/>
              </a:spcBef>
              <a:buNone/>
            </a:pPr>
            <a:r>
              <a:rPr lang="sl-SI" dirty="0" smtClean="0">
                <a:solidFill>
                  <a:srgbClr val="FFFF00"/>
                </a:solidFill>
              </a:rPr>
              <a:t>z </a:t>
            </a:r>
            <a:r>
              <a:rPr lang="sl-SI" dirty="0">
                <a:solidFill>
                  <a:srgbClr val="FFFF00"/>
                </a:solidFill>
              </a:rPr>
              <a:t>novo močjo, da bom lahko začel znova. Gospod, reši me! Stegni svojo roko </a:t>
            </a:r>
            <a:endParaRPr lang="sl-SI" dirty="0" smtClean="0">
              <a:solidFill>
                <a:srgbClr val="FFFF00"/>
              </a:solidFill>
            </a:endParaRPr>
          </a:p>
          <a:p>
            <a:pPr marL="0" indent="0">
              <a:spcBef>
                <a:spcPts val="0"/>
              </a:spcBef>
              <a:buNone/>
            </a:pPr>
            <a:r>
              <a:rPr lang="sl-SI" dirty="0" smtClean="0">
                <a:solidFill>
                  <a:srgbClr val="FFFF00"/>
                </a:solidFill>
              </a:rPr>
              <a:t>in </a:t>
            </a:r>
            <a:r>
              <a:rPr lang="sl-SI" dirty="0">
                <a:solidFill>
                  <a:srgbClr val="FFFF00"/>
                </a:solidFill>
              </a:rPr>
              <a:t>me objemi!</a:t>
            </a:r>
          </a:p>
          <a:p>
            <a:pPr marL="0" indent="0">
              <a:spcBef>
                <a:spcPts val="0"/>
              </a:spcBef>
              <a:buNone/>
            </a:pPr>
            <a:r>
              <a:rPr lang="sl-SI" dirty="0">
                <a:solidFill>
                  <a:srgbClr val="FFFF00"/>
                </a:solidFill>
              </a:rPr>
              <a:t>(prim. </a:t>
            </a:r>
            <a:r>
              <a:rPr lang="sl-SI" dirty="0" err="1">
                <a:solidFill>
                  <a:srgbClr val="FFFF00"/>
                </a:solidFill>
              </a:rPr>
              <a:t>Ps</a:t>
            </a:r>
            <a:r>
              <a:rPr lang="sl-SI" dirty="0">
                <a:solidFill>
                  <a:srgbClr val="FFFF00"/>
                </a:solidFill>
              </a:rPr>
              <a:t> 28 - 33)</a:t>
            </a:r>
          </a:p>
          <a:p>
            <a:pPr marL="0" indent="0" algn="just">
              <a:buFont typeface="Arial" panose="020B0604020202020204" pitchFamily="34" charset="0"/>
              <a:buNone/>
            </a:pPr>
            <a:endParaRPr lang="sl-SI" dirty="0">
              <a:solidFill>
                <a:srgbClr val="FFFF00"/>
              </a:solidFill>
            </a:endParaRPr>
          </a:p>
        </p:txBody>
      </p:sp>
      <p:pic>
        <p:nvPicPr>
          <p:cNvPr id="30722" name="Picture 2" descr="http://images.fineartamerica.com/images-medium-large/gods-healing-embrace-kerstin-berthol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
            <a:ext cx="4932040" cy="690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1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517232"/>
            <a:ext cx="8229600" cy="115212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Eden največjih strahov človeka je vprašanje smrti. Pogosto si zastavljamo vprašanje: “Zakaj je doletelo prav nas?” in prvi, ki ga zaradi tega zaslišujemo je </a:t>
            </a:r>
            <a:r>
              <a:rPr lang="sl-SI" dirty="0" smtClean="0">
                <a:solidFill>
                  <a:srgbClr val="FFFF00"/>
                </a:solidFill>
              </a:rPr>
              <a:t>Bog.</a:t>
            </a:r>
          </a:p>
          <a:p>
            <a:pPr marL="0" indent="0">
              <a:buFont typeface="Arial" panose="020B0604020202020204" pitchFamily="34" charset="0"/>
              <a:buNone/>
            </a:pPr>
            <a:endParaRPr lang="sl-SI" dirty="0">
              <a:solidFill>
                <a:srgbClr val="FFFF00"/>
              </a:solidFill>
            </a:endParaRPr>
          </a:p>
        </p:txBody>
      </p:sp>
      <p:pic>
        <p:nvPicPr>
          <p:cNvPr id="9218" name="Picture 2" descr="http://www.godandstuff.com/wp-content/uploads/2012/07/AskForStrengthNotForgivenes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9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8916" y="5157192"/>
            <a:ext cx="8229600" cy="141848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Čeprav v življenju pogosto pozabljamo nanj, je dovolj odhod ljubljenih ... in takoj je za to kriv on. Smrt ostaja skrivnost: vera pa nam daje moč, da lahko smrt premagamo, in notranji mir, da lahko živimo. </a:t>
            </a:r>
          </a:p>
        </p:txBody>
      </p:sp>
      <p:pic>
        <p:nvPicPr>
          <p:cNvPr id="8194" name="Picture 2" descr="http://www.clch.cc/wp-content/uploads/2011/11/32799_441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 y="0"/>
            <a:ext cx="9140568" cy="492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81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661248"/>
            <a:ext cx="8229600" cy="108012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Job je dejal Gospodu: “Življenje se mi studi, ... Ti ugaja, da uporabljaš silo? ... Zakaj si me spravil iz materinega telesa? O, da bi bil izdihnil in me ne bi bilo videlo oko! ... Jaz pa razpadam kakor trohnoba, kakor obleka, ki jo razjeda molj.”</a:t>
            </a:r>
          </a:p>
          <a:p>
            <a:pPr marL="0" indent="0" algn="just">
              <a:buFont typeface="Arial" panose="020B0604020202020204" pitchFamily="34" charset="0"/>
              <a:buNone/>
            </a:pPr>
            <a:endParaRPr lang="sl-SI" dirty="0">
              <a:solidFill>
                <a:srgbClr val="FFFF00"/>
              </a:solidFill>
            </a:endParaRPr>
          </a:p>
        </p:txBody>
      </p:sp>
      <p:pic>
        <p:nvPicPr>
          <p:cNvPr id="7170" name="Picture 2" descr="https://encrypted-tbn1.gstatic.com/images?q=tbn:ANd9GcSYcH7DR9C2p6sHbHjFIGdES7V0fnKwl_BuRq4d7EcDu9C22cRt">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1" t="2147" r="1851" b="3364"/>
          <a:stretch/>
        </p:blipFill>
        <p:spPr bwMode="auto">
          <a:xfrm>
            <a:off x="1331640" y="823909"/>
            <a:ext cx="6480720" cy="428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0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179512" y="332656"/>
            <a:ext cx="3096344" cy="475252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l-SI" dirty="0">
                <a:solidFill>
                  <a:srgbClr val="FFFF00"/>
                </a:solidFill>
              </a:rPr>
              <a:t>Gospod je iz viharja spregovoril Jobu in rekel: “Kdo si ti? Kje si bil, ko sem utemeljeval zemljo? .. Si kdaj, odkar živiš, zapovedal jutru, pokazal zori njeno mesto?... Ali ti držiš skupaj Gostosevce, ali ti rahljaš vezi Oriona? ...”</a:t>
            </a:r>
          </a:p>
          <a:p>
            <a:pPr marL="0" indent="0">
              <a:buFont typeface="Arial" panose="020B0604020202020204" pitchFamily="34" charset="0"/>
              <a:buNone/>
            </a:pPr>
            <a:endParaRPr lang="sl-SI" dirty="0" smtClean="0">
              <a:solidFill>
                <a:srgbClr val="FFFF00"/>
              </a:solidFill>
            </a:endParaRPr>
          </a:p>
          <a:p>
            <a:pPr marL="0" indent="0">
              <a:buFont typeface="Arial" panose="020B0604020202020204" pitchFamily="34" charset="0"/>
              <a:buNone/>
            </a:pPr>
            <a:endParaRPr lang="sl-SI" dirty="0">
              <a:solidFill>
                <a:srgbClr val="FFFF00"/>
              </a:solidFill>
            </a:endParaRPr>
          </a:p>
        </p:txBody>
      </p:sp>
      <p:pic>
        <p:nvPicPr>
          <p:cNvPr id="6146" name="Picture 2" descr="https://sphotos-a-ord.xx.fbcdn.net/hphotos-prn1/p480x480/994207_539585309440829_1643415368_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3279"/>
            <a:ext cx="5652120" cy="681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4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445224"/>
            <a:ext cx="8229600" cy="1412776"/>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dirty="0">
                <a:solidFill>
                  <a:srgbClr val="FFFF00"/>
                </a:solidFill>
              </a:rPr>
              <a:t>Job je odgovoril Gospodu in rekel: “Zdaj vem, da vse premoreš in ni ovire za noben tvoj sklep. Zato sem govoril in nisem razumel reči, ki so zame pretežke in jih ne poznam. ... Poslušaj torej ti, jaz pa bom govoril, vprašal te bom in ti me poúči! Z ušesom sem slišal o tebi, a zdaj te je videlo moje oko. Zato odstopam in se kesam v prahu in pepelu.”</a:t>
            </a:r>
          </a:p>
          <a:p>
            <a:pPr marL="0" indent="0" algn="just">
              <a:buFont typeface="Arial" panose="020B0604020202020204" pitchFamily="34" charset="0"/>
              <a:buNone/>
            </a:pPr>
            <a:endParaRPr lang="sl-SI" dirty="0" smtClean="0">
              <a:solidFill>
                <a:srgbClr val="FFFF00"/>
              </a:solidFill>
            </a:endParaRPr>
          </a:p>
          <a:p>
            <a:pPr marL="0" indent="0" algn="just">
              <a:buFont typeface="Arial" panose="020B0604020202020204" pitchFamily="34" charset="0"/>
              <a:buNone/>
            </a:pPr>
            <a:endParaRPr lang="sl-SI" dirty="0">
              <a:solidFill>
                <a:srgbClr val="FFFF00"/>
              </a:solidFill>
            </a:endParaRPr>
          </a:p>
        </p:txBody>
      </p:sp>
      <p:pic>
        <p:nvPicPr>
          <p:cNvPr id="5122" name="Picture 2" descr="http://modeoflife.files.wordpress.com/2012/11/prophet-job.jpg?w=5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924" y="692696"/>
            <a:ext cx="6264696" cy="418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37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517232"/>
            <a:ext cx="8229600" cy="93610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l-SI" dirty="0">
                <a:solidFill>
                  <a:srgbClr val="FFFF00"/>
                </a:solidFill>
              </a:rPr>
              <a:t>Sodobni Job … </a:t>
            </a:r>
          </a:p>
          <a:p>
            <a:pPr marL="0" indent="0">
              <a:buFont typeface="Arial" panose="020B0604020202020204" pitchFamily="34" charset="0"/>
              <a:buNone/>
            </a:pPr>
            <a:endParaRPr lang="sl-SI" dirty="0" smtClean="0">
              <a:solidFill>
                <a:srgbClr val="FFFF00"/>
              </a:solidFill>
            </a:endParaRPr>
          </a:p>
          <a:p>
            <a:pPr marL="0" indent="0">
              <a:buFont typeface="Arial" panose="020B0604020202020204" pitchFamily="34" charset="0"/>
              <a:buNone/>
            </a:pPr>
            <a:endParaRPr lang="sl-SI" dirty="0">
              <a:solidFill>
                <a:srgbClr val="FFFF00"/>
              </a:solidFill>
            </a:endParaRPr>
          </a:p>
        </p:txBody>
      </p:sp>
      <p:pic>
        <p:nvPicPr>
          <p:cNvPr id="4098" name="Picture 2" descr="http://www.spirituality.org/i/homelessm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708" y="1052736"/>
            <a:ext cx="528058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4.bp.blogspot.com/-4qnN6lvZ3gk/UGg7qckkOKI/AAAAAAAACnY/Iic72nCduHo/s1600/business+powerpoint+templ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24" r="9"/>
          <a:stretch/>
        </p:blipFill>
        <p:spPr bwMode="auto">
          <a:xfrm>
            <a:off x="0" y="0"/>
            <a:ext cx="9144000" cy="6863712"/>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vsebine 2"/>
          <p:cNvSpPr txBox="1">
            <a:spLocks/>
          </p:cNvSpPr>
          <p:nvPr/>
        </p:nvSpPr>
        <p:spPr>
          <a:xfrm>
            <a:off x="457200" y="5517232"/>
            <a:ext cx="8229600" cy="122413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sl-SI" i="1" dirty="0">
                <a:solidFill>
                  <a:srgbClr val="FFFF00"/>
                </a:solidFill>
              </a:rPr>
              <a:t>Žena:</a:t>
            </a:r>
            <a:r>
              <a:rPr lang="sl-SI" dirty="0">
                <a:solidFill>
                  <a:srgbClr val="FFFF00"/>
                </a:solidFill>
              </a:rPr>
              <a:t> Še naprej moli, moli k svojemu Bogu! Tako ravna s tabo, ti pa praviš, da ti hoče dobro! Zakaj ga še naprej prosiš in ga raje ne prekolneš?«</a:t>
            </a:r>
          </a:p>
          <a:p>
            <a:pPr marL="0" indent="0" algn="just">
              <a:buFont typeface="Arial" panose="020B0604020202020204" pitchFamily="34" charset="0"/>
              <a:buNone/>
            </a:pPr>
            <a:endParaRPr lang="sl-SI" dirty="0">
              <a:solidFill>
                <a:srgbClr val="FFFF00"/>
              </a:solidFill>
            </a:endParaRPr>
          </a:p>
        </p:txBody>
      </p:sp>
      <p:pic>
        <p:nvPicPr>
          <p:cNvPr id="3074" name="Picture 2" descr="http://www.timbrownphotography.co.uk/images/reportage/old-wom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711" y="476672"/>
            <a:ext cx="3686577" cy="471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6968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1002</Words>
  <Application>Microsoft Office PowerPoint</Application>
  <PresentationFormat>Diaprojekcija na zaslonu (4:3)</PresentationFormat>
  <Paragraphs>26</Paragraphs>
  <Slides>23</Slides>
  <Notes>0</Notes>
  <HiddenSlides>0</HiddenSlides>
  <MMClips>0</MMClips>
  <ScaleCrop>false</ScaleCrop>
  <HeadingPairs>
    <vt:vector size="4" baseType="variant">
      <vt:variant>
        <vt:lpstr>Tema</vt:lpstr>
      </vt:variant>
      <vt:variant>
        <vt:i4>1</vt:i4>
      </vt:variant>
      <vt:variant>
        <vt:lpstr>Naslovi diapozitivov</vt:lpstr>
      </vt:variant>
      <vt:variant>
        <vt:i4>23</vt:i4>
      </vt:variant>
    </vt:vector>
  </HeadingPairs>
  <TitlesOfParts>
    <vt:vector size="24" baseType="lpstr">
      <vt:lpstr>Officeova tema</vt:lpstr>
      <vt:lpstr>TRPLJENJE IN SMRT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TRPLJENJE IN SMRT</dc:title>
  <dc:creator>Marjan</dc:creator>
  <cp:lastModifiedBy>Marjan</cp:lastModifiedBy>
  <cp:revision>16</cp:revision>
  <dcterms:created xsi:type="dcterms:W3CDTF">2013-09-13T16:15:13Z</dcterms:created>
  <dcterms:modified xsi:type="dcterms:W3CDTF">2013-09-13T21:17:57Z</dcterms:modified>
</cp:coreProperties>
</file>