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Raleway" charset="1" panose="020B0503030101060003"/>
      <p:regular r:id="rId17"/>
    </p:embeddedFont>
    <p:embeddedFont>
      <p:font typeface="Open Sans" charset="1" panose="020B0606030504020204"/>
      <p:regular r:id="rId18"/>
    </p:embeddedFont>
    <p:embeddedFont>
      <p:font typeface="Open Sans Bold" charset="1" panose="020B08060305040202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4841" r="-12931" b="-9170"/>
            </a:stretch>
          </a:blipFill>
        </p:spPr>
      </p:sp>
      <p:sp>
        <p:nvSpPr>
          <p:cNvPr name="AutoShape 3" id="3"/>
          <p:cNvSpPr/>
          <p:nvPr/>
        </p:nvSpPr>
        <p:spPr>
          <a:xfrm>
            <a:off x="0" y="6950264"/>
            <a:ext cx="12895736" cy="0"/>
          </a:xfrm>
          <a:prstGeom prst="line">
            <a:avLst/>
          </a:prstGeom>
          <a:ln cap="flat" w="9525">
            <a:solidFill>
              <a:srgbClr val="000000"/>
            </a:solidFill>
            <a:prstDash val="solid"/>
            <a:headEnd type="none" len="sm" w="sm"/>
            <a:tailEnd type="none" len="sm" w="sm"/>
          </a:ln>
        </p:spPr>
      </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Freeform 6" id="6"/>
          <p:cNvSpPr/>
          <p:nvPr/>
        </p:nvSpPr>
        <p:spPr>
          <a:xfrm flipH="false" flipV="false" rot="0">
            <a:off x="10584691" y="-837223"/>
            <a:ext cx="11107608" cy="6244277"/>
          </a:xfrm>
          <a:custGeom>
            <a:avLst/>
            <a:gdLst/>
            <a:ahLst/>
            <a:cxnLst/>
            <a:rect r="r" b="b" t="t" l="l"/>
            <a:pathLst>
              <a:path h="6244277" w="11107608">
                <a:moveTo>
                  <a:pt x="0" y="0"/>
                </a:moveTo>
                <a:lnTo>
                  <a:pt x="11107608" y="0"/>
                </a:lnTo>
                <a:lnTo>
                  <a:pt x="11107608" y="6244277"/>
                </a:lnTo>
                <a:lnTo>
                  <a:pt x="0" y="6244277"/>
                </a:lnTo>
                <a:lnTo>
                  <a:pt x="0" y="0"/>
                </a:lnTo>
                <a:close/>
              </a:path>
            </a:pathLst>
          </a:custGeom>
          <a:blipFill>
            <a:blip r:embed="rId3"/>
            <a:stretch>
              <a:fillRect l="0" t="0" r="0" b="0"/>
            </a:stretch>
          </a:blipFill>
        </p:spPr>
      </p:sp>
      <p:sp>
        <p:nvSpPr>
          <p:cNvPr name="TextBox 7" id="7"/>
          <p:cNvSpPr txBox="true"/>
          <p:nvPr/>
        </p:nvSpPr>
        <p:spPr>
          <a:xfrm rot="0">
            <a:off x="977412" y="3406291"/>
            <a:ext cx="15346856" cy="2335606"/>
          </a:xfrm>
          <a:prstGeom prst="rect">
            <a:avLst/>
          </a:prstGeom>
        </p:spPr>
        <p:txBody>
          <a:bodyPr anchor="t" rtlCol="false" tIns="0" lIns="0" bIns="0" rIns="0">
            <a:spAutoFit/>
          </a:bodyPr>
          <a:lstStyle/>
          <a:p>
            <a:pPr algn="l">
              <a:lnSpc>
                <a:spcPts val="9340"/>
              </a:lnSpc>
            </a:pPr>
            <a:r>
              <a:rPr lang="en-US" sz="6672">
                <a:solidFill>
                  <a:srgbClr val="171616"/>
                </a:solidFill>
                <a:latin typeface="Raleway"/>
                <a:ea typeface="Raleway"/>
                <a:cs typeface="Raleway"/>
                <a:sym typeface="Raleway"/>
              </a:rPr>
              <a:t>POT, KI NAS SPREMINJA</a:t>
            </a:r>
          </a:p>
          <a:p>
            <a:pPr algn="l">
              <a:lnSpc>
                <a:spcPts val="9340"/>
              </a:lnSpc>
              <a:spcBef>
                <a:spcPct val="0"/>
              </a:spcBef>
            </a:pPr>
          </a:p>
        </p:txBody>
      </p:sp>
      <p:sp>
        <p:nvSpPr>
          <p:cNvPr name="TextBox 8" id="8"/>
          <p:cNvSpPr txBox="true"/>
          <p:nvPr/>
        </p:nvSpPr>
        <p:spPr>
          <a:xfrm rot="0">
            <a:off x="377091" y="4628831"/>
            <a:ext cx="12688684" cy="2111830"/>
          </a:xfrm>
          <a:prstGeom prst="rect">
            <a:avLst/>
          </a:prstGeom>
        </p:spPr>
        <p:txBody>
          <a:bodyPr anchor="t" rtlCol="false" tIns="0" lIns="0" bIns="0" rIns="0">
            <a:spAutoFit/>
          </a:bodyPr>
          <a:lstStyle/>
          <a:p>
            <a:pPr algn="ctr">
              <a:lnSpc>
                <a:spcPts val="8549"/>
              </a:lnSpc>
              <a:spcBef>
                <a:spcPct val="0"/>
              </a:spcBef>
            </a:pPr>
            <a:r>
              <a:rPr lang="en-US" sz="6107">
                <a:solidFill>
                  <a:srgbClr val="171616"/>
                </a:solidFill>
                <a:latin typeface="Open Sans"/>
                <a:ea typeface="Open Sans"/>
                <a:cs typeface="Open Sans"/>
                <a:sym typeface="Open Sans"/>
              </a:rPr>
              <a:t>Zakramen</a:t>
            </a:r>
            <a:r>
              <a:rPr lang="en-US" sz="6107">
                <a:solidFill>
                  <a:srgbClr val="171616"/>
                </a:solidFill>
                <a:latin typeface="Open Sans"/>
                <a:ea typeface="Open Sans"/>
                <a:cs typeface="Open Sans"/>
                <a:sym typeface="Open Sans"/>
              </a:rPr>
              <a:t>tali: krščanski pogreb, </a:t>
            </a:r>
          </a:p>
          <a:p>
            <a:pPr algn="ctr">
              <a:lnSpc>
                <a:spcPts val="8549"/>
              </a:lnSpc>
              <a:spcBef>
                <a:spcPct val="0"/>
              </a:spcBef>
            </a:pPr>
            <a:r>
              <a:rPr lang="en-US" sz="6107">
                <a:solidFill>
                  <a:srgbClr val="171616"/>
                </a:solidFill>
                <a:latin typeface="Open Sans"/>
                <a:ea typeface="Open Sans"/>
                <a:cs typeface="Open Sans"/>
                <a:sym typeface="Open Sans"/>
              </a:rPr>
              <a:t>blagoslov hiše in drugi blagoslovi</a:t>
            </a:r>
          </a:p>
        </p:txBody>
      </p:sp>
      <p:sp>
        <p:nvSpPr>
          <p:cNvPr name="Freeform 9" id="9"/>
          <p:cNvSpPr/>
          <p:nvPr/>
        </p:nvSpPr>
        <p:spPr>
          <a:xfrm flipH="false" flipV="false" rot="0">
            <a:off x="1580784" y="8984651"/>
            <a:ext cx="3776990" cy="819106"/>
          </a:xfrm>
          <a:custGeom>
            <a:avLst/>
            <a:gdLst/>
            <a:ahLst/>
            <a:cxnLst/>
            <a:rect r="r" b="b" t="t" l="l"/>
            <a:pathLst>
              <a:path h="819106" w="3776990">
                <a:moveTo>
                  <a:pt x="0" y="0"/>
                </a:moveTo>
                <a:lnTo>
                  <a:pt x="3776991" y="0"/>
                </a:lnTo>
                <a:lnTo>
                  <a:pt x="3776991" y="819106"/>
                </a:lnTo>
                <a:lnTo>
                  <a:pt x="0" y="819106"/>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16230600" cy="8229600"/>
            <a:chOff x="0" y="0"/>
            <a:chExt cx="3774616" cy="1913890"/>
          </a:xfrm>
        </p:grpSpPr>
        <p:sp>
          <p:nvSpPr>
            <p:cNvPr name="Freeform 5" id="5"/>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FFFCF6"/>
            </a:solidFill>
          </p:spPr>
        </p:sp>
      </p:grpSp>
      <p:sp>
        <p:nvSpPr>
          <p:cNvPr name="TextBox 6" id="6"/>
          <p:cNvSpPr txBox="true"/>
          <p:nvPr/>
        </p:nvSpPr>
        <p:spPr>
          <a:xfrm rot="0">
            <a:off x="1790572" y="2471025"/>
            <a:ext cx="14312905" cy="6506390"/>
          </a:xfrm>
          <a:prstGeom prst="rect">
            <a:avLst/>
          </a:prstGeom>
        </p:spPr>
        <p:txBody>
          <a:bodyPr anchor="t" rtlCol="false" tIns="0" lIns="0" bIns="0" rIns="0">
            <a:spAutoFit/>
          </a:bodyPr>
          <a:lstStyle/>
          <a:p>
            <a:pPr algn="ctr">
              <a:lnSpc>
                <a:spcPts val="7407"/>
              </a:lnSpc>
              <a:spcBef>
                <a:spcPct val="0"/>
              </a:spcBef>
            </a:pPr>
            <a:r>
              <a:rPr lang="en-US" sz="5291">
                <a:solidFill>
                  <a:srgbClr val="171616"/>
                </a:solidFill>
                <a:latin typeface="Raleway"/>
                <a:ea typeface="Raleway"/>
                <a:cs typeface="Raleway"/>
                <a:sym typeface="Raleway"/>
              </a:rPr>
              <a:t>Poiščimo zakramental, ki mu doslej nismo posvečali pozornosti, pa bi lahko našo župnijsko skupnost povezal na globlji način. Določimo datum, ko ga bomo obhajali in naredimo načrt, kdo in na kakšen način bo sodeloval ter kako bomo o tem obvestili župljane.</a:t>
            </a:r>
          </a:p>
        </p:txBody>
      </p:sp>
      <p:sp>
        <p:nvSpPr>
          <p:cNvPr name="TextBox 7" id="7"/>
          <p:cNvSpPr txBox="true"/>
          <p:nvPr/>
        </p:nvSpPr>
        <p:spPr>
          <a:xfrm rot="0">
            <a:off x="5340492" y="1277071"/>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IZZIV ZA ŽUPNIJO:</a:t>
            </a:r>
          </a:p>
        </p:txBody>
      </p:sp>
    </p:spTree>
  </p:cSld>
  <p:clrMapOvr>
    <a:masterClrMapping/>
  </p:clrMapOvr>
</p:sld>
</file>

<file path=ppt/slides/slide1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576544"/>
            <a:ext cx="17310588" cy="8949011"/>
            <a:chOff x="0" y="0"/>
            <a:chExt cx="4602162" cy="2379168"/>
          </a:xfrm>
        </p:grpSpPr>
        <p:sp>
          <p:nvSpPr>
            <p:cNvPr name="Freeform 5" id="5"/>
            <p:cNvSpPr/>
            <p:nvPr/>
          </p:nvSpPr>
          <p:spPr>
            <a:xfrm flipH="false" flipV="false" rot="0">
              <a:off x="0" y="0"/>
              <a:ext cx="4602162" cy="2379168"/>
            </a:xfrm>
            <a:custGeom>
              <a:avLst/>
              <a:gdLst/>
              <a:ahLst/>
              <a:cxnLst/>
              <a:rect r="r" b="b" t="t" l="l"/>
              <a:pathLst>
                <a:path h="2379168" w="4602162">
                  <a:moveTo>
                    <a:pt x="0" y="0"/>
                  </a:moveTo>
                  <a:lnTo>
                    <a:pt x="4602162" y="0"/>
                  </a:lnTo>
                  <a:lnTo>
                    <a:pt x="4602162" y="2379168"/>
                  </a:lnTo>
                  <a:lnTo>
                    <a:pt x="0" y="2379168"/>
                  </a:lnTo>
                  <a:close/>
                </a:path>
              </a:pathLst>
            </a:custGeom>
            <a:solidFill>
              <a:srgbClr val="FFFCF6"/>
            </a:solidFill>
          </p:spPr>
        </p:sp>
      </p:grpSp>
      <p:sp>
        <p:nvSpPr>
          <p:cNvPr name="TextBox 6" id="6"/>
          <p:cNvSpPr txBox="true"/>
          <p:nvPr/>
        </p:nvSpPr>
        <p:spPr>
          <a:xfrm rot="0">
            <a:off x="1587900" y="374406"/>
            <a:ext cx="16020183"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Zaključna molitev: Molitev za pokojne</a:t>
            </a:r>
          </a:p>
        </p:txBody>
      </p:sp>
      <p:sp>
        <p:nvSpPr>
          <p:cNvPr name="TextBox 7" id="7"/>
          <p:cNvSpPr txBox="true"/>
          <p:nvPr/>
        </p:nvSpPr>
        <p:spPr>
          <a:xfrm rot="0">
            <a:off x="1326162" y="1649145"/>
            <a:ext cx="15635677" cy="8471645"/>
          </a:xfrm>
          <a:prstGeom prst="rect">
            <a:avLst/>
          </a:prstGeom>
        </p:spPr>
        <p:txBody>
          <a:bodyPr anchor="t" rtlCol="false" tIns="0" lIns="0" bIns="0" rIns="0">
            <a:spAutoFit/>
          </a:bodyPr>
          <a:lstStyle/>
          <a:p>
            <a:pPr algn="l">
              <a:lnSpc>
                <a:spcPts val="4834"/>
              </a:lnSpc>
            </a:pPr>
            <a:r>
              <a:rPr lang="en-US" sz="2429">
                <a:solidFill>
                  <a:srgbClr val="171616"/>
                </a:solidFill>
                <a:latin typeface="Open Sans"/>
                <a:ea typeface="Open Sans"/>
                <a:cs typeface="Open Sans"/>
                <a:sym typeface="Open Sans"/>
              </a:rPr>
              <a:t>Gospod, ti nisi Bog mrtvih, temveč živih. V tebi živijo vsi, ki si jih poklical k sebi. Spominjamo se vseh rajnih, ki smo jih ljubili, vseh, s katerimi smo živeli. Z njimi nas povezuje tvoja dobrota, s katero ljubiš nje in nas.</a:t>
            </a:r>
          </a:p>
          <a:p>
            <a:pPr algn="l">
              <a:lnSpc>
                <a:spcPts val="4834"/>
              </a:lnSpc>
            </a:pPr>
            <a:r>
              <a:rPr lang="en-US" sz="2429">
                <a:solidFill>
                  <a:srgbClr val="171616"/>
                </a:solidFill>
                <a:latin typeface="Open Sans"/>
                <a:ea typeface="Open Sans"/>
                <a:cs typeface="Open Sans"/>
                <a:sym typeface="Open Sans"/>
              </a:rPr>
              <a:t>Spominjamo se jih pred teboj. Zahvaljujemo se ti, da so v tvoji roki. Rekel si namreč: »Na svojo dlan sem zapisal tvoje ime.« Pred teboj se spominjamo vseh umrlih, vseh pozabljenih in zabrisanih imen. Umrlih, ki jih nihče ne objokuje, pogrešanih, katerih usoda nam je neznana, obupanih, ki so si vzeli življenje, vseh tistih, ki so jih ljudje umorili. Vemo, da so v tvoji roki in prosimo te: sprejmi te najbolj uboge med svoje srečne otroke.</a:t>
            </a:r>
          </a:p>
          <a:p>
            <a:pPr algn="l">
              <a:lnSpc>
                <a:spcPts val="4834"/>
              </a:lnSpc>
            </a:pPr>
            <a:r>
              <a:rPr lang="en-US" sz="2429">
                <a:solidFill>
                  <a:srgbClr val="171616"/>
                </a:solidFill>
                <a:latin typeface="Open Sans"/>
                <a:ea typeface="Open Sans"/>
                <a:cs typeface="Open Sans"/>
                <a:sym typeface="Open Sans"/>
              </a:rPr>
              <a:t> Zahvaljujemo se ti, da si tako blizu, in tudi naši umrli so nam blizu v tebi. Nihče, ki je v tebi, ne umrje. Od tebe smo prejeli življenje; tudi umrli živijo iz tebe. Z njimi nas povezuje to, da imamo isto življenje.</a:t>
            </a:r>
          </a:p>
          <a:p>
            <a:pPr algn="l">
              <a:lnSpc>
                <a:spcPts val="4834"/>
              </a:lnSpc>
            </a:pPr>
            <a:r>
              <a:rPr lang="en-US" sz="2429">
                <a:solidFill>
                  <a:srgbClr val="171616"/>
                </a:solidFill>
                <a:latin typeface="Open Sans"/>
                <a:ea typeface="Open Sans"/>
                <a:cs typeface="Open Sans"/>
                <a:sym typeface="Open Sans"/>
              </a:rPr>
              <a:t>Tvoj križ, gospod, je znamenje tvoje zmage nad peklom in smrtjo. Z njim smo bili rešeni večnega trpljenja, z njim je bil poravnan ves dolg zadolženih. Nad njivo grobov stoji tvoj križ in združuje vse, umrle in nas.</a:t>
            </a:r>
          </a:p>
          <a:p>
            <a:pPr algn="l">
              <a:lnSpc>
                <a:spcPts val="4834"/>
              </a:lnSpc>
            </a:pPr>
            <a:r>
              <a:rPr lang="en-US" sz="2429">
                <a:solidFill>
                  <a:srgbClr val="171616"/>
                </a:solidFill>
                <a:latin typeface="Open Sans"/>
                <a:ea typeface="Open Sans"/>
                <a:cs typeface="Open Sans"/>
                <a:sym typeface="Open Sans"/>
              </a:rPr>
              <a:t>Tvoje misli niso naše misli. Tvoja pota niso naša pota. Verujemo tvojim načrtom, čeprav jih ne razumemo. Hodimo po tvojih potih in se držimo tebe. Ti boš premagal našega sovražnika – smrt. Vstal si od mrtvih in za teboj bodo vstali tudi vsi umrli. Poklical si jih, da bi se veselili s teboj v večni luči in te hvalili vso večnost. </a:t>
            </a:r>
          </a:p>
          <a:p>
            <a:pPr algn="l">
              <a:lnSpc>
                <a:spcPts val="4834"/>
              </a:lnSpc>
            </a:pPr>
            <a:r>
              <a:rPr lang="en-US" sz="2429">
                <a:solidFill>
                  <a:srgbClr val="171616"/>
                </a:solidFill>
                <a:latin typeface="Open Sans"/>
                <a:ea typeface="Open Sans"/>
                <a:cs typeface="Open Sans"/>
                <a:sym typeface="Open Sans"/>
              </a:rPr>
              <a:t>Amen.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1852994"/>
            <a:ext cx="9144000" cy="6581011"/>
            <a:chOff x="0" y="0"/>
            <a:chExt cx="12192000" cy="8774682"/>
          </a:xfrm>
        </p:grpSpPr>
        <p:pic>
          <p:nvPicPr>
            <p:cNvPr name="Picture 5" id="5"/>
            <p:cNvPicPr>
              <a:picLocks noChangeAspect="true"/>
            </p:cNvPicPr>
            <p:nvPr/>
          </p:nvPicPr>
          <p:blipFill>
            <a:blip r:embed="rId2"/>
            <a:srcRect l="3627" t="0" r="3627" b="0"/>
            <a:stretch>
              <a:fillRect/>
            </a:stretch>
          </p:blipFill>
          <p:spPr>
            <a:xfrm flipH="false" flipV="false">
              <a:off x="0" y="0"/>
              <a:ext cx="12192000" cy="8774682"/>
            </a:xfrm>
            <a:prstGeom prst="rect">
              <a:avLst/>
            </a:prstGeom>
          </p:spPr>
        </p:pic>
      </p:grpSp>
      <p:sp>
        <p:nvSpPr>
          <p:cNvPr name="TextBox 6" id="6"/>
          <p:cNvSpPr txBox="true"/>
          <p:nvPr/>
        </p:nvSpPr>
        <p:spPr>
          <a:xfrm rot="0">
            <a:off x="10032431" y="672569"/>
            <a:ext cx="6985038" cy="3133726"/>
          </a:xfrm>
          <a:prstGeom prst="rect">
            <a:avLst/>
          </a:prstGeom>
        </p:spPr>
        <p:txBody>
          <a:bodyPr anchor="t" rtlCol="false" tIns="0" lIns="0" bIns="0" rIns="0">
            <a:spAutoFit/>
          </a:bodyPr>
          <a:lstStyle/>
          <a:p>
            <a:pPr algn="l">
              <a:lnSpc>
                <a:spcPts val="8399"/>
              </a:lnSpc>
            </a:pPr>
            <a:r>
              <a:rPr lang="en-US" sz="5999">
                <a:solidFill>
                  <a:srgbClr val="171616"/>
                </a:solidFill>
                <a:latin typeface="Raleway"/>
                <a:ea typeface="Raleway"/>
                <a:cs typeface="Raleway"/>
                <a:sym typeface="Raleway"/>
              </a:rPr>
              <a:t>Začetna molitev: Psalm 23</a:t>
            </a:r>
          </a:p>
          <a:p>
            <a:pPr algn="l">
              <a:lnSpc>
                <a:spcPts val="8399"/>
              </a:lnSpc>
              <a:spcBef>
                <a:spcPct val="0"/>
              </a:spcBef>
            </a:pPr>
          </a:p>
        </p:txBody>
      </p:sp>
      <p:sp>
        <p:nvSpPr>
          <p:cNvPr name="TextBox 7" id="7"/>
          <p:cNvSpPr txBox="true"/>
          <p:nvPr/>
        </p:nvSpPr>
        <p:spPr>
          <a:xfrm rot="0">
            <a:off x="10274262" y="2777298"/>
            <a:ext cx="7624376" cy="7165847"/>
          </a:xfrm>
          <a:prstGeom prst="rect">
            <a:avLst/>
          </a:prstGeom>
        </p:spPr>
        <p:txBody>
          <a:bodyPr anchor="t" rtlCol="false" tIns="0" lIns="0" bIns="0" rIns="0">
            <a:spAutoFit/>
          </a:bodyPr>
          <a:lstStyle/>
          <a:p>
            <a:pPr algn="l">
              <a:lnSpc>
                <a:spcPts val="2771"/>
              </a:lnSpc>
            </a:pPr>
            <a:r>
              <a:rPr lang="en-US" sz="1979">
                <a:solidFill>
                  <a:srgbClr val="171616"/>
                </a:solidFill>
                <a:latin typeface="Open Sans"/>
                <a:ea typeface="Open Sans"/>
                <a:cs typeface="Open Sans"/>
                <a:sym typeface="Open Sans"/>
              </a:rPr>
              <a:t>1 Davidov psalm.</a:t>
            </a:r>
          </a:p>
          <a:p>
            <a:pPr algn="l">
              <a:lnSpc>
                <a:spcPts val="2771"/>
              </a:lnSpc>
            </a:pPr>
            <a:r>
              <a:rPr lang="en-US" sz="1979">
                <a:solidFill>
                  <a:srgbClr val="171616"/>
                </a:solidFill>
                <a:latin typeface="Open Sans"/>
                <a:ea typeface="Open Sans"/>
                <a:cs typeface="Open Sans"/>
                <a:sym typeface="Open Sans"/>
              </a:rPr>
              <a:t>Gospod je moj pastir,</a:t>
            </a:r>
          </a:p>
          <a:p>
            <a:pPr algn="l">
              <a:lnSpc>
                <a:spcPts val="2771"/>
              </a:lnSpc>
            </a:pPr>
            <a:r>
              <a:rPr lang="en-US" sz="1979">
                <a:solidFill>
                  <a:srgbClr val="171616"/>
                </a:solidFill>
                <a:latin typeface="Open Sans"/>
                <a:ea typeface="Open Sans"/>
                <a:cs typeface="Open Sans"/>
                <a:sym typeface="Open Sans"/>
              </a:rPr>
              <a:t>nič mi ne manjka.</a:t>
            </a:r>
          </a:p>
          <a:p>
            <a:pPr algn="l">
              <a:lnSpc>
                <a:spcPts val="2771"/>
              </a:lnSpc>
            </a:pPr>
            <a:r>
              <a:rPr lang="en-US" sz="1979">
                <a:solidFill>
                  <a:srgbClr val="171616"/>
                </a:solidFill>
                <a:latin typeface="Open Sans"/>
                <a:ea typeface="Open Sans"/>
                <a:cs typeface="Open Sans"/>
                <a:sym typeface="Open Sans"/>
              </a:rPr>
              <a:t>2 Na zelenih pašnikih mi daje ležišče;</a:t>
            </a:r>
          </a:p>
          <a:p>
            <a:pPr algn="l">
              <a:lnSpc>
                <a:spcPts val="2771"/>
              </a:lnSpc>
            </a:pPr>
            <a:r>
              <a:rPr lang="en-US" sz="1979">
                <a:solidFill>
                  <a:srgbClr val="171616"/>
                </a:solidFill>
                <a:latin typeface="Open Sans"/>
                <a:ea typeface="Open Sans"/>
                <a:cs typeface="Open Sans"/>
                <a:sym typeface="Open Sans"/>
              </a:rPr>
              <a:t>k vodam počitka me vodi.</a:t>
            </a:r>
          </a:p>
          <a:p>
            <a:pPr algn="l">
              <a:lnSpc>
                <a:spcPts val="2771"/>
              </a:lnSpc>
            </a:pPr>
            <a:r>
              <a:rPr lang="en-US" sz="1979">
                <a:solidFill>
                  <a:srgbClr val="171616"/>
                </a:solidFill>
                <a:latin typeface="Open Sans"/>
                <a:ea typeface="Open Sans"/>
                <a:cs typeface="Open Sans"/>
                <a:sym typeface="Open Sans"/>
              </a:rPr>
              <a:t>3 Mojo dušo poživlja,</a:t>
            </a:r>
          </a:p>
          <a:p>
            <a:pPr algn="l">
              <a:lnSpc>
                <a:spcPts val="2771"/>
              </a:lnSpc>
            </a:pPr>
            <a:r>
              <a:rPr lang="en-US" sz="1979">
                <a:solidFill>
                  <a:srgbClr val="171616"/>
                </a:solidFill>
                <a:latin typeface="Open Sans"/>
                <a:ea typeface="Open Sans"/>
                <a:cs typeface="Open Sans"/>
                <a:sym typeface="Open Sans"/>
              </a:rPr>
              <a:t>vodi me po pravih stezah</a:t>
            </a:r>
          </a:p>
          <a:p>
            <a:pPr algn="l">
              <a:lnSpc>
                <a:spcPts val="2771"/>
              </a:lnSpc>
            </a:pPr>
            <a:r>
              <a:rPr lang="en-US" sz="1979">
                <a:solidFill>
                  <a:srgbClr val="171616"/>
                </a:solidFill>
                <a:latin typeface="Open Sans"/>
                <a:ea typeface="Open Sans"/>
                <a:cs typeface="Open Sans"/>
                <a:sym typeface="Open Sans"/>
              </a:rPr>
              <a:t>zaradi svojega imena.</a:t>
            </a:r>
          </a:p>
          <a:p>
            <a:pPr algn="l">
              <a:lnSpc>
                <a:spcPts val="2771"/>
              </a:lnSpc>
            </a:pPr>
            <a:r>
              <a:rPr lang="en-US" sz="1979">
                <a:solidFill>
                  <a:srgbClr val="171616"/>
                </a:solidFill>
                <a:latin typeface="Open Sans"/>
                <a:ea typeface="Open Sans"/>
                <a:cs typeface="Open Sans"/>
                <a:sym typeface="Open Sans"/>
              </a:rPr>
              <a:t>4 Tudi če bi hodil po globeli smrtne sence,</a:t>
            </a:r>
          </a:p>
          <a:p>
            <a:pPr algn="l">
              <a:lnSpc>
                <a:spcPts val="2771"/>
              </a:lnSpc>
            </a:pPr>
            <a:r>
              <a:rPr lang="en-US" sz="1979">
                <a:solidFill>
                  <a:srgbClr val="171616"/>
                </a:solidFill>
                <a:latin typeface="Open Sans"/>
                <a:ea typeface="Open Sans"/>
                <a:cs typeface="Open Sans"/>
                <a:sym typeface="Open Sans"/>
              </a:rPr>
              <a:t>se ne bojim hudega, ker si ti z menoj,</a:t>
            </a:r>
          </a:p>
          <a:p>
            <a:pPr algn="l">
              <a:lnSpc>
                <a:spcPts val="2771"/>
              </a:lnSpc>
            </a:pPr>
            <a:r>
              <a:rPr lang="en-US" sz="1979">
                <a:solidFill>
                  <a:srgbClr val="171616"/>
                </a:solidFill>
                <a:latin typeface="Open Sans"/>
                <a:ea typeface="Open Sans"/>
                <a:cs typeface="Open Sans"/>
                <a:sym typeface="Open Sans"/>
              </a:rPr>
              <a:t>tvoja palica in tvoja opora, ti me tolažita.</a:t>
            </a:r>
          </a:p>
          <a:p>
            <a:pPr algn="l">
              <a:lnSpc>
                <a:spcPts val="2771"/>
              </a:lnSpc>
            </a:pPr>
          </a:p>
          <a:p>
            <a:pPr algn="l">
              <a:lnSpc>
                <a:spcPts val="2771"/>
              </a:lnSpc>
            </a:pPr>
            <a:r>
              <a:rPr lang="en-US" sz="1979">
                <a:solidFill>
                  <a:srgbClr val="171616"/>
                </a:solidFill>
                <a:latin typeface="Open Sans"/>
                <a:ea typeface="Open Sans"/>
                <a:cs typeface="Open Sans"/>
                <a:sym typeface="Open Sans"/>
              </a:rPr>
              <a:t>5 Pred mano pogrinjaš mizo</a:t>
            </a:r>
          </a:p>
          <a:p>
            <a:pPr algn="l">
              <a:lnSpc>
                <a:spcPts val="2771"/>
              </a:lnSpc>
            </a:pPr>
            <a:r>
              <a:rPr lang="en-US" sz="1979">
                <a:solidFill>
                  <a:srgbClr val="171616"/>
                </a:solidFill>
                <a:latin typeface="Open Sans"/>
                <a:ea typeface="Open Sans"/>
                <a:cs typeface="Open Sans"/>
                <a:sym typeface="Open Sans"/>
              </a:rPr>
              <a:t>vpričo mojih nasprotnikov;</a:t>
            </a:r>
          </a:p>
          <a:p>
            <a:pPr algn="l">
              <a:lnSpc>
                <a:spcPts val="2771"/>
              </a:lnSpc>
            </a:pPr>
            <a:r>
              <a:rPr lang="en-US" sz="1979">
                <a:solidFill>
                  <a:srgbClr val="171616"/>
                </a:solidFill>
                <a:latin typeface="Open Sans"/>
                <a:ea typeface="Open Sans"/>
                <a:cs typeface="Open Sans"/>
                <a:sym typeface="Open Sans"/>
              </a:rPr>
              <a:t>z oljem mi maziliš glavo,</a:t>
            </a:r>
          </a:p>
          <a:p>
            <a:pPr algn="l">
              <a:lnSpc>
                <a:spcPts val="2771"/>
              </a:lnSpc>
            </a:pPr>
            <a:r>
              <a:rPr lang="en-US" sz="1979">
                <a:solidFill>
                  <a:srgbClr val="171616"/>
                </a:solidFill>
                <a:latin typeface="Open Sans"/>
                <a:ea typeface="Open Sans"/>
                <a:cs typeface="Open Sans"/>
                <a:sym typeface="Open Sans"/>
              </a:rPr>
              <a:t>moja čaša je prepolna.</a:t>
            </a:r>
          </a:p>
          <a:p>
            <a:pPr algn="l">
              <a:lnSpc>
                <a:spcPts val="2771"/>
              </a:lnSpc>
            </a:pPr>
            <a:r>
              <a:rPr lang="en-US" sz="1979">
                <a:solidFill>
                  <a:srgbClr val="171616"/>
                </a:solidFill>
                <a:latin typeface="Open Sans"/>
                <a:ea typeface="Open Sans"/>
                <a:cs typeface="Open Sans"/>
                <a:sym typeface="Open Sans"/>
              </a:rPr>
              <a:t>6 Le dobrota in milina me bosta spremljali</a:t>
            </a:r>
          </a:p>
          <a:p>
            <a:pPr algn="l">
              <a:lnSpc>
                <a:spcPts val="2771"/>
              </a:lnSpc>
            </a:pPr>
            <a:r>
              <a:rPr lang="en-US" sz="1979">
                <a:solidFill>
                  <a:srgbClr val="171616"/>
                </a:solidFill>
                <a:latin typeface="Open Sans"/>
                <a:ea typeface="Open Sans"/>
                <a:cs typeface="Open Sans"/>
                <a:sym typeface="Open Sans"/>
              </a:rPr>
              <a:t>vse dni mojega življenja;</a:t>
            </a:r>
          </a:p>
          <a:p>
            <a:pPr algn="l">
              <a:lnSpc>
                <a:spcPts val="2771"/>
              </a:lnSpc>
            </a:pPr>
            <a:r>
              <a:rPr lang="en-US" sz="1979">
                <a:solidFill>
                  <a:srgbClr val="171616"/>
                </a:solidFill>
                <a:latin typeface="Open Sans"/>
                <a:ea typeface="Open Sans"/>
                <a:cs typeface="Open Sans"/>
                <a:sym typeface="Open Sans"/>
              </a:rPr>
              <a:t>prebival bom v hiši Gospodovi</a:t>
            </a:r>
          </a:p>
          <a:p>
            <a:pPr algn="l">
              <a:lnSpc>
                <a:spcPts val="2771"/>
              </a:lnSpc>
              <a:spcBef>
                <a:spcPct val="0"/>
              </a:spcBef>
            </a:pPr>
            <a:r>
              <a:rPr lang="en-US" sz="1979">
                <a:solidFill>
                  <a:srgbClr val="171616"/>
                </a:solidFill>
                <a:latin typeface="Open Sans"/>
                <a:ea typeface="Open Sans"/>
                <a:cs typeface="Open Sans"/>
                <a:sym typeface="Open Sans"/>
              </a:rPr>
              <a:t>vse dni življenja.</a:t>
            </a:r>
          </a:p>
          <a:p>
            <a:pPr algn="l">
              <a:lnSpc>
                <a:spcPts val="2771"/>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144000" y="0"/>
            <a:ext cx="9144000" cy="10287000"/>
            <a:chOff x="0" y="0"/>
            <a:chExt cx="12192000" cy="13716000"/>
          </a:xfrm>
        </p:grpSpPr>
        <p:pic>
          <p:nvPicPr>
            <p:cNvPr name="Picture 5" id="5"/>
            <p:cNvPicPr>
              <a:picLocks noChangeAspect="true"/>
            </p:cNvPicPr>
            <p:nvPr/>
          </p:nvPicPr>
          <p:blipFill>
            <a:blip r:embed="rId2"/>
            <a:srcRect l="0" t="0" r="40888" b="0"/>
            <a:stretch>
              <a:fillRect/>
            </a:stretch>
          </p:blipFill>
          <p:spPr>
            <a:xfrm flipH="false" flipV="false">
              <a:off x="0" y="0"/>
              <a:ext cx="12192000" cy="13716000"/>
            </a:xfrm>
            <a:prstGeom prst="rect">
              <a:avLst/>
            </a:prstGeom>
          </p:spPr>
        </p:pic>
      </p:grpSp>
      <p:sp>
        <p:nvSpPr>
          <p:cNvPr name="TextBox 6" id="6"/>
          <p:cNvSpPr txBox="true"/>
          <p:nvPr/>
        </p:nvSpPr>
        <p:spPr>
          <a:xfrm rot="0">
            <a:off x="16103477" y="713251"/>
            <a:ext cx="1155823"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3</a:t>
            </a:r>
          </a:p>
        </p:txBody>
      </p:sp>
      <p:sp>
        <p:nvSpPr>
          <p:cNvPr name="TextBox 7" id="7"/>
          <p:cNvSpPr txBox="true"/>
          <p:nvPr/>
        </p:nvSpPr>
        <p:spPr>
          <a:xfrm rot="0">
            <a:off x="1315271" y="1357156"/>
            <a:ext cx="7419476" cy="2076451"/>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Svetopisemski odlomek: Jn 11,25–26</a:t>
            </a:r>
          </a:p>
        </p:txBody>
      </p:sp>
      <p:sp>
        <p:nvSpPr>
          <p:cNvPr name="TextBox 8" id="8"/>
          <p:cNvSpPr txBox="true"/>
          <p:nvPr/>
        </p:nvSpPr>
        <p:spPr>
          <a:xfrm rot="0">
            <a:off x="1315271" y="4018212"/>
            <a:ext cx="7419476" cy="2002435"/>
          </a:xfrm>
          <a:prstGeom prst="rect">
            <a:avLst/>
          </a:prstGeom>
        </p:spPr>
        <p:txBody>
          <a:bodyPr anchor="t" rtlCol="false" tIns="0" lIns="0" bIns="0" rIns="0">
            <a:spAutoFit/>
          </a:bodyPr>
          <a:lstStyle/>
          <a:p>
            <a:pPr algn="l">
              <a:lnSpc>
                <a:spcPts val="4046"/>
              </a:lnSpc>
              <a:spcBef>
                <a:spcPct val="0"/>
              </a:spcBef>
            </a:pPr>
            <a:r>
              <a:rPr lang="en-US" sz="2890">
                <a:solidFill>
                  <a:srgbClr val="171616"/>
                </a:solidFill>
                <a:latin typeface="Open Sans"/>
                <a:ea typeface="Open Sans"/>
                <a:cs typeface="Open Sans"/>
                <a:sym typeface="Open Sans"/>
              </a:rPr>
              <a:t>25 Jezus ji je rekel: »Jaz sem vstajenje in življenje: kdor vame veruje, bo živel, tudi če umre; 26 in vsakdo, ki živi in vame veruje, vekomaj ne bo umrl. Veruješ v to?«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4384000" cy="6858000"/>
          </a:xfrm>
        </p:grpSpPr>
        <p:pic>
          <p:nvPicPr>
            <p:cNvPr name="Picture 3" id="3"/>
            <p:cNvPicPr>
              <a:picLocks noChangeAspect="true"/>
            </p:cNvPicPr>
            <p:nvPr/>
          </p:nvPicPr>
          <p:blipFill>
            <a:blip r:embed="rId2"/>
            <a:srcRect l="0" t="26457" r="0" b="31328"/>
            <a:stretch>
              <a:fillRect/>
            </a:stretch>
          </p:blipFill>
          <p:spPr>
            <a:xfrm flipH="false" flipV="false">
              <a:off x="0" y="0"/>
              <a:ext cx="24384000" cy="6858000"/>
            </a:xfrm>
            <a:prstGeom prst="rect">
              <a:avLst/>
            </a:prstGeom>
          </p:spPr>
        </p:pic>
      </p:gr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6" id="6"/>
          <p:cNvSpPr txBox="true"/>
          <p:nvPr/>
        </p:nvSpPr>
        <p:spPr>
          <a:xfrm rot="0">
            <a:off x="1584608" y="6158840"/>
            <a:ext cx="7686616"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Navezava na temo:</a:t>
            </a:r>
          </a:p>
        </p:txBody>
      </p:sp>
      <p:sp>
        <p:nvSpPr>
          <p:cNvPr name="TextBox 7" id="7"/>
          <p:cNvSpPr txBox="true"/>
          <p:nvPr/>
        </p:nvSpPr>
        <p:spPr>
          <a:xfrm rot="0">
            <a:off x="1584608" y="7456708"/>
            <a:ext cx="14794285" cy="1731787"/>
          </a:xfrm>
          <a:prstGeom prst="rect">
            <a:avLst/>
          </a:prstGeom>
        </p:spPr>
        <p:txBody>
          <a:bodyPr anchor="t" rtlCol="false" tIns="0" lIns="0" bIns="0" rIns="0">
            <a:spAutoFit/>
          </a:bodyPr>
          <a:lstStyle/>
          <a:p>
            <a:pPr algn="l">
              <a:lnSpc>
                <a:spcPts val="4706"/>
              </a:lnSpc>
              <a:spcBef>
                <a:spcPct val="0"/>
              </a:spcBef>
            </a:pPr>
            <a:r>
              <a:rPr lang="en-US" sz="3361">
                <a:solidFill>
                  <a:srgbClr val="171616"/>
                </a:solidFill>
                <a:latin typeface="Open Sans"/>
                <a:ea typeface="Open Sans"/>
                <a:cs typeface="Open Sans"/>
                <a:sym typeface="Open Sans"/>
              </a:rPr>
              <a:t>Zakramentali, zlasti krščanski pogreb, izražajo temeljno resnico vere: življenje se s smrtjo ne konča. Z vero v vstajenje naše vsakdanje geste blagoslova postanejo izraz nevidne Božje prisotnosti v vsem, kar živimo.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77412" y="1028700"/>
            <a:ext cx="2488390" cy="5876242"/>
            <a:chOff x="0" y="0"/>
            <a:chExt cx="3317853" cy="7834990"/>
          </a:xfrm>
        </p:grpSpPr>
        <p:pic>
          <p:nvPicPr>
            <p:cNvPr name="Picture 5" id="5"/>
            <p:cNvPicPr>
              <a:picLocks noChangeAspect="true"/>
            </p:cNvPicPr>
            <p:nvPr/>
          </p:nvPicPr>
          <p:blipFill>
            <a:blip r:embed="rId2"/>
            <a:srcRect l="17271" t="0" r="54462" b="0"/>
            <a:stretch>
              <a:fillRect/>
            </a:stretch>
          </p:blipFill>
          <p:spPr>
            <a:xfrm flipH="false" flipV="false">
              <a:off x="0" y="0"/>
              <a:ext cx="3317853" cy="7834990"/>
            </a:xfrm>
            <a:prstGeom prst="rect">
              <a:avLst/>
            </a:prstGeom>
          </p:spPr>
        </p:pic>
      </p:grpSp>
      <p:sp>
        <p:nvSpPr>
          <p:cNvPr name="TextBox 6" id="6"/>
          <p:cNvSpPr txBox="true"/>
          <p:nvPr/>
        </p:nvSpPr>
        <p:spPr>
          <a:xfrm rot="0">
            <a:off x="16103477" y="713251"/>
            <a:ext cx="1155823"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5</a:t>
            </a:r>
          </a:p>
        </p:txBody>
      </p:sp>
      <p:sp>
        <p:nvSpPr>
          <p:cNvPr name="TextBox 7" id="7"/>
          <p:cNvSpPr txBox="true"/>
          <p:nvPr/>
        </p:nvSpPr>
        <p:spPr>
          <a:xfrm rot="0">
            <a:off x="3713191" y="374406"/>
            <a:ext cx="13142425" cy="2076451"/>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Zakramentali in moč Božje bližine v vsakdanjem življenju</a:t>
            </a:r>
          </a:p>
        </p:txBody>
      </p:sp>
      <p:sp>
        <p:nvSpPr>
          <p:cNvPr name="TextBox 8" id="8"/>
          <p:cNvSpPr txBox="true"/>
          <p:nvPr/>
        </p:nvSpPr>
        <p:spPr>
          <a:xfrm rot="0">
            <a:off x="3698113" y="2748124"/>
            <a:ext cx="14109191" cy="6510176"/>
          </a:xfrm>
          <a:prstGeom prst="rect">
            <a:avLst/>
          </a:prstGeom>
        </p:spPr>
        <p:txBody>
          <a:bodyPr anchor="t" rtlCol="false" tIns="0" lIns="0" bIns="0" rIns="0">
            <a:spAutoFit/>
          </a:bodyPr>
          <a:lstStyle/>
          <a:p>
            <a:pPr algn="l">
              <a:lnSpc>
                <a:spcPts val="2939"/>
              </a:lnSpc>
            </a:pPr>
            <a:r>
              <a:rPr lang="en-US" sz="2099">
                <a:solidFill>
                  <a:srgbClr val="171616"/>
                </a:solidFill>
                <a:latin typeface="Open Sans"/>
                <a:ea typeface="Open Sans"/>
                <a:cs typeface="Open Sans"/>
                <a:sym typeface="Open Sans"/>
              </a:rPr>
              <a:t>Ko razmišljamo o veri, se pogosto najprej spomnimo velikih življenjskih trenutkov: krsta, obhajila, birme ali poroke. A med temi prelomnicami je še mnogo prostora – vsakdan, ki prav tako kliče po Božji navzočnosti. Tu svojo vlogo odigrajo zakramentali.</a:t>
            </a:r>
          </a:p>
          <a:p>
            <a:pPr algn="l">
              <a:lnSpc>
                <a:spcPts val="2939"/>
              </a:lnSpc>
            </a:pPr>
            <a:r>
              <a:rPr lang="en-US" sz="2099">
                <a:solidFill>
                  <a:srgbClr val="171616"/>
                </a:solidFill>
                <a:latin typeface="Open Sans"/>
                <a:ea typeface="Open Sans"/>
                <a:cs typeface="Open Sans"/>
                <a:sym typeface="Open Sans"/>
              </a:rPr>
              <a:t>Zakramentali niso zakramenti, kot sta evharistija ali spoved, temveč sveta znamenja, ki jih Cerkev uporablja za približevanje Božje milosti. Blagoslov doma, polja, hrane, vozil … pogreb, znamenje križa z blagoslovljeno vodo, prižig sveče ob nevihti, pokropitev z blagoslovljeno vodo – vse to nas uči, da vera ni le osebna stvar, ampak prežema vsak vidik življenja. Gre za izjemno konkretno in telesno izkušnjo vere.</a:t>
            </a:r>
          </a:p>
          <a:p>
            <a:pPr algn="l">
              <a:lnSpc>
                <a:spcPts val="2939"/>
              </a:lnSpc>
            </a:pPr>
            <a:r>
              <a:rPr lang="en-US" sz="2099">
                <a:solidFill>
                  <a:srgbClr val="171616"/>
                </a:solidFill>
                <a:latin typeface="Open Sans"/>
                <a:ea typeface="Open Sans"/>
                <a:cs typeface="Open Sans"/>
                <a:sym typeface="Open Sans"/>
              </a:rPr>
              <a:t>Blagoslov doma ni praznoverje, temveč vabilo Bogu, naj prebiva z nami. Krščanski pogreb pa s svojo molitvijo in blagoslovom oznanja, da smrt nima zadnje besede. Papež Frančišek v Evangelii Gaudium pravi, da mora biti Cerkev prostor upanja – tudi v trenutkih žalosti (EG 270). Tudi blagoslovi sodijo v to poslanstvo: pomagajo nam preseči ločnico med "verskim" in "običajnim", saj oboje prežemajo z vero.</a:t>
            </a:r>
          </a:p>
          <a:p>
            <a:pPr algn="l">
              <a:lnSpc>
                <a:spcPts val="2939"/>
              </a:lnSpc>
            </a:pPr>
            <a:r>
              <a:rPr lang="en-US" sz="2099">
                <a:solidFill>
                  <a:srgbClr val="171616"/>
                </a:solidFill>
                <a:latin typeface="Open Sans"/>
                <a:ea typeface="Open Sans"/>
                <a:cs typeface="Open Sans"/>
                <a:sym typeface="Open Sans"/>
              </a:rPr>
              <a:t>Pogosto slišimo, da smo pozabili na duhovne korenine. Zakramentali so eden izmed načinov, kako te korenine znova zaliti. Ko vernik blagoslovi svoj dom, moli pred potjo ali naredi znamenje križa z blagoslovljeno vodo, vera postane bolj živa, otipljiva. Kot pravi Psalm 23: "Tudi če bi hodil v dolini smrtne sence, se ne bojim hudega, kajti ti si z menoj." Zakramentali nas spominjajo, da Bog hodi z nami.</a:t>
            </a:r>
          </a:p>
          <a:p>
            <a:pPr algn="l">
              <a:lnSpc>
                <a:spcPts val="2939"/>
              </a:lnSpc>
              <a:spcBef>
                <a:spcPct val="0"/>
              </a:spcBef>
            </a:pPr>
            <a:r>
              <a:rPr lang="en-US" sz="2099">
                <a:solidFill>
                  <a:srgbClr val="171616"/>
                </a:solidFill>
                <a:latin typeface="Open Sans"/>
                <a:ea typeface="Open Sans"/>
                <a:cs typeface="Open Sans"/>
                <a:sym typeface="Open Sans"/>
              </a:rPr>
              <a:t>V času, ko marsikdo občuti negotovost, krhkost in oddaljenost od svetega, je prav zdaj priložnost, da zakramentale znova ovrednotimo – ne kot ostanek preteklosti, ampak kot pot k živi, konkretni veri. To ni le naloga duhovnikov ali redovnic – to je dar, ki pripada vsakemu kristjanu.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801590" y="0"/>
            <a:ext cx="8486410" cy="5143500"/>
            <a:chOff x="0" y="0"/>
            <a:chExt cx="11315214" cy="6858000"/>
          </a:xfrm>
        </p:grpSpPr>
        <p:pic>
          <p:nvPicPr>
            <p:cNvPr name="Picture 5" id="5"/>
            <p:cNvPicPr>
              <a:picLocks noChangeAspect="true"/>
            </p:cNvPicPr>
            <p:nvPr/>
          </p:nvPicPr>
          <p:blipFill>
            <a:blip r:embed="rId2"/>
            <a:srcRect l="0" t="4584" r="0" b="4584"/>
            <a:stretch>
              <a:fillRect/>
            </a:stretch>
          </p:blipFill>
          <p:spPr>
            <a:xfrm flipH="false" flipV="false">
              <a:off x="0" y="0"/>
              <a:ext cx="11315214" cy="6858000"/>
            </a:xfrm>
            <a:prstGeom prst="rect">
              <a:avLst/>
            </a:prstGeom>
          </p:spPr>
        </p:pic>
      </p:grpSp>
      <p:grpSp>
        <p:nvGrpSpPr>
          <p:cNvPr name="Group 6" id="6"/>
          <p:cNvGrpSpPr/>
          <p:nvPr/>
        </p:nvGrpSpPr>
        <p:grpSpPr>
          <a:xfrm rot="0">
            <a:off x="9801590" y="5143500"/>
            <a:ext cx="8486410" cy="5143500"/>
            <a:chOff x="0" y="0"/>
            <a:chExt cx="11315214" cy="6858000"/>
          </a:xfrm>
        </p:grpSpPr>
        <p:pic>
          <p:nvPicPr>
            <p:cNvPr name="Picture 7" id="7"/>
            <p:cNvPicPr>
              <a:picLocks noChangeAspect="true"/>
            </p:cNvPicPr>
            <p:nvPr/>
          </p:nvPicPr>
          <p:blipFill>
            <a:blip r:embed="rId3"/>
            <a:srcRect l="0" t="4515" r="0" b="4515"/>
            <a:stretch>
              <a:fillRect/>
            </a:stretch>
          </p:blipFill>
          <p:spPr>
            <a:xfrm flipH="false" flipV="false">
              <a:off x="0" y="0"/>
              <a:ext cx="11315214" cy="6858000"/>
            </a:xfrm>
            <a:prstGeom prst="rect">
              <a:avLst/>
            </a:prstGeom>
          </p:spPr>
        </p:pic>
      </p:grpSp>
      <p:sp>
        <p:nvSpPr>
          <p:cNvPr name="TextBox 8" id="8"/>
          <p:cNvSpPr txBox="true"/>
          <p:nvPr/>
        </p:nvSpPr>
        <p:spPr>
          <a:xfrm rot="0">
            <a:off x="974916" y="1667263"/>
            <a:ext cx="8826673"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Vprašanji za razmislek:</a:t>
            </a:r>
          </a:p>
        </p:txBody>
      </p:sp>
      <p:sp>
        <p:nvSpPr>
          <p:cNvPr name="TextBox 9" id="9"/>
          <p:cNvSpPr txBox="true"/>
          <p:nvPr/>
        </p:nvSpPr>
        <p:spPr>
          <a:xfrm rot="0">
            <a:off x="1028700" y="3231207"/>
            <a:ext cx="8529914" cy="2396804"/>
          </a:xfrm>
          <a:prstGeom prst="rect">
            <a:avLst/>
          </a:prstGeom>
        </p:spPr>
        <p:txBody>
          <a:bodyPr anchor="t" rtlCol="false" tIns="0" lIns="0" bIns="0" rIns="0">
            <a:spAutoFit/>
          </a:bodyPr>
          <a:lstStyle/>
          <a:p>
            <a:pPr algn="l" marL="603077" indent="-301538" lvl="1">
              <a:lnSpc>
                <a:spcPts val="4804"/>
              </a:lnSpc>
              <a:buFont typeface="Arial"/>
              <a:buChar char="•"/>
            </a:pPr>
            <a:r>
              <a:rPr lang="en-US" sz="2793">
                <a:solidFill>
                  <a:srgbClr val="171616"/>
                </a:solidFill>
                <a:latin typeface="Open Sans"/>
                <a:ea typeface="Open Sans"/>
                <a:cs typeface="Open Sans"/>
                <a:sym typeface="Open Sans"/>
              </a:rPr>
              <a:t>Kateri blagoslovi v mojem življenju so mi posebej dragoceni?</a:t>
            </a:r>
          </a:p>
          <a:p>
            <a:pPr algn="l" marL="603077" indent="-301538" lvl="1">
              <a:lnSpc>
                <a:spcPts val="4804"/>
              </a:lnSpc>
              <a:buFont typeface="Arial"/>
              <a:buChar char="•"/>
            </a:pPr>
            <a:r>
              <a:rPr lang="en-US" sz="2793">
                <a:solidFill>
                  <a:srgbClr val="171616"/>
                </a:solidFill>
                <a:latin typeface="Open Sans"/>
                <a:ea typeface="Open Sans"/>
                <a:cs typeface="Open Sans"/>
                <a:sym typeface="Open Sans"/>
              </a:rPr>
              <a:t>Kje bi želel(a), da Bog še posebej vstopi v moje vsakdanje življenje?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19593" t="0" r="19593" b="0"/>
            <a:stretch>
              <a:fillRect/>
            </a:stretch>
          </p:blipFill>
          <p:spPr>
            <a:xfrm flipH="false" flipV="false">
              <a:off x="0" y="0"/>
              <a:ext cx="4205275" cy="4615791"/>
            </a:xfrm>
            <a:prstGeom prst="rect">
              <a:avLst/>
            </a:prstGeom>
          </p:spPr>
        </p:pic>
      </p:grpSp>
      <p:sp>
        <p:nvSpPr>
          <p:cNvPr name="TextBox 6" id="6"/>
          <p:cNvSpPr txBox="true"/>
          <p:nvPr/>
        </p:nvSpPr>
        <p:spPr>
          <a:xfrm rot="0">
            <a:off x="4681612" y="1356817"/>
            <a:ext cx="12341426" cy="313372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Cerkveni dokumenti: Katekizem Katoliške Cerkve št. 1667–1679, povzetek:</a:t>
            </a:r>
          </a:p>
        </p:txBody>
      </p:sp>
      <p:sp>
        <p:nvSpPr>
          <p:cNvPr name="TextBox 7" id="7"/>
          <p:cNvSpPr txBox="true"/>
          <p:nvPr/>
        </p:nvSpPr>
        <p:spPr>
          <a:xfrm rot="0">
            <a:off x="1028700" y="4978298"/>
            <a:ext cx="16230600" cy="3289881"/>
          </a:xfrm>
          <a:prstGeom prst="rect">
            <a:avLst/>
          </a:prstGeom>
        </p:spPr>
        <p:txBody>
          <a:bodyPr anchor="t" rtlCol="false" tIns="0" lIns="0" bIns="0" rIns="0">
            <a:spAutoFit/>
          </a:bodyPr>
          <a:lstStyle/>
          <a:p>
            <a:pPr algn="l">
              <a:lnSpc>
                <a:spcPts val="2978"/>
              </a:lnSpc>
            </a:pPr>
            <a:r>
              <a:rPr lang="en-US" sz="2127">
                <a:solidFill>
                  <a:srgbClr val="171616"/>
                </a:solidFill>
                <a:latin typeface="Open Sans"/>
                <a:ea typeface="Open Sans"/>
                <a:cs typeface="Open Sans"/>
                <a:sym typeface="Open Sans"/>
              </a:rPr>
              <a:t>Poleg zakramentov nam Cerkev ponuja tudi zakramentale – posebna sveta znamenja, ki nas pripravljajo na prejem zakramentov in pomagajo, da Božjo navzočnost živimo v vsakdanjem življenju. Med njimi imajo pomembno mesto blagoslovi. Ko nekoga ali nekaj blagoslovimo, hvalimo Boga za njegove darove in ga prosimo, naj nam pomaga te darove uporabljati v skladu z evangelijem. Blagoslov je torej prošnja in zahvaljevanje obenem.</a:t>
            </a:r>
          </a:p>
          <a:p>
            <a:pPr algn="l">
              <a:lnSpc>
                <a:spcPts val="2978"/>
              </a:lnSpc>
            </a:pPr>
          </a:p>
          <a:p>
            <a:pPr algn="l">
              <a:lnSpc>
                <a:spcPts val="2978"/>
              </a:lnSpc>
              <a:spcBef>
                <a:spcPct val="0"/>
              </a:spcBef>
            </a:pPr>
            <a:r>
              <a:rPr lang="en-US" sz="2127">
                <a:solidFill>
                  <a:srgbClr val="171616"/>
                </a:solidFill>
                <a:latin typeface="Open Sans"/>
                <a:ea typeface="Open Sans"/>
                <a:cs typeface="Open Sans"/>
                <a:sym typeface="Open Sans"/>
              </a:rPr>
              <a:t>Krščansko življenje pa se ne hrani samo z bogoslužjem in zakramenti, ampak tudi z različnimi oblikami ljudske pobožnosti – to so molitve, pesmi in običaji, ki so se razvili v različnih kulturah in okoljih vernikov. Cerkev te oblike pobožnosti spoštuje, ker izražajo preprosto vero in modrost običajnega človeka ter pomagajo, da vera postane del vsakdanjega življenja. Hkrati pa Cerkev bedi nad temi oblikami, da ostanejo v skladu z resničnim duhom evangelija.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198108" y="0"/>
            <a:ext cx="6088444" cy="10287000"/>
            <a:chOff x="0" y="0"/>
            <a:chExt cx="8117925" cy="13716000"/>
          </a:xfrm>
        </p:grpSpPr>
        <p:pic>
          <p:nvPicPr>
            <p:cNvPr name="Picture 5" id="5"/>
            <p:cNvPicPr>
              <a:picLocks noChangeAspect="true"/>
            </p:cNvPicPr>
            <p:nvPr/>
          </p:nvPicPr>
          <p:blipFill>
            <a:blip r:embed="rId2"/>
            <a:srcRect l="30690" t="0" r="30690" b="0"/>
            <a:stretch>
              <a:fillRect/>
            </a:stretch>
          </p:blipFill>
          <p:spPr>
            <a:xfrm flipH="false" flipV="false">
              <a:off x="0" y="0"/>
              <a:ext cx="8117925" cy="13716000"/>
            </a:xfrm>
            <a:prstGeom prst="rect">
              <a:avLst/>
            </a:prstGeom>
          </p:spPr>
        </p:pic>
      </p:grpSp>
      <p:sp>
        <p:nvSpPr>
          <p:cNvPr name="TextBox 6" id="6"/>
          <p:cNvSpPr txBox="true"/>
          <p:nvPr/>
        </p:nvSpPr>
        <p:spPr>
          <a:xfrm rot="0">
            <a:off x="7860531" y="374406"/>
            <a:ext cx="10427469" cy="6305551"/>
          </a:xfrm>
          <a:prstGeom prst="rect">
            <a:avLst/>
          </a:prstGeom>
        </p:spPr>
        <p:txBody>
          <a:bodyPr anchor="t" rtlCol="false" tIns="0" lIns="0" bIns="0" rIns="0">
            <a:spAutoFit/>
          </a:bodyPr>
          <a:lstStyle/>
          <a:p>
            <a:pPr algn="l">
              <a:lnSpc>
                <a:spcPts val="8399"/>
              </a:lnSpc>
            </a:pPr>
            <a:r>
              <a:rPr lang="en-US" sz="5999">
                <a:solidFill>
                  <a:srgbClr val="171616"/>
                </a:solidFill>
                <a:latin typeface="Raleway"/>
                <a:ea typeface="Raleway"/>
                <a:cs typeface="Raleway"/>
                <a:sym typeface="Raleway"/>
              </a:rPr>
              <a:t>Poudarek: V duhu Evangelii Gaudium smo poklicani oznanjati upanje tudi v trenutkih žalosti (prim. EG 270):</a:t>
            </a:r>
          </a:p>
          <a:p>
            <a:pPr algn="l">
              <a:lnSpc>
                <a:spcPts val="8399"/>
              </a:lnSpc>
              <a:spcBef>
                <a:spcPct val="0"/>
              </a:spcBef>
            </a:pPr>
          </a:p>
        </p:txBody>
      </p:sp>
      <p:sp>
        <p:nvSpPr>
          <p:cNvPr name="TextBox 7" id="7"/>
          <p:cNvSpPr txBox="true"/>
          <p:nvPr/>
        </p:nvSpPr>
        <p:spPr>
          <a:xfrm rot="0">
            <a:off x="7860531" y="5977382"/>
            <a:ext cx="9528794" cy="3589656"/>
          </a:xfrm>
          <a:prstGeom prst="rect">
            <a:avLst/>
          </a:prstGeom>
        </p:spPr>
        <p:txBody>
          <a:bodyPr anchor="t" rtlCol="false" tIns="0" lIns="0" bIns="0" rIns="0">
            <a:spAutoFit/>
          </a:bodyPr>
          <a:lstStyle/>
          <a:p>
            <a:pPr algn="l">
              <a:lnSpc>
                <a:spcPts val="3219"/>
              </a:lnSpc>
              <a:spcBef>
                <a:spcPct val="0"/>
              </a:spcBef>
            </a:pPr>
            <a:r>
              <a:rPr lang="en-US" sz="2299">
                <a:solidFill>
                  <a:srgbClr val="171616"/>
                </a:solidFill>
                <a:latin typeface="Open Sans"/>
                <a:ea typeface="Open Sans"/>
                <a:cs typeface="Open Sans"/>
                <a:sym typeface="Open Sans"/>
              </a:rPr>
              <a:t>270. Včasih čutimo skušnjavo, da bi bili kristjani, ki ohranjajo varno razdaljo do Gospodovih ran. Toda Jezus hoče, da pridemo v stik s človeško bedo, da se dotaknemo trpečega telesa drugih. Pričakuje, da se odpovemo temu, da bi iskali svoja osebna in skupna zavetja, ki nam dovolijo obdržati razdaljo do jedra človeškega trpljenja. Zares naj vstopimo v stik s stvarnim življenjem drugih in spoznamo moč nežnosti. Če storimo to, bo življenje za nas čudovito prepleteno in bomo globoko izkusili, da smo ljudstvo, izkusili, da pripadamo ljudstvu.</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6215903" y="4245455"/>
            <a:ext cx="12072097" cy="6041545"/>
            <a:chOff x="0" y="0"/>
            <a:chExt cx="16096130" cy="8055393"/>
          </a:xfrm>
        </p:grpSpPr>
        <p:pic>
          <p:nvPicPr>
            <p:cNvPr name="Picture 5" id="5"/>
            <p:cNvPicPr>
              <a:picLocks noChangeAspect="true"/>
            </p:cNvPicPr>
            <p:nvPr/>
          </p:nvPicPr>
          <p:blipFill>
            <a:blip r:embed="rId2"/>
            <a:srcRect l="0" t="12442" r="0" b="12442"/>
            <a:stretch>
              <a:fillRect/>
            </a:stretch>
          </p:blipFill>
          <p:spPr>
            <a:xfrm flipH="false" flipV="false">
              <a:off x="0" y="0"/>
              <a:ext cx="16096130" cy="8055393"/>
            </a:xfrm>
            <a:prstGeom prst="rect">
              <a:avLst/>
            </a:prstGeom>
          </p:spPr>
        </p:pic>
      </p:grpSp>
      <p:sp>
        <p:nvSpPr>
          <p:cNvPr name="TextBox 6" id="6"/>
          <p:cNvSpPr txBox="true"/>
          <p:nvPr/>
        </p:nvSpPr>
        <p:spPr>
          <a:xfrm rot="0">
            <a:off x="1807986" y="1927817"/>
            <a:ext cx="4900474" cy="2076451"/>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Vprašanja za pogovor:</a:t>
            </a:r>
          </a:p>
        </p:txBody>
      </p:sp>
      <p:sp>
        <p:nvSpPr>
          <p:cNvPr name="TextBox 7" id="7"/>
          <p:cNvSpPr txBox="true"/>
          <p:nvPr/>
        </p:nvSpPr>
        <p:spPr>
          <a:xfrm rot="0">
            <a:off x="6708460" y="2330284"/>
            <a:ext cx="11251664" cy="1673984"/>
          </a:xfrm>
          <a:prstGeom prst="rect">
            <a:avLst/>
          </a:prstGeom>
        </p:spPr>
        <p:txBody>
          <a:bodyPr anchor="t" rtlCol="false" tIns="0" lIns="0" bIns="0" rIns="0">
            <a:spAutoFit/>
          </a:bodyPr>
          <a:lstStyle/>
          <a:p>
            <a:pPr algn="l" marL="512861" indent="-256431" lvl="1">
              <a:lnSpc>
                <a:spcPts val="3325"/>
              </a:lnSpc>
              <a:buFont typeface="Arial"/>
              <a:buChar char="•"/>
            </a:pPr>
            <a:r>
              <a:rPr lang="en-US" sz="2375">
                <a:solidFill>
                  <a:srgbClr val="171616"/>
                </a:solidFill>
                <a:latin typeface="Open Sans"/>
                <a:ea typeface="Open Sans"/>
                <a:cs typeface="Open Sans"/>
                <a:sym typeface="Open Sans"/>
              </a:rPr>
              <a:t>Kako me nagovarjajo zakramentali? Jim namenjam dovolj pozornosti in jim dajem dovolj veliko vrednost?</a:t>
            </a:r>
          </a:p>
          <a:p>
            <a:pPr algn="l" marL="512861" indent="-256431" lvl="1">
              <a:lnSpc>
                <a:spcPts val="3325"/>
              </a:lnSpc>
              <a:buFont typeface="Arial"/>
              <a:buChar char="•"/>
            </a:pPr>
            <a:r>
              <a:rPr lang="en-US" sz="2375">
                <a:solidFill>
                  <a:srgbClr val="171616"/>
                </a:solidFill>
                <a:latin typeface="Open Sans"/>
                <a:ea typeface="Open Sans"/>
                <a:cs typeface="Open Sans"/>
                <a:sym typeface="Open Sans"/>
              </a:rPr>
              <a:t>Kako v naši župniji doživljamo pogreb kot oznanjevanje upanja v vstajenje?</a:t>
            </a:r>
          </a:p>
          <a:p>
            <a:pPr algn="l" marL="512861" indent="-256431" lvl="1">
              <a:lnSpc>
                <a:spcPts val="3325"/>
              </a:lnSpc>
              <a:spcBef>
                <a:spcPct val="0"/>
              </a:spcBef>
              <a:buFont typeface="Arial"/>
              <a:buChar char="•"/>
            </a:pPr>
            <a:r>
              <a:rPr lang="en-US" sz="2375">
                <a:solidFill>
                  <a:srgbClr val="171616"/>
                </a:solidFill>
                <a:latin typeface="Open Sans"/>
                <a:ea typeface="Open Sans"/>
                <a:cs typeface="Open Sans"/>
                <a:sym typeface="Open Sans"/>
              </a:rPr>
              <a:t>Kako in kdaj bi lahko bolje vključili zakramentale v župnijsko življenje?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DAG1GXOukZ4</dc:identifier>
  <dcterms:modified xsi:type="dcterms:W3CDTF">2011-08-01T06:04:30Z</dcterms:modified>
  <cp:revision>1</cp:revision>
  <dc:title>Naše poslanstvo 2025-26/1</dc:title>
</cp:coreProperties>
</file>