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Raleway" charset="1" panose="020B0503030101060003"/>
      <p:regular r:id="rId22"/>
    </p:embeddedFont>
    <p:embeddedFont>
      <p:font typeface="Open Sans" charset="1" panose="020B0606030504020204"/>
      <p:regular r:id="rId23"/>
    </p:embeddedFont>
    <p:embeddedFont>
      <p:font typeface="Open Sans Bold" charset="1" panose="020B0806030504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kapitelj.com/dejanje_zaupanja.html,%20pridobljeno%2021.%205.%202025"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4841" r="-12931" b="-9170"/>
            </a:stretch>
          </a:blipFill>
        </p:spPr>
      </p:sp>
      <p:sp>
        <p:nvSpPr>
          <p:cNvPr name="AutoShape 3" id="3"/>
          <p:cNvSpPr/>
          <p:nvPr/>
        </p:nvSpPr>
        <p:spPr>
          <a:xfrm>
            <a:off x="37960" y="5908530"/>
            <a:ext cx="12895736" cy="0"/>
          </a:xfrm>
          <a:prstGeom prst="line">
            <a:avLst/>
          </a:prstGeom>
          <a:ln cap="flat" w="9525">
            <a:solidFill>
              <a:srgbClr val="000000"/>
            </a:solidFill>
            <a:prstDash val="solid"/>
            <a:headEnd type="none" len="sm" w="sm"/>
            <a:tailEnd type="none" len="sm" w="sm"/>
          </a:ln>
        </p:spPr>
      </p:sp>
      <p:grpSp>
        <p:nvGrpSpPr>
          <p:cNvPr name="Group 4" id="4"/>
          <p:cNvGrpSpPr/>
          <p:nvPr/>
        </p:nvGrpSpPr>
        <p:grpSpPr>
          <a:xfrm rot="0">
            <a:off x="0" y="0"/>
            <a:ext cx="977412" cy="977412"/>
            <a:chOff x="0" y="0"/>
            <a:chExt cx="1913890" cy="1913890"/>
          </a:xfrm>
        </p:grpSpPr>
        <p:sp>
          <p:nvSpPr>
            <p:cNvPr name="Freeform 5" id="5"/>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Freeform 6" id="6"/>
          <p:cNvSpPr/>
          <p:nvPr/>
        </p:nvSpPr>
        <p:spPr>
          <a:xfrm flipH="false" flipV="false" rot="0">
            <a:off x="10584691" y="-837223"/>
            <a:ext cx="11107608" cy="6244277"/>
          </a:xfrm>
          <a:custGeom>
            <a:avLst/>
            <a:gdLst/>
            <a:ahLst/>
            <a:cxnLst/>
            <a:rect r="r" b="b" t="t" l="l"/>
            <a:pathLst>
              <a:path h="6244277" w="11107608">
                <a:moveTo>
                  <a:pt x="0" y="0"/>
                </a:moveTo>
                <a:lnTo>
                  <a:pt x="11107608" y="0"/>
                </a:lnTo>
                <a:lnTo>
                  <a:pt x="11107608" y="6244277"/>
                </a:lnTo>
                <a:lnTo>
                  <a:pt x="0" y="6244277"/>
                </a:lnTo>
                <a:lnTo>
                  <a:pt x="0" y="0"/>
                </a:lnTo>
                <a:close/>
              </a:path>
            </a:pathLst>
          </a:custGeom>
          <a:blipFill>
            <a:blip r:embed="rId3"/>
            <a:stretch>
              <a:fillRect l="0" t="0" r="0" b="0"/>
            </a:stretch>
          </a:blipFill>
        </p:spPr>
      </p:sp>
      <p:sp>
        <p:nvSpPr>
          <p:cNvPr name="TextBox 7" id="7"/>
          <p:cNvSpPr txBox="true"/>
          <p:nvPr/>
        </p:nvSpPr>
        <p:spPr>
          <a:xfrm rot="0">
            <a:off x="791639" y="3406291"/>
            <a:ext cx="15346856" cy="2335606"/>
          </a:xfrm>
          <a:prstGeom prst="rect">
            <a:avLst/>
          </a:prstGeom>
        </p:spPr>
        <p:txBody>
          <a:bodyPr anchor="t" rtlCol="false" tIns="0" lIns="0" bIns="0" rIns="0">
            <a:spAutoFit/>
          </a:bodyPr>
          <a:lstStyle/>
          <a:p>
            <a:pPr algn="l">
              <a:lnSpc>
                <a:spcPts val="9340"/>
              </a:lnSpc>
            </a:pPr>
            <a:r>
              <a:rPr lang="en-US" sz="6672">
                <a:solidFill>
                  <a:srgbClr val="171616"/>
                </a:solidFill>
                <a:latin typeface="Raleway"/>
                <a:ea typeface="Raleway"/>
                <a:cs typeface="Raleway"/>
                <a:sym typeface="Raleway"/>
              </a:rPr>
              <a:t>POT, KI NAS SPREMINJA</a:t>
            </a:r>
          </a:p>
          <a:p>
            <a:pPr algn="l">
              <a:lnSpc>
                <a:spcPts val="9340"/>
              </a:lnSpc>
              <a:spcBef>
                <a:spcPct val="0"/>
              </a:spcBef>
            </a:pPr>
          </a:p>
        </p:txBody>
      </p:sp>
      <p:sp>
        <p:nvSpPr>
          <p:cNvPr name="TextBox 8" id="8"/>
          <p:cNvSpPr txBox="true"/>
          <p:nvPr/>
        </p:nvSpPr>
        <p:spPr>
          <a:xfrm rot="0">
            <a:off x="622185" y="4706391"/>
            <a:ext cx="5694189" cy="1035505"/>
          </a:xfrm>
          <a:prstGeom prst="rect">
            <a:avLst/>
          </a:prstGeom>
        </p:spPr>
        <p:txBody>
          <a:bodyPr anchor="t" rtlCol="false" tIns="0" lIns="0" bIns="0" rIns="0">
            <a:spAutoFit/>
          </a:bodyPr>
          <a:lstStyle/>
          <a:p>
            <a:pPr algn="ctr">
              <a:lnSpc>
                <a:spcPts val="8549"/>
              </a:lnSpc>
              <a:spcBef>
                <a:spcPct val="0"/>
              </a:spcBef>
            </a:pPr>
            <a:r>
              <a:rPr lang="en-US" sz="6107">
                <a:solidFill>
                  <a:srgbClr val="171616"/>
                </a:solidFill>
                <a:latin typeface="Open Sans"/>
                <a:ea typeface="Open Sans"/>
                <a:cs typeface="Open Sans"/>
                <a:sym typeface="Open Sans"/>
              </a:rPr>
              <a:t>Rom</a:t>
            </a:r>
            <a:r>
              <a:rPr lang="en-US" sz="6107">
                <a:solidFill>
                  <a:srgbClr val="171616"/>
                </a:solidFill>
                <a:latin typeface="Open Sans"/>
                <a:ea typeface="Open Sans"/>
                <a:cs typeface="Open Sans"/>
                <a:sym typeface="Open Sans"/>
              </a:rPr>
              <a:t>arji upanja</a:t>
            </a:r>
          </a:p>
        </p:txBody>
      </p:sp>
      <p:sp>
        <p:nvSpPr>
          <p:cNvPr name="Freeform 9" id="9"/>
          <p:cNvSpPr/>
          <p:nvPr/>
        </p:nvSpPr>
        <p:spPr>
          <a:xfrm flipH="false" flipV="false" rot="0">
            <a:off x="1580784" y="8984651"/>
            <a:ext cx="3776990" cy="819106"/>
          </a:xfrm>
          <a:custGeom>
            <a:avLst/>
            <a:gdLst/>
            <a:ahLst/>
            <a:cxnLst/>
            <a:rect r="r" b="b" t="t" l="l"/>
            <a:pathLst>
              <a:path h="819106" w="3776990">
                <a:moveTo>
                  <a:pt x="0" y="0"/>
                </a:moveTo>
                <a:lnTo>
                  <a:pt x="3776991" y="0"/>
                </a:lnTo>
                <a:lnTo>
                  <a:pt x="3776991" y="819106"/>
                </a:lnTo>
                <a:lnTo>
                  <a:pt x="0" y="819106"/>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1028700" y="1028700"/>
            <a:ext cx="3153956" cy="3461843"/>
            <a:chOff x="0" y="0"/>
            <a:chExt cx="4205275" cy="4615791"/>
          </a:xfrm>
        </p:grpSpPr>
        <p:pic>
          <p:nvPicPr>
            <p:cNvPr name="Picture 5" id="5"/>
            <p:cNvPicPr>
              <a:picLocks noChangeAspect="true"/>
            </p:cNvPicPr>
            <p:nvPr/>
          </p:nvPicPr>
          <p:blipFill>
            <a:blip r:embed="rId2"/>
            <a:srcRect l="19593" t="0" r="19593" b="0"/>
            <a:stretch>
              <a:fillRect/>
            </a:stretch>
          </p:blipFill>
          <p:spPr>
            <a:xfrm flipH="false" flipV="false">
              <a:off x="0" y="0"/>
              <a:ext cx="4205275" cy="4615791"/>
            </a:xfrm>
            <a:prstGeom prst="rect">
              <a:avLst/>
            </a:prstGeom>
          </p:spPr>
        </p:pic>
      </p:grpSp>
      <p:sp>
        <p:nvSpPr>
          <p:cNvPr name="TextBox 6" id="6"/>
          <p:cNvSpPr txBox="true"/>
          <p:nvPr/>
        </p:nvSpPr>
        <p:spPr>
          <a:xfrm rot="0">
            <a:off x="4532793" y="374406"/>
            <a:ext cx="12341426" cy="4191001"/>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Cerkveni dokumenti: Glavni poudarki svetega leta in pojasnila iz Bule Upanje ne osramoti papeža Frančiška</a:t>
            </a:r>
          </a:p>
        </p:txBody>
      </p:sp>
      <p:sp>
        <p:nvSpPr>
          <p:cNvPr name="TextBox 7" id="7"/>
          <p:cNvSpPr txBox="true"/>
          <p:nvPr/>
        </p:nvSpPr>
        <p:spPr>
          <a:xfrm rot="0">
            <a:off x="1028700" y="4892573"/>
            <a:ext cx="16230600" cy="5018084"/>
          </a:xfrm>
          <a:prstGeom prst="rect">
            <a:avLst/>
          </a:prstGeom>
        </p:spPr>
        <p:txBody>
          <a:bodyPr anchor="t" rtlCol="false" tIns="0" lIns="0" bIns="0" rIns="0">
            <a:spAutoFit/>
          </a:bodyPr>
          <a:lstStyle/>
          <a:p>
            <a:pPr algn="l">
              <a:lnSpc>
                <a:spcPts val="4440"/>
              </a:lnSpc>
            </a:pPr>
            <a:r>
              <a:rPr lang="en-US" sz="2627">
                <a:solidFill>
                  <a:srgbClr val="171616"/>
                </a:solidFill>
                <a:latin typeface="Open Sans"/>
                <a:ea typeface="Open Sans"/>
                <a:cs typeface="Open Sans"/>
                <a:sym typeface="Open Sans"/>
              </a:rPr>
              <a:t>Sveto leto nam ponuja pomembna znamenja, ki nas vabijo k poglobitvi vere:</a:t>
            </a:r>
          </a:p>
          <a:p>
            <a:pPr algn="l" marL="567299" indent="-283650" lvl="1">
              <a:lnSpc>
                <a:spcPts val="4440"/>
              </a:lnSpc>
              <a:buAutoNum type="arabicPeriod" startAt="1"/>
            </a:pPr>
            <a:r>
              <a:rPr lang="en-US" sz="2627">
                <a:solidFill>
                  <a:srgbClr val="171616"/>
                </a:solidFill>
                <a:latin typeface="Open Sans"/>
                <a:ea typeface="Open Sans"/>
                <a:cs typeface="Open Sans"/>
                <a:sym typeface="Open Sans"/>
              </a:rPr>
              <a:t>Romanje. Jubilej nas vabi, da se odpravimo na pot in prestopimo določene (notranje) meje. V jubilejnih cerkvah so organizirana romanja in posebna bogoslužja, pri katerih imamo priložnost za prejem zakramenta sprave in pridobitev odpustka.</a:t>
            </a:r>
          </a:p>
          <a:p>
            <a:pPr algn="l">
              <a:lnSpc>
                <a:spcPts val="4440"/>
              </a:lnSpc>
            </a:pPr>
            <a:r>
              <a:rPr lang="en-US" sz="2627">
                <a:solidFill>
                  <a:srgbClr val="171616"/>
                </a:solidFill>
                <a:latin typeface="Open Sans"/>
                <a:ea typeface="Open Sans"/>
                <a:cs typeface="Open Sans"/>
                <a:sym typeface="Open Sans"/>
              </a:rPr>
              <a:t>Ni n</a:t>
            </a:r>
            <a:r>
              <a:rPr lang="en-US" sz="2627">
                <a:solidFill>
                  <a:srgbClr val="171616"/>
                </a:solidFill>
                <a:latin typeface="Open Sans"/>
                <a:ea typeface="Open Sans"/>
                <a:cs typeface="Open Sans"/>
                <a:sym typeface="Open Sans"/>
              </a:rPr>
              <a:t>aključje, da romanje izraža temeljno prvino vsakega jubilejnega dogodka. Podati se na pot, je značilno za tistega, ki gre iskat smisel življenja. Peš romanje močno spodbuja ponovno odkritje vrednote tišine, napora, bistvenosti. Tudi v prihodnjem letu bodo romarji upanja prehodili starodavne in sodobne poti, da bi močneje doživljali jubilejno izkušnjo. </a:t>
            </a:r>
          </a:p>
          <a:p>
            <a:pPr algn="l">
              <a:lnSpc>
                <a:spcPts val="4440"/>
              </a:lnSpc>
            </a:pPr>
            <a:r>
              <a:rPr lang="en-US" sz="2627">
                <a:solidFill>
                  <a:srgbClr val="171616"/>
                </a:solidFill>
                <a:latin typeface="Open Sans"/>
                <a:ea typeface="Open Sans"/>
                <a:cs typeface="Open Sans"/>
                <a:sym typeface="Open Sans"/>
              </a:rPr>
              <a:t>Papež Frančišek v Buli Upanje ne osramoti (5)</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4" id="4"/>
          <p:cNvSpPr txBox="true"/>
          <p:nvPr/>
        </p:nvSpPr>
        <p:spPr>
          <a:xfrm rot="0">
            <a:off x="1028700" y="1190700"/>
            <a:ext cx="16230600" cy="6704009"/>
          </a:xfrm>
          <a:prstGeom prst="rect">
            <a:avLst/>
          </a:prstGeom>
        </p:spPr>
        <p:txBody>
          <a:bodyPr anchor="t" rtlCol="false" tIns="0" lIns="0" bIns="0" rIns="0">
            <a:spAutoFit/>
          </a:bodyPr>
          <a:lstStyle/>
          <a:p>
            <a:pPr algn="l" marL="567299" indent="-283650" lvl="1">
              <a:lnSpc>
                <a:spcPts val="4440"/>
              </a:lnSpc>
              <a:buAutoNum type="arabicPeriod" startAt="1"/>
            </a:pPr>
            <a:r>
              <a:rPr lang="en-US" sz="2627">
                <a:solidFill>
                  <a:srgbClr val="171616"/>
                </a:solidFill>
                <a:latin typeface="Open Sans"/>
                <a:ea typeface="Open Sans"/>
                <a:cs typeface="Open Sans"/>
                <a:sym typeface="Open Sans"/>
              </a:rPr>
              <a:t>Sprava. Jubilej je znamenje sprave, saj ponuja „primeren čas“ za spreobrnjenje..</a:t>
            </a:r>
          </a:p>
          <a:p>
            <a:pPr algn="l">
              <a:lnSpc>
                <a:spcPts val="4440"/>
              </a:lnSpc>
            </a:pPr>
            <a:r>
              <a:rPr lang="en-US" sz="2627">
                <a:solidFill>
                  <a:srgbClr val="171616"/>
                </a:solidFill>
                <a:latin typeface="Open Sans"/>
                <a:ea typeface="Open Sans"/>
                <a:cs typeface="Open Sans"/>
                <a:sym typeface="Open Sans"/>
              </a:rPr>
              <a:t>»Zakramentalna sprava ni samo lepa duhovna priložnost, ampak predstavlja odločilen, bistven in nepogrešljiv korak za pot vere vsakega posameznika. V njej dovolimo Gospodu, da uniči naše grehe, da nam ozdravi srce, da nas dvigne </a:t>
            </a:r>
            <a:r>
              <a:rPr lang="en-US" sz="2627">
                <a:solidFill>
                  <a:srgbClr val="171616"/>
                </a:solidFill>
                <a:latin typeface="Open Sans"/>
                <a:ea typeface="Open Sans"/>
                <a:cs typeface="Open Sans"/>
                <a:sym typeface="Open Sans"/>
              </a:rPr>
              <a:t>in n</a:t>
            </a:r>
            <a:r>
              <a:rPr lang="en-US" sz="2627">
                <a:solidFill>
                  <a:srgbClr val="171616"/>
                </a:solidFill>
                <a:latin typeface="Open Sans"/>
                <a:ea typeface="Open Sans"/>
                <a:cs typeface="Open Sans"/>
                <a:sym typeface="Open Sans"/>
              </a:rPr>
              <a:t>as objame, da lahko spoznamo njegov nežni in sočutni obraz. Ni namreč boljšega načina za spoznanje Boga, kot pustiti, da se spravimo z Njim (prim. 2 Kor 5,20) in okušamo njegovo odpuščanje. Ne odpovejmo se torej spovedi, ampak ponovno odkrijmo lepoto zakramenta ozdravljenja in veselje, lepoto odpuščanja grehov!«</a:t>
            </a:r>
          </a:p>
          <a:p>
            <a:pPr algn="l">
              <a:lnSpc>
                <a:spcPts val="4440"/>
              </a:lnSpc>
            </a:pPr>
            <a:r>
              <a:rPr lang="en-US" sz="2627">
                <a:solidFill>
                  <a:srgbClr val="171616"/>
                </a:solidFill>
                <a:latin typeface="Open Sans"/>
                <a:ea typeface="Open Sans"/>
                <a:cs typeface="Open Sans"/>
                <a:sym typeface="Open Sans"/>
              </a:rPr>
              <a:t>Papež Frančišek v Buli Upanje ne osramoti (23)</a:t>
            </a:r>
          </a:p>
          <a:p>
            <a:pPr algn="l">
              <a:lnSpc>
                <a:spcPts val="4440"/>
              </a:lnSpc>
            </a:pPr>
          </a:p>
          <a:p>
            <a:pPr algn="l" marL="567299" indent="-283650" lvl="1">
              <a:lnSpc>
                <a:spcPts val="4440"/>
              </a:lnSpc>
              <a:buAutoNum type="arabicPeriod" startAt="1"/>
            </a:pPr>
            <a:r>
              <a:rPr lang="en-US" sz="2627">
                <a:solidFill>
                  <a:srgbClr val="171616"/>
                </a:solidFill>
                <a:latin typeface="Open Sans"/>
                <a:ea typeface="Open Sans"/>
                <a:cs typeface="Open Sans"/>
                <a:sym typeface="Open Sans"/>
              </a:rPr>
              <a:t>Molitev. Molitev je temelj našega osebnega odnosa z Bogom. Molitev nam pomaga občutiti Božjo navzočnost v našem življenju in se odpreti njegovi ljubezni, kar nas vodi k večjemu razumevanju in sočutju do soljudi.</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4" id="4"/>
          <p:cNvSpPr txBox="true"/>
          <p:nvPr/>
        </p:nvSpPr>
        <p:spPr>
          <a:xfrm rot="0">
            <a:off x="1028700" y="1171650"/>
            <a:ext cx="16230600" cy="8217026"/>
          </a:xfrm>
          <a:prstGeom prst="rect">
            <a:avLst/>
          </a:prstGeom>
        </p:spPr>
        <p:txBody>
          <a:bodyPr anchor="t" rtlCol="false" tIns="0" lIns="0" bIns="0" rIns="0">
            <a:spAutoFit/>
          </a:bodyPr>
          <a:lstStyle/>
          <a:p>
            <a:pPr algn="l">
              <a:lnSpc>
                <a:spcPts val="4677"/>
              </a:lnSpc>
            </a:pPr>
            <a:r>
              <a:rPr lang="en-US" sz="2627">
                <a:solidFill>
                  <a:srgbClr val="171616"/>
                </a:solidFill>
                <a:latin typeface="Open Sans"/>
                <a:ea typeface="Open Sans"/>
                <a:cs typeface="Open Sans"/>
                <a:sym typeface="Open Sans"/>
              </a:rPr>
              <a:t>2. Izpoved vere je vidno znamenje, da smo krščeni in da pripadamo Božji družini. V tem jubilejnem letu skupaj izpovedujemo svojo vero in poglabljamo temeljne resnice naše vere, ki nas vodijo v življenju.</a:t>
            </a:r>
          </a:p>
          <a:p>
            <a:pPr algn="l">
              <a:lnSpc>
                <a:spcPts val="4677"/>
              </a:lnSpc>
            </a:pPr>
            <a:r>
              <a:rPr lang="en-US" sz="2627">
                <a:solidFill>
                  <a:srgbClr val="171616"/>
                </a:solidFill>
                <a:latin typeface="Open Sans"/>
                <a:ea typeface="Open Sans"/>
                <a:cs typeface="Open Sans"/>
                <a:sym typeface="Open Sans"/>
              </a:rPr>
              <a:t>3. »Umrli in vstali Jezus je srce naše vere. Ko sv. Pavel v</a:t>
            </a:r>
            <a:r>
              <a:rPr lang="en-US" sz="2627">
                <a:solidFill>
                  <a:srgbClr val="171616"/>
                </a:solidFill>
                <a:latin typeface="Open Sans"/>
                <a:ea typeface="Open Sans"/>
                <a:cs typeface="Open Sans"/>
                <a:sym typeface="Open Sans"/>
              </a:rPr>
              <a:t> nek</a:t>
            </a:r>
            <a:r>
              <a:rPr lang="en-US" sz="2627">
                <a:solidFill>
                  <a:srgbClr val="171616"/>
                </a:solidFill>
                <a:latin typeface="Open Sans"/>
                <a:ea typeface="Open Sans"/>
                <a:cs typeface="Open Sans"/>
                <a:sym typeface="Open Sans"/>
              </a:rPr>
              <a:t>aj besedah, samo štiri glagole uporabi, izrazi to vsebino, nam posreduje »jedro« našega upanja: »Izročil sem vam predvsem to, kar sem sam prejel: Kristus je umrl za naše grehe, kakor je v Pismih. Pokopan je bil in tretji dan je bil obujen, kakor je v Pismih. Prikazal se je Kefu, nato dvanajsterim« (1 Kor 15,3-5). Kristus je umrl, bil pokopan, bil obujen, se je prikazal.«</a:t>
            </a:r>
          </a:p>
          <a:p>
            <a:pPr algn="l">
              <a:lnSpc>
                <a:spcPts val="4677"/>
              </a:lnSpc>
            </a:pPr>
            <a:r>
              <a:rPr lang="en-US" sz="2627" b="true">
                <a:solidFill>
                  <a:srgbClr val="171616"/>
                </a:solidFill>
                <a:latin typeface="Open Sans Bold"/>
                <a:ea typeface="Open Sans Bold"/>
                <a:cs typeface="Open Sans Bold"/>
                <a:sym typeface="Open Sans Bold"/>
              </a:rPr>
              <a:t>4. </a:t>
            </a:r>
            <a:r>
              <a:rPr lang="en-US" sz="2627" b="true">
                <a:solidFill>
                  <a:srgbClr val="171616"/>
                </a:solidFill>
                <a:latin typeface="Open Sans Bold"/>
                <a:ea typeface="Open Sans Bold"/>
                <a:cs typeface="Open Sans Bold"/>
                <a:sym typeface="Open Sans Bold"/>
              </a:rPr>
              <a:t>Papež Frančišek v Buli Upanje ne osramoti (20)</a:t>
            </a:r>
          </a:p>
          <a:p>
            <a:pPr algn="l">
              <a:lnSpc>
                <a:spcPts val="4677"/>
              </a:lnSpc>
            </a:pPr>
            <a:r>
              <a:rPr lang="en-US" sz="2627">
                <a:solidFill>
                  <a:srgbClr val="171616"/>
                </a:solidFill>
                <a:latin typeface="Open Sans"/>
                <a:ea typeface="Open Sans"/>
                <a:cs typeface="Open Sans"/>
                <a:sym typeface="Open Sans"/>
              </a:rPr>
              <a:t>Odpus</a:t>
            </a:r>
            <a:r>
              <a:rPr lang="en-US" sz="2627">
                <a:solidFill>
                  <a:srgbClr val="171616"/>
                </a:solidFill>
                <a:latin typeface="Open Sans"/>
                <a:ea typeface="Open Sans"/>
                <a:cs typeface="Open Sans"/>
                <a:sym typeface="Open Sans"/>
              </a:rPr>
              <a:t>tek, dar Božjega usmiljenja, nam z dobro spovedjo pomaga, da se osvobodimo bremena preteklosti in najdemo nov začetek v Bogu. Zakrament pokore nam daje gotovost, da Bog odpušča naše grehe.</a:t>
            </a:r>
          </a:p>
          <a:p>
            <a:pPr algn="l">
              <a:lnSpc>
                <a:spcPts val="4677"/>
              </a:lnSpc>
            </a:pPr>
            <a:r>
              <a:rPr lang="en-US" sz="2627">
                <a:solidFill>
                  <a:srgbClr val="171616"/>
                </a:solidFill>
                <a:latin typeface="Open Sans"/>
                <a:ea typeface="Open Sans"/>
                <a:cs typeface="Open Sans"/>
                <a:sym typeface="Open Sans"/>
              </a:rPr>
              <a:t>5. </a:t>
            </a:r>
            <a:r>
              <a:rPr lang="en-US" sz="2627">
                <a:solidFill>
                  <a:srgbClr val="171616"/>
                </a:solidFill>
                <a:latin typeface="Open Sans"/>
                <a:ea typeface="Open Sans"/>
                <a:cs typeface="Open Sans"/>
                <a:sym typeface="Open Sans"/>
              </a:rPr>
              <a:t>»Odpustek nam namreč omogoči, da odkrijemo, kako brezmejno je Božje usmiljenje. Ni naključje, da je bil v starih časih izraz »usmiljenje« zamenljiv z izrazom »odpustek« ravno zaradi tega, ker hoče izraziti polnost Božjega odpuščanja.« Papež Frančišek v Buli Upanje ne osramoti (23).</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1028700" y="1028700"/>
            <a:ext cx="2981847" cy="3292505"/>
            <a:chOff x="0" y="0"/>
            <a:chExt cx="3975795" cy="4390007"/>
          </a:xfrm>
        </p:grpSpPr>
        <p:pic>
          <p:nvPicPr>
            <p:cNvPr name="Picture 5" id="5"/>
            <p:cNvPicPr>
              <a:picLocks noChangeAspect="true"/>
            </p:cNvPicPr>
            <p:nvPr/>
          </p:nvPicPr>
          <p:blipFill>
            <a:blip r:embed="rId2"/>
            <a:srcRect l="34134" t="0" r="5526" b="0"/>
            <a:stretch>
              <a:fillRect/>
            </a:stretch>
          </p:blipFill>
          <p:spPr>
            <a:xfrm flipH="false" flipV="false">
              <a:off x="0" y="0"/>
              <a:ext cx="3975795" cy="4390007"/>
            </a:xfrm>
            <a:prstGeom prst="rect">
              <a:avLst/>
            </a:prstGeom>
          </p:spPr>
        </p:pic>
      </p:grpSp>
      <p:sp>
        <p:nvSpPr>
          <p:cNvPr name="TextBox 6" id="6"/>
          <p:cNvSpPr txBox="true"/>
          <p:nvPr/>
        </p:nvSpPr>
        <p:spPr>
          <a:xfrm rot="0">
            <a:off x="4437693" y="374406"/>
            <a:ext cx="13589873" cy="524827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Poudarek: “Cerkev mora biti kraj usmiljenja in upanja, kjer se lahko vsak počuti sprejetega, ljubljenega, kjer dobi odpuščanje in spodbudo za življenje evangelija« (EG 114):</a:t>
            </a:r>
          </a:p>
        </p:txBody>
      </p:sp>
      <p:sp>
        <p:nvSpPr>
          <p:cNvPr name="TextBox 7" id="7"/>
          <p:cNvSpPr txBox="true"/>
          <p:nvPr/>
        </p:nvSpPr>
        <p:spPr>
          <a:xfrm rot="0">
            <a:off x="977412" y="5824698"/>
            <a:ext cx="16579095" cy="3945258"/>
          </a:xfrm>
          <a:prstGeom prst="rect">
            <a:avLst/>
          </a:prstGeom>
        </p:spPr>
        <p:txBody>
          <a:bodyPr anchor="t" rtlCol="false" tIns="0" lIns="0" bIns="0" rIns="0">
            <a:spAutoFit/>
          </a:bodyPr>
          <a:lstStyle/>
          <a:p>
            <a:pPr algn="l">
              <a:lnSpc>
                <a:spcPts val="5309"/>
              </a:lnSpc>
            </a:pPr>
            <a:r>
              <a:rPr lang="en-US" sz="2999">
                <a:solidFill>
                  <a:srgbClr val="171616"/>
                </a:solidFill>
                <a:latin typeface="Open Sans"/>
                <a:ea typeface="Open Sans"/>
                <a:cs typeface="Open Sans"/>
                <a:sym typeface="Open Sans"/>
              </a:rPr>
              <a:t>114. Cerkev pomeni Božje ljudstvo v soglasju z vélikim načrtom Očetove ljubezni. To vključuje, da smo kvas Boga sredi človeštva. To pomeni, da oznanjamo Božje zveličanje v tem našem svetu in ga prinašamo v ta naš svet, ki se pogosto izgublja. Zato potrebuje odgovore, ki spodbujajo, dajejo upanje, podarjajo novo moč na poti. Cerkev mora biti prostor svobodno podarjenega usmiljenja, kjer se lahko vsi čutijo ljubljene in sprejete, kjer morejo izkusiti odpuščanje in začutiti spodbudo ter živeti v skladu z evangelijem.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6215903" y="4245455"/>
            <a:ext cx="12072097" cy="6041545"/>
            <a:chOff x="0" y="0"/>
            <a:chExt cx="16096130" cy="8055393"/>
          </a:xfrm>
        </p:grpSpPr>
        <p:pic>
          <p:nvPicPr>
            <p:cNvPr name="Picture 5" id="5"/>
            <p:cNvPicPr>
              <a:picLocks noChangeAspect="true"/>
            </p:cNvPicPr>
            <p:nvPr/>
          </p:nvPicPr>
          <p:blipFill>
            <a:blip r:embed="rId2"/>
            <a:srcRect l="0" t="12442" r="0" b="12442"/>
            <a:stretch>
              <a:fillRect/>
            </a:stretch>
          </p:blipFill>
          <p:spPr>
            <a:xfrm flipH="false" flipV="false">
              <a:off x="0" y="0"/>
              <a:ext cx="16096130" cy="8055393"/>
            </a:xfrm>
            <a:prstGeom prst="rect">
              <a:avLst/>
            </a:prstGeom>
          </p:spPr>
        </p:pic>
      </p:grpSp>
      <p:sp>
        <p:nvSpPr>
          <p:cNvPr name="TextBox 6" id="6"/>
          <p:cNvSpPr txBox="true"/>
          <p:nvPr/>
        </p:nvSpPr>
        <p:spPr>
          <a:xfrm rot="0">
            <a:off x="1725645" y="1525250"/>
            <a:ext cx="4900474" cy="2076451"/>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Vprašanja za pogovor:</a:t>
            </a:r>
          </a:p>
        </p:txBody>
      </p:sp>
      <p:sp>
        <p:nvSpPr>
          <p:cNvPr name="TextBox 7" id="7"/>
          <p:cNvSpPr txBox="true"/>
          <p:nvPr/>
        </p:nvSpPr>
        <p:spPr>
          <a:xfrm rot="0">
            <a:off x="6626119" y="1572875"/>
            <a:ext cx="11251664" cy="2233919"/>
          </a:xfrm>
          <a:prstGeom prst="rect">
            <a:avLst/>
          </a:prstGeom>
        </p:spPr>
        <p:txBody>
          <a:bodyPr anchor="t" rtlCol="false" tIns="0" lIns="0" bIns="0" rIns="0">
            <a:spAutoFit/>
          </a:bodyPr>
          <a:lstStyle/>
          <a:p>
            <a:pPr algn="l" marL="685576" indent="-342788" lvl="1">
              <a:lnSpc>
                <a:spcPts val="4445"/>
              </a:lnSpc>
              <a:buFont typeface="Arial"/>
              <a:buChar char="•"/>
            </a:pPr>
            <a:r>
              <a:rPr lang="en-US" sz="3175">
                <a:solidFill>
                  <a:srgbClr val="171616"/>
                </a:solidFill>
                <a:latin typeface="Open Sans"/>
                <a:ea typeface="Open Sans"/>
                <a:cs typeface="Open Sans"/>
                <a:sym typeface="Open Sans"/>
              </a:rPr>
              <a:t>Kaj pomeni biti »romar upanja« v naši župniji?</a:t>
            </a:r>
          </a:p>
          <a:p>
            <a:pPr algn="l" marL="685576" indent="-342788" lvl="1">
              <a:lnSpc>
                <a:spcPts val="4445"/>
              </a:lnSpc>
              <a:buFont typeface="Arial"/>
              <a:buChar char="•"/>
            </a:pPr>
            <a:r>
              <a:rPr lang="en-US" sz="3175">
                <a:solidFill>
                  <a:srgbClr val="171616"/>
                </a:solidFill>
                <a:latin typeface="Open Sans"/>
                <a:ea typeface="Open Sans"/>
                <a:cs typeface="Open Sans"/>
                <a:sym typeface="Open Sans"/>
              </a:rPr>
              <a:t>Kako živimo sveto leto navzven?</a:t>
            </a:r>
          </a:p>
          <a:p>
            <a:pPr algn="l" marL="685576" indent="-342788" lvl="1">
              <a:lnSpc>
                <a:spcPts val="4445"/>
              </a:lnSpc>
              <a:spcBef>
                <a:spcPct val="0"/>
              </a:spcBef>
              <a:buFont typeface="Arial"/>
              <a:buChar char="•"/>
            </a:pPr>
            <a:r>
              <a:rPr lang="en-US" sz="3175">
                <a:solidFill>
                  <a:srgbClr val="171616"/>
                </a:solidFill>
                <a:latin typeface="Open Sans"/>
                <a:ea typeface="Open Sans"/>
                <a:cs typeface="Open Sans"/>
                <a:sym typeface="Open Sans"/>
              </a:rPr>
              <a:t>Kako kot skupnost spremljamo drug drugega na tej poti?</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1028700" y="1028700"/>
            <a:ext cx="16230600" cy="8229600"/>
            <a:chOff x="0" y="0"/>
            <a:chExt cx="3774616" cy="1913890"/>
          </a:xfrm>
        </p:grpSpPr>
        <p:sp>
          <p:nvSpPr>
            <p:cNvPr name="Freeform 5" id="5"/>
            <p:cNvSpPr/>
            <p:nvPr/>
          </p:nvSpPr>
          <p:spPr>
            <a:xfrm flipH="false" flipV="false" rot="0">
              <a:off x="0" y="0"/>
              <a:ext cx="3774617" cy="1913890"/>
            </a:xfrm>
            <a:custGeom>
              <a:avLst/>
              <a:gdLst/>
              <a:ahLst/>
              <a:cxnLst/>
              <a:rect r="r" b="b" t="t" l="l"/>
              <a:pathLst>
                <a:path h="1913890" w="3774617">
                  <a:moveTo>
                    <a:pt x="0" y="0"/>
                  </a:moveTo>
                  <a:lnTo>
                    <a:pt x="3774617" y="0"/>
                  </a:lnTo>
                  <a:lnTo>
                    <a:pt x="3774617" y="1913890"/>
                  </a:lnTo>
                  <a:lnTo>
                    <a:pt x="0" y="1913890"/>
                  </a:lnTo>
                  <a:close/>
                </a:path>
              </a:pathLst>
            </a:custGeom>
            <a:solidFill>
              <a:srgbClr val="FFFCF6"/>
            </a:solidFill>
          </p:spPr>
        </p:sp>
      </p:grpSp>
      <p:sp>
        <p:nvSpPr>
          <p:cNvPr name="TextBox 6" id="6"/>
          <p:cNvSpPr txBox="true"/>
          <p:nvPr/>
        </p:nvSpPr>
        <p:spPr>
          <a:xfrm rot="0">
            <a:off x="1790572" y="2471025"/>
            <a:ext cx="14312905" cy="4641681"/>
          </a:xfrm>
          <a:prstGeom prst="rect">
            <a:avLst/>
          </a:prstGeom>
        </p:spPr>
        <p:txBody>
          <a:bodyPr anchor="t" rtlCol="false" tIns="0" lIns="0" bIns="0" rIns="0">
            <a:spAutoFit/>
          </a:bodyPr>
          <a:lstStyle/>
          <a:p>
            <a:pPr algn="ctr">
              <a:lnSpc>
                <a:spcPts val="7407"/>
              </a:lnSpc>
              <a:spcBef>
                <a:spcPct val="0"/>
              </a:spcBef>
            </a:pPr>
            <a:r>
              <a:rPr lang="en-US" sz="5291">
                <a:solidFill>
                  <a:srgbClr val="171616"/>
                </a:solidFill>
                <a:latin typeface="Raleway"/>
                <a:ea typeface="Raleway"/>
                <a:cs typeface="Raleway"/>
                <a:sym typeface="Raleway"/>
              </a:rPr>
              <a:t>V času, ki je še ostal v tem svetem letu, organiziramo dogodek – romanje, slavljenje, spovedni večer, da doživimo Božjo milost in ljubezen Boga, ki nas v svetem letu še posebej nagovarja.</a:t>
            </a:r>
          </a:p>
        </p:txBody>
      </p:sp>
      <p:sp>
        <p:nvSpPr>
          <p:cNvPr name="TextBox 7" id="7"/>
          <p:cNvSpPr txBox="true"/>
          <p:nvPr/>
        </p:nvSpPr>
        <p:spPr>
          <a:xfrm rot="0">
            <a:off x="5340492" y="1277071"/>
            <a:ext cx="7234968" cy="866768"/>
          </a:xfrm>
          <a:prstGeom prst="rect">
            <a:avLst/>
          </a:prstGeom>
        </p:spPr>
        <p:txBody>
          <a:bodyPr anchor="t" rtlCol="false" tIns="0" lIns="0" bIns="0" rIns="0">
            <a:spAutoFit/>
          </a:bodyPr>
          <a:lstStyle/>
          <a:p>
            <a:pPr algn="ctr">
              <a:lnSpc>
                <a:spcPts val="7238"/>
              </a:lnSpc>
              <a:spcBef>
                <a:spcPct val="0"/>
              </a:spcBef>
            </a:pPr>
            <a:r>
              <a:rPr lang="en-US" b="true" sz="5170">
                <a:solidFill>
                  <a:srgbClr val="171616"/>
                </a:solidFill>
                <a:latin typeface="Open Sans Bold"/>
                <a:ea typeface="Open Sans Bold"/>
                <a:cs typeface="Open Sans Bold"/>
                <a:sym typeface="Open Sans Bold"/>
              </a:rPr>
              <a:t>IZZIV ZA ŽUPNIJO: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1028700" y="3036314"/>
            <a:ext cx="17310588" cy="7628242"/>
            <a:chOff x="0" y="0"/>
            <a:chExt cx="4602162" cy="2028031"/>
          </a:xfrm>
        </p:grpSpPr>
        <p:sp>
          <p:nvSpPr>
            <p:cNvPr name="Freeform 5" id="5">
              <a:hlinkClick r:id="rId2" tooltip="https://www.kapitelj.com/dejanje_zaupanja.html,%20pridobljeno%2021.%205.%202025"/>
            </p:cNvPr>
            <p:cNvSpPr/>
            <p:nvPr/>
          </p:nvSpPr>
          <p:spPr>
            <a:xfrm flipH="false" flipV="false" rot="0">
              <a:off x="0" y="0"/>
              <a:ext cx="4602162" cy="2028030"/>
            </a:xfrm>
            <a:custGeom>
              <a:avLst/>
              <a:gdLst/>
              <a:ahLst/>
              <a:cxnLst/>
              <a:rect r="r" b="b" t="t" l="l"/>
              <a:pathLst>
                <a:path h="2028030" w="4602162">
                  <a:moveTo>
                    <a:pt x="0" y="0"/>
                  </a:moveTo>
                  <a:lnTo>
                    <a:pt x="4602162" y="0"/>
                  </a:lnTo>
                  <a:lnTo>
                    <a:pt x="4602162" y="2028030"/>
                  </a:lnTo>
                  <a:lnTo>
                    <a:pt x="0" y="2028030"/>
                  </a:lnTo>
                  <a:close/>
                </a:path>
              </a:pathLst>
            </a:custGeom>
            <a:solidFill>
              <a:srgbClr val="FFFCF6"/>
            </a:solidFill>
          </p:spPr>
        </p:sp>
      </p:grpSp>
      <p:sp>
        <p:nvSpPr>
          <p:cNvPr name="TextBox 6" id="6"/>
          <p:cNvSpPr txBox="true"/>
          <p:nvPr/>
        </p:nvSpPr>
        <p:spPr>
          <a:xfrm rot="0">
            <a:off x="1587900" y="374406"/>
            <a:ext cx="16020183" cy="2076451"/>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Zaključna molitev: Molitev za usmiljenje in zaupanje</a:t>
            </a:r>
          </a:p>
        </p:txBody>
      </p:sp>
      <p:sp>
        <p:nvSpPr>
          <p:cNvPr name="TextBox 7" id="7"/>
          <p:cNvSpPr txBox="true"/>
          <p:nvPr/>
        </p:nvSpPr>
        <p:spPr>
          <a:xfrm rot="0">
            <a:off x="1623623" y="3255590"/>
            <a:ext cx="15635677" cy="3594845"/>
          </a:xfrm>
          <a:prstGeom prst="rect">
            <a:avLst/>
          </a:prstGeom>
        </p:spPr>
        <p:txBody>
          <a:bodyPr anchor="t" rtlCol="false" tIns="0" lIns="0" bIns="0" rIns="0">
            <a:spAutoFit/>
          </a:bodyPr>
          <a:lstStyle/>
          <a:p>
            <a:pPr algn="l">
              <a:lnSpc>
                <a:spcPts val="4834"/>
              </a:lnSpc>
            </a:pPr>
            <a:r>
              <a:rPr lang="en-US" sz="2429">
                <a:solidFill>
                  <a:srgbClr val="171616"/>
                </a:solidFill>
                <a:latin typeface="Open Sans"/>
                <a:ea typeface="Open Sans"/>
                <a:cs typeface="Open Sans"/>
                <a:sym typeface="Open Sans"/>
              </a:rPr>
              <a:t>Moj Bog, moje edino upanje, vate sem postavil vse svoje zaupanje in vem, da ne bom razočaran.</a:t>
            </a:r>
          </a:p>
          <a:p>
            <a:pPr algn="l">
              <a:lnSpc>
                <a:spcPts val="4834"/>
              </a:lnSpc>
            </a:pPr>
            <a:r>
              <a:rPr lang="en-US" sz="2429">
                <a:solidFill>
                  <a:srgbClr val="171616"/>
                </a:solidFill>
                <a:latin typeface="Open Sans"/>
                <a:ea typeface="Open Sans"/>
                <a:cs typeface="Open Sans"/>
                <a:sym typeface="Open Sans"/>
              </a:rPr>
              <a:t>Poznam vsemogočnost tvojega usmiljenja in zaupam, da mi boš dal vse, kar potrebuje tvoj slabotni otrok.</a:t>
            </a:r>
          </a:p>
          <a:p>
            <a:pPr algn="l">
              <a:lnSpc>
                <a:spcPts val="4834"/>
              </a:lnSpc>
            </a:pPr>
            <a:r>
              <a:rPr lang="en-US" sz="2429">
                <a:solidFill>
                  <a:srgbClr val="171616"/>
                </a:solidFill>
                <a:latin typeface="Open Sans"/>
                <a:ea typeface="Open Sans"/>
                <a:cs typeface="Open Sans"/>
                <a:sym typeface="Open Sans"/>
              </a:rPr>
              <a:t>Jezus, skrit v najsvetejšem zakramentu, moja edina ljubezen in usmiljenje, v varstvo ti izročam svoje dušne in telesne potrebe.</a:t>
            </a:r>
          </a:p>
          <a:p>
            <a:pPr algn="l">
              <a:lnSpc>
                <a:spcPts val="4834"/>
              </a:lnSpc>
            </a:pPr>
            <a:r>
              <a:rPr lang="en-US" sz="2429">
                <a:solidFill>
                  <a:srgbClr val="171616"/>
                </a:solidFill>
                <a:latin typeface="Open Sans"/>
                <a:ea typeface="Open Sans"/>
                <a:cs typeface="Open Sans"/>
                <a:sym typeface="Open Sans"/>
              </a:rPr>
              <a:t>Ti mi moreš pomagati, ker si usmiljenje samo, v tebi je vse moje upanje.</a:t>
            </a:r>
          </a:p>
          <a:p>
            <a:pPr algn="l">
              <a:lnSpc>
                <a:spcPts val="4834"/>
              </a:lnSpc>
            </a:pPr>
            <a:r>
              <a:rPr lang="en-US" sz="2429">
                <a:solidFill>
                  <a:srgbClr val="171616"/>
                </a:solidFill>
                <a:latin typeface="Open Sans"/>
                <a:ea typeface="Open Sans"/>
                <a:cs typeface="Open Sans"/>
                <a:sym typeface="Open Sans"/>
              </a:rPr>
              <a:t>Slava Očetu in Sinu in Svetemu Duhu …</a:t>
            </a:r>
          </a:p>
        </p:txBody>
      </p:sp>
      <p:sp>
        <p:nvSpPr>
          <p:cNvPr name="TextBox 8" id="8"/>
          <p:cNvSpPr txBox="true"/>
          <p:nvPr/>
        </p:nvSpPr>
        <p:spPr>
          <a:xfrm rot="0">
            <a:off x="1623623" y="9191625"/>
            <a:ext cx="12557938" cy="507364"/>
          </a:xfrm>
          <a:prstGeom prst="rect">
            <a:avLst/>
          </a:prstGeom>
        </p:spPr>
        <p:txBody>
          <a:bodyPr anchor="t" rtlCol="false" tIns="0" lIns="0" bIns="0" rIns="0">
            <a:spAutoFit/>
          </a:bodyPr>
          <a:lstStyle/>
          <a:p>
            <a:pPr algn="ctr">
              <a:lnSpc>
                <a:spcPts val="4060"/>
              </a:lnSpc>
              <a:spcBef>
                <a:spcPct val="0"/>
              </a:spcBef>
            </a:pPr>
            <a:r>
              <a:rPr lang="en-US" sz="2900">
                <a:solidFill>
                  <a:srgbClr val="171616"/>
                </a:solidFill>
                <a:latin typeface="Raleway"/>
                <a:ea typeface="Raleway"/>
                <a:cs typeface="Raleway"/>
                <a:sym typeface="Raleway"/>
              </a:rPr>
              <a:t>https://www.kapitelj.com/dejanje_zaupanja.html, pridobljeno 21. 5. 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0" y="1852994"/>
            <a:ext cx="9144000" cy="6581011"/>
            <a:chOff x="0" y="0"/>
            <a:chExt cx="12192000" cy="8774682"/>
          </a:xfrm>
        </p:grpSpPr>
        <p:pic>
          <p:nvPicPr>
            <p:cNvPr name="Picture 5" id="5"/>
            <p:cNvPicPr>
              <a:picLocks noChangeAspect="true"/>
            </p:cNvPicPr>
            <p:nvPr/>
          </p:nvPicPr>
          <p:blipFill>
            <a:blip r:embed="rId2"/>
            <a:srcRect l="3713" t="0" r="3713" b="0"/>
            <a:stretch>
              <a:fillRect/>
            </a:stretch>
          </p:blipFill>
          <p:spPr>
            <a:xfrm flipH="false" flipV="false">
              <a:off x="0" y="0"/>
              <a:ext cx="12192000" cy="8774682"/>
            </a:xfrm>
            <a:prstGeom prst="rect">
              <a:avLst/>
            </a:prstGeom>
          </p:spPr>
        </p:pic>
      </p:grpSp>
      <p:sp>
        <p:nvSpPr>
          <p:cNvPr name="TextBox 6" id="6"/>
          <p:cNvSpPr txBox="true"/>
          <p:nvPr/>
        </p:nvSpPr>
        <p:spPr>
          <a:xfrm rot="0">
            <a:off x="10032431" y="579557"/>
            <a:ext cx="6985038" cy="313372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Začetna molitev: Molitev za sveto leto Romarji upanja</a:t>
            </a:r>
          </a:p>
        </p:txBody>
      </p:sp>
      <p:sp>
        <p:nvSpPr>
          <p:cNvPr name="TextBox 7" id="7"/>
          <p:cNvSpPr txBox="true"/>
          <p:nvPr/>
        </p:nvSpPr>
        <p:spPr>
          <a:xfrm rot="0">
            <a:off x="10032431" y="3912043"/>
            <a:ext cx="7624376" cy="5980941"/>
          </a:xfrm>
          <a:prstGeom prst="rect">
            <a:avLst/>
          </a:prstGeom>
        </p:spPr>
        <p:txBody>
          <a:bodyPr anchor="t" rtlCol="false" tIns="0" lIns="0" bIns="0" rIns="0">
            <a:spAutoFit/>
          </a:bodyPr>
          <a:lstStyle/>
          <a:p>
            <a:pPr algn="l">
              <a:lnSpc>
                <a:spcPts val="3191"/>
              </a:lnSpc>
            </a:pPr>
            <a:r>
              <a:rPr lang="en-US" sz="2279">
                <a:solidFill>
                  <a:srgbClr val="171616"/>
                </a:solidFill>
                <a:latin typeface="Open Sans"/>
                <a:ea typeface="Open Sans"/>
                <a:cs typeface="Open Sans"/>
                <a:sym typeface="Open Sans"/>
              </a:rPr>
              <a:t>Nebeški Oče, vera, ki si nam jo dal v svojem Sinu Jezusu Kristusu, našem bratu, in plamen ljubezni, ki ga je Sveti Duh izlil v naša srca, naj v nas prebujata blagoslovljeno upanje v prihod tvojega kraljestva.</a:t>
            </a:r>
          </a:p>
          <a:p>
            <a:pPr algn="l">
              <a:lnSpc>
                <a:spcPts val="3191"/>
              </a:lnSpc>
            </a:pPr>
            <a:r>
              <a:rPr lang="en-US" sz="2279">
                <a:solidFill>
                  <a:srgbClr val="171616"/>
                </a:solidFill>
                <a:latin typeface="Open Sans"/>
                <a:ea typeface="Open Sans"/>
                <a:cs typeface="Open Sans"/>
                <a:sym typeface="Open Sans"/>
              </a:rPr>
              <a:t>Naj nas tvoja milost preobrazi, da bomo marljivo gojili seme evangelija, ki bo prekvasilo človeštvo in ves svet, ko zaupno pričakujemo novo nebo in novo zemljo, v katerem bodo premagane sile zla in se bo za vselej razodela tvoja slava.  </a:t>
            </a:r>
          </a:p>
          <a:p>
            <a:pPr algn="l">
              <a:lnSpc>
                <a:spcPts val="3191"/>
              </a:lnSpc>
            </a:pPr>
            <a:r>
              <a:rPr lang="en-US" sz="2279">
                <a:solidFill>
                  <a:srgbClr val="171616"/>
                </a:solidFill>
                <a:latin typeface="Open Sans"/>
                <a:ea typeface="Open Sans"/>
                <a:cs typeface="Open Sans"/>
                <a:sym typeface="Open Sans"/>
              </a:rPr>
              <a:t>Naj milost jubileja v nas, romarjih upanja, oživlja hrepenenje po nebeških dobrinah in na ves svet izliva veselje in mir našega Odrešenika.</a:t>
            </a:r>
          </a:p>
          <a:p>
            <a:pPr algn="l">
              <a:lnSpc>
                <a:spcPts val="3191"/>
              </a:lnSpc>
            </a:pPr>
            <a:r>
              <a:rPr lang="en-US" sz="2279">
                <a:solidFill>
                  <a:srgbClr val="171616"/>
                </a:solidFill>
                <a:latin typeface="Open Sans"/>
                <a:ea typeface="Open Sans"/>
                <a:cs typeface="Open Sans"/>
                <a:sym typeface="Open Sans"/>
              </a:rPr>
              <a:t>Tebi, blagoslovljeni in večni Bog, bodi hvala in slava na veke vekov.</a:t>
            </a:r>
          </a:p>
          <a:p>
            <a:pPr algn="l">
              <a:lnSpc>
                <a:spcPts val="3191"/>
              </a:lnSpc>
              <a:spcBef>
                <a:spcPct val="0"/>
              </a:spcBef>
            </a:pPr>
            <a:r>
              <a:rPr lang="en-US" sz="2279">
                <a:solidFill>
                  <a:srgbClr val="171616"/>
                </a:solidFill>
                <a:latin typeface="Open Sans"/>
                <a:ea typeface="Open Sans"/>
                <a:cs typeface="Open Sans"/>
                <a:sym typeface="Open Sans"/>
              </a:rPr>
              <a:t>Amen.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9144000" y="0"/>
            <a:ext cx="9144000" cy="5580598"/>
            <a:chOff x="0" y="0"/>
            <a:chExt cx="12192000" cy="7440797"/>
          </a:xfrm>
        </p:grpSpPr>
        <p:pic>
          <p:nvPicPr>
            <p:cNvPr name="Picture 5" id="5"/>
            <p:cNvPicPr>
              <a:picLocks noChangeAspect="true"/>
            </p:cNvPicPr>
            <p:nvPr/>
          </p:nvPicPr>
          <p:blipFill>
            <a:blip r:embed="rId2"/>
            <a:srcRect l="0" t="4198" r="0" b="4198"/>
            <a:stretch>
              <a:fillRect/>
            </a:stretch>
          </p:blipFill>
          <p:spPr>
            <a:xfrm flipH="false" flipV="false">
              <a:off x="0" y="0"/>
              <a:ext cx="12192000" cy="7440797"/>
            </a:xfrm>
            <a:prstGeom prst="rect">
              <a:avLst/>
            </a:prstGeom>
          </p:spPr>
        </p:pic>
      </p:grpSp>
      <p:sp>
        <p:nvSpPr>
          <p:cNvPr name="TextBox 6" id="6"/>
          <p:cNvSpPr txBox="true"/>
          <p:nvPr/>
        </p:nvSpPr>
        <p:spPr>
          <a:xfrm rot="0">
            <a:off x="16103477" y="713251"/>
            <a:ext cx="1155823" cy="264160"/>
          </a:xfrm>
          <a:prstGeom prst="rect">
            <a:avLst/>
          </a:prstGeom>
        </p:spPr>
        <p:txBody>
          <a:bodyPr anchor="t" rtlCol="false" tIns="0" lIns="0" bIns="0" rIns="0">
            <a:spAutoFit/>
          </a:bodyPr>
          <a:lstStyle/>
          <a:p>
            <a:pPr algn="r">
              <a:lnSpc>
                <a:spcPts val="2239"/>
              </a:lnSpc>
              <a:spcBef>
                <a:spcPct val="0"/>
              </a:spcBef>
            </a:pPr>
            <a:r>
              <a:rPr lang="en-US" sz="1599">
                <a:solidFill>
                  <a:srgbClr val="171616"/>
                </a:solidFill>
                <a:latin typeface="Open Sans"/>
                <a:ea typeface="Open Sans"/>
                <a:cs typeface="Open Sans"/>
                <a:sym typeface="Open Sans"/>
              </a:rPr>
              <a:t>3</a:t>
            </a:r>
          </a:p>
        </p:txBody>
      </p:sp>
      <p:sp>
        <p:nvSpPr>
          <p:cNvPr name="TextBox 7" id="7"/>
          <p:cNvSpPr txBox="true"/>
          <p:nvPr/>
        </p:nvSpPr>
        <p:spPr>
          <a:xfrm rot="0">
            <a:off x="488706" y="1357156"/>
            <a:ext cx="11939855" cy="3133726"/>
          </a:xfrm>
          <a:prstGeom prst="rect">
            <a:avLst/>
          </a:prstGeom>
        </p:spPr>
        <p:txBody>
          <a:bodyPr anchor="t" rtlCol="false" tIns="0" lIns="0" bIns="0" rIns="0">
            <a:spAutoFit/>
          </a:bodyPr>
          <a:lstStyle/>
          <a:p>
            <a:pPr algn="l">
              <a:lnSpc>
                <a:spcPts val="8399"/>
              </a:lnSpc>
            </a:pPr>
            <a:r>
              <a:rPr lang="en-US" sz="5999">
                <a:solidFill>
                  <a:srgbClr val="171616"/>
                </a:solidFill>
                <a:latin typeface="Raleway"/>
                <a:ea typeface="Raleway"/>
                <a:cs typeface="Raleway"/>
                <a:sym typeface="Raleway"/>
              </a:rPr>
              <a:t>Svetopisemski odlomek: </a:t>
            </a:r>
          </a:p>
          <a:p>
            <a:pPr algn="l">
              <a:lnSpc>
                <a:spcPts val="8399"/>
              </a:lnSpc>
            </a:pPr>
            <a:r>
              <a:rPr lang="en-US" sz="5999">
                <a:solidFill>
                  <a:srgbClr val="171616"/>
                </a:solidFill>
                <a:latin typeface="Raleway"/>
                <a:ea typeface="Raleway"/>
                <a:cs typeface="Raleway"/>
                <a:sym typeface="Raleway"/>
              </a:rPr>
              <a:t>Heb 11,13–16; </a:t>
            </a:r>
          </a:p>
          <a:p>
            <a:pPr algn="l">
              <a:lnSpc>
                <a:spcPts val="8399"/>
              </a:lnSpc>
              <a:spcBef>
                <a:spcPct val="0"/>
              </a:spcBef>
            </a:pPr>
            <a:r>
              <a:rPr lang="en-US" sz="5999">
                <a:solidFill>
                  <a:srgbClr val="171616"/>
                </a:solidFill>
                <a:latin typeface="Raleway"/>
                <a:ea typeface="Raleway"/>
                <a:cs typeface="Raleway"/>
                <a:sym typeface="Raleway"/>
              </a:rPr>
              <a:t>Rim 15,13</a:t>
            </a:r>
          </a:p>
        </p:txBody>
      </p:sp>
      <p:sp>
        <p:nvSpPr>
          <p:cNvPr name="TextBox 8" id="8"/>
          <p:cNvSpPr txBox="true"/>
          <p:nvPr/>
        </p:nvSpPr>
        <p:spPr>
          <a:xfrm rot="0">
            <a:off x="637525" y="5309579"/>
            <a:ext cx="17799294" cy="4424934"/>
          </a:xfrm>
          <a:prstGeom prst="rect">
            <a:avLst/>
          </a:prstGeom>
        </p:spPr>
        <p:txBody>
          <a:bodyPr anchor="t" rtlCol="false" tIns="0" lIns="0" bIns="0" rIns="0">
            <a:spAutoFit/>
          </a:bodyPr>
          <a:lstStyle/>
          <a:p>
            <a:pPr algn="l">
              <a:lnSpc>
                <a:spcPts val="3906"/>
              </a:lnSpc>
            </a:pPr>
            <a:r>
              <a:rPr lang="en-US" sz="2790">
                <a:solidFill>
                  <a:srgbClr val="171616"/>
                </a:solidFill>
                <a:latin typeface="Open Sans"/>
                <a:ea typeface="Open Sans"/>
                <a:cs typeface="Open Sans"/>
                <a:sym typeface="Open Sans"/>
              </a:rPr>
              <a:t>Heb 11,13-16</a:t>
            </a:r>
          </a:p>
          <a:p>
            <a:pPr algn="l">
              <a:lnSpc>
                <a:spcPts val="3906"/>
              </a:lnSpc>
            </a:pPr>
            <a:r>
              <a:rPr lang="en-US" sz="2790">
                <a:solidFill>
                  <a:srgbClr val="171616"/>
                </a:solidFill>
                <a:latin typeface="Open Sans"/>
                <a:ea typeface="Open Sans"/>
                <a:cs typeface="Open Sans"/>
                <a:sym typeface="Open Sans"/>
              </a:rPr>
              <a:t>V veri so pomrli vsi ti. Niso doživeli izpolnitve obljub, vendar so jih iz daljave gledali, pozdravljali in priznavali, da so na zemlji tujci in priseljenci. Tisti pa, ki takó govorijo, razodevajo, da domovino iščejo. Ko bi imeli v mislih tisto domovino, iz katere so prišli, bi imeli priložnost, da se vrnejo. Tako pa so hrepeneli po boljši, po nebeški. Zato se Bog ne sramuje, da se imenuje njihov Bog, saj jim je pripravil mesto.</a:t>
            </a:r>
          </a:p>
          <a:p>
            <a:pPr algn="l">
              <a:lnSpc>
                <a:spcPts val="3766"/>
              </a:lnSpc>
            </a:pPr>
          </a:p>
          <a:p>
            <a:pPr algn="l">
              <a:lnSpc>
                <a:spcPts val="3906"/>
              </a:lnSpc>
            </a:pPr>
            <a:r>
              <a:rPr lang="en-US" sz="2790">
                <a:solidFill>
                  <a:srgbClr val="171616"/>
                </a:solidFill>
                <a:latin typeface="Open Sans"/>
                <a:ea typeface="Open Sans"/>
                <a:cs typeface="Open Sans"/>
                <a:sym typeface="Open Sans"/>
              </a:rPr>
              <a:t>Rim 15,13</a:t>
            </a:r>
          </a:p>
          <a:p>
            <a:pPr algn="l">
              <a:lnSpc>
                <a:spcPts val="3906"/>
              </a:lnSpc>
              <a:spcBef>
                <a:spcPct val="0"/>
              </a:spcBef>
            </a:pPr>
            <a:r>
              <a:rPr lang="en-US" sz="2790">
                <a:solidFill>
                  <a:srgbClr val="171616"/>
                </a:solidFill>
                <a:latin typeface="Open Sans"/>
                <a:ea typeface="Open Sans"/>
                <a:cs typeface="Open Sans"/>
                <a:sym typeface="Open Sans"/>
              </a:rPr>
              <a:t>Bog upanja pa naj vas napolni z vsem veseljem in mirom v verovanju, da bi bili v môči Svetega Duha polni upanja.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5143500"/>
            <a:chOff x="0" y="0"/>
            <a:chExt cx="24384000" cy="6858000"/>
          </a:xfrm>
        </p:grpSpPr>
        <p:pic>
          <p:nvPicPr>
            <p:cNvPr name="Picture 3" id="3"/>
            <p:cNvPicPr>
              <a:picLocks noChangeAspect="true"/>
            </p:cNvPicPr>
            <p:nvPr/>
          </p:nvPicPr>
          <p:blipFill>
            <a:blip r:embed="rId2"/>
            <a:srcRect l="0" t="26457" r="0" b="31328"/>
            <a:stretch>
              <a:fillRect/>
            </a:stretch>
          </p:blipFill>
          <p:spPr>
            <a:xfrm flipH="false" flipV="false">
              <a:off x="0" y="0"/>
              <a:ext cx="24384000" cy="6858000"/>
            </a:xfrm>
            <a:prstGeom prst="rect">
              <a:avLst/>
            </a:prstGeom>
          </p:spPr>
        </p:pic>
      </p:grpSp>
      <p:grpSp>
        <p:nvGrpSpPr>
          <p:cNvPr name="Group 4" id="4"/>
          <p:cNvGrpSpPr/>
          <p:nvPr/>
        </p:nvGrpSpPr>
        <p:grpSpPr>
          <a:xfrm rot="0">
            <a:off x="0" y="0"/>
            <a:ext cx="977412" cy="977412"/>
            <a:chOff x="0" y="0"/>
            <a:chExt cx="1913890" cy="1913890"/>
          </a:xfrm>
        </p:grpSpPr>
        <p:sp>
          <p:nvSpPr>
            <p:cNvPr name="Freeform 5" id="5"/>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6" id="6"/>
          <p:cNvSpPr txBox="true"/>
          <p:nvPr/>
        </p:nvSpPr>
        <p:spPr>
          <a:xfrm rot="0">
            <a:off x="1584608" y="6158840"/>
            <a:ext cx="7686616" cy="101917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Navezava na temo:</a:t>
            </a:r>
          </a:p>
        </p:txBody>
      </p:sp>
      <p:sp>
        <p:nvSpPr>
          <p:cNvPr name="TextBox 7" id="7"/>
          <p:cNvSpPr txBox="true"/>
          <p:nvPr/>
        </p:nvSpPr>
        <p:spPr>
          <a:xfrm rot="0">
            <a:off x="1584608" y="7456708"/>
            <a:ext cx="14794285" cy="1731787"/>
          </a:xfrm>
          <a:prstGeom prst="rect">
            <a:avLst/>
          </a:prstGeom>
        </p:spPr>
        <p:txBody>
          <a:bodyPr anchor="t" rtlCol="false" tIns="0" lIns="0" bIns="0" rIns="0">
            <a:spAutoFit/>
          </a:bodyPr>
          <a:lstStyle/>
          <a:p>
            <a:pPr algn="l">
              <a:lnSpc>
                <a:spcPts val="4706"/>
              </a:lnSpc>
              <a:spcBef>
                <a:spcPct val="0"/>
              </a:spcBef>
            </a:pPr>
            <a:r>
              <a:rPr lang="en-US" sz="3361">
                <a:solidFill>
                  <a:srgbClr val="171616"/>
                </a:solidFill>
                <a:latin typeface="Open Sans"/>
                <a:ea typeface="Open Sans"/>
                <a:cs typeface="Open Sans"/>
                <a:sym typeface="Open Sans"/>
              </a:rPr>
              <a:t>Naša vera je pot – sinodalna hoja pomeni, da kot skupnost hrepenimo po Božjem kraljestvu, a že zdaj hodimo skupaj v solidarnosti, upanju in zaupanju.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C"/>
        </a:solidFill>
      </p:bgPr>
    </p:bg>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977412" y="1028700"/>
            <a:ext cx="7192014" cy="9258300"/>
            <a:chOff x="0" y="0"/>
            <a:chExt cx="9589352" cy="12344400"/>
          </a:xfrm>
        </p:grpSpPr>
        <p:pic>
          <p:nvPicPr>
            <p:cNvPr name="Picture 5" id="5"/>
            <p:cNvPicPr>
              <a:picLocks noChangeAspect="true"/>
            </p:cNvPicPr>
            <p:nvPr/>
          </p:nvPicPr>
          <p:blipFill>
            <a:blip r:embed="rId2"/>
            <a:srcRect l="24170" t="0" r="24170" b="0"/>
            <a:stretch>
              <a:fillRect/>
            </a:stretch>
          </p:blipFill>
          <p:spPr>
            <a:xfrm flipH="false" flipV="false">
              <a:off x="0" y="0"/>
              <a:ext cx="9589352" cy="12344400"/>
            </a:xfrm>
            <a:prstGeom prst="rect">
              <a:avLst/>
            </a:prstGeom>
          </p:spPr>
        </p:pic>
      </p:grpSp>
      <p:sp>
        <p:nvSpPr>
          <p:cNvPr name="TextBox 6" id="6"/>
          <p:cNvSpPr txBox="true"/>
          <p:nvPr/>
        </p:nvSpPr>
        <p:spPr>
          <a:xfrm rot="0">
            <a:off x="8637073" y="1228812"/>
            <a:ext cx="8473408" cy="8420101"/>
          </a:xfrm>
          <a:prstGeom prst="rect">
            <a:avLst/>
          </a:prstGeom>
        </p:spPr>
        <p:txBody>
          <a:bodyPr anchor="t" rtlCol="false" tIns="0" lIns="0" bIns="0" rIns="0">
            <a:spAutoFit/>
          </a:bodyPr>
          <a:lstStyle/>
          <a:p>
            <a:pPr algn="ctr">
              <a:lnSpc>
                <a:spcPts val="8399"/>
              </a:lnSpc>
              <a:spcBef>
                <a:spcPct val="0"/>
              </a:spcBef>
            </a:pPr>
            <a:r>
              <a:rPr lang="en-US" sz="5999">
                <a:solidFill>
                  <a:srgbClr val="171616"/>
                </a:solidFill>
                <a:latin typeface="Raleway"/>
                <a:ea typeface="Raleway"/>
                <a:cs typeface="Raleway"/>
                <a:sym typeface="Raleway"/>
              </a:rPr>
              <a:t>Cerkev v sinodalnem duhu razmišlja o poti vere kot o romanju upanja. </a:t>
            </a:r>
          </a:p>
          <a:p>
            <a:pPr algn="ctr">
              <a:lnSpc>
                <a:spcPts val="8399"/>
              </a:lnSpc>
              <a:spcBef>
                <a:spcPct val="0"/>
              </a:spcBef>
            </a:pPr>
            <a:r>
              <a:rPr lang="en-US" sz="5999">
                <a:solidFill>
                  <a:srgbClr val="171616"/>
                </a:solidFill>
                <a:latin typeface="Raleway"/>
                <a:ea typeface="Raleway"/>
                <a:cs typeface="Raleway"/>
                <a:sym typeface="Raleway"/>
              </a:rPr>
              <a:t>Ta tematika nas spodbuja k notranji povezanosti s Cerkvijo v svetu in našo župnijo.</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4" id="4"/>
          <p:cNvSpPr txBox="true"/>
          <p:nvPr/>
        </p:nvSpPr>
        <p:spPr>
          <a:xfrm rot="0">
            <a:off x="1028700" y="914400"/>
            <a:ext cx="11970476" cy="101917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Romarji upanja – vera kot pot</a:t>
            </a:r>
          </a:p>
        </p:txBody>
      </p:sp>
      <p:sp>
        <p:nvSpPr>
          <p:cNvPr name="TextBox 5" id="5"/>
          <p:cNvSpPr txBox="true"/>
          <p:nvPr/>
        </p:nvSpPr>
        <p:spPr>
          <a:xfrm rot="0">
            <a:off x="1028700" y="2338293"/>
            <a:ext cx="16770768" cy="7273604"/>
          </a:xfrm>
          <a:prstGeom prst="rect">
            <a:avLst/>
          </a:prstGeom>
        </p:spPr>
        <p:txBody>
          <a:bodyPr anchor="t" rtlCol="false" tIns="0" lIns="0" bIns="0" rIns="0">
            <a:spAutoFit/>
          </a:bodyPr>
          <a:lstStyle/>
          <a:p>
            <a:pPr algn="l">
              <a:lnSpc>
                <a:spcPts val="4804"/>
              </a:lnSpc>
            </a:pPr>
            <a:r>
              <a:rPr lang="en-US" sz="2793">
                <a:solidFill>
                  <a:srgbClr val="171616"/>
                </a:solidFill>
                <a:latin typeface="Open Sans"/>
                <a:ea typeface="Open Sans"/>
                <a:cs typeface="Open Sans"/>
                <a:sym typeface="Open Sans"/>
              </a:rPr>
              <a:t>Ste se že kdaj vprašali, zakaj toliko svetopisemskih zgodb govori o poti (npr. 1 Mz 12,1; 2 Mz 13,21; Ps 27,11; Ps 119,105; Mr 1,17; Lk 24,13-14; Apd 1,8 idr.)? Abraham zapusti svojo deželo, Mojzes vodi ljudstvo skozi puščavo, učenci hodijo za Jezusom, apostoli oznanjajo evangelij do skrajnih meja sveta. Vera ni nekaj statičnega – je pot. In mi vsi smo na tej poti. Smo romarji.</a:t>
            </a:r>
          </a:p>
          <a:p>
            <a:pPr algn="l">
              <a:lnSpc>
                <a:spcPts val="4804"/>
              </a:lnSpc>
            </a:pPr>
            <a:r>
              <a:rPr lang="en-US" sz="2793">
                <a:solidFill>
                  <a:srgbClr val="171616"/>
                </a:solidFill>
                <a:latin typeface="Open Sans"/>
                <a:ea typeface="Open Sans"/>
                <a:cs typeface="Open Sans"/>
                <a:sym typeface="Open Sans"/>
              </a:rPr>
              <a:t>Papež Frančišek je rad govoril o Cerkvi kot o »romarski Cerkvi« – Cerkvi na poti. V Evangelii Gaudium nas je spomnil, da je Cerkev poklicana biti kraj upanja, usmiljenja in odprtosti (EG 114). A to upanje ni neko splošno dobro razpoloženje – je trdna drža srca, ki zaupa, da je Bog z nami, tudi ko pot ni lahka. Ravno to pomeni biti "romar upanja". Prav tako nas je tudi papež Leon XIV. na začetku svojega pontifikata povabil: »… brez strahu, združeni, z roko v roki z Bogom in med seboj, pojdimo naprej. Smo Kristusovi učenci. Kristus gre pred nami. Svet potrebuje vašo luč. Človeštvo potrebuje Njega kot most, preko katerega nas doseže Bog in njegova ljubezen. Pomagajmo si torej tudi med seboj graditi mostove – z dialogom, s srečevanjem, v združevanju vseh, da bomo en narod, vedno v miru.«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4" id="4"/>
          <p:cNvSpPr txBox="true"/>
          <p:nvPr/>
        </p:nvSpPr>
        <p:spPr>
          <a:xfrm rot="0">
            <a:off x="1028700" y="1036127"/>
            <a:ext cx="16770768" cy="8492804"/>
          </a:xfrm>
          <a:prstGeom prst="rect">
            <a:avLst/>
          </a:prstGeom>
        </p:spPr>
        <p:txBody>
          <a:bodyPr anchor="t" rtlCol="false" tIns="0" lIns="0" bIns="0" rIns="0">
            <a:spAutoFit/>
          </a:bodyPr>
          <a:lstStyle/>
          <a:p>
            <a:pPr algn="l">
              <a:lnSpc>
                <a:spcPts val="4804"/>
              </a:lnSpc>
            </a:pPr>
            <a:r>
              <a:rPr lang="en-US" sz="2793">
                <a:solidFill>
                  <a:srgbClr val="171616"/>
                </a:solidFill>
                <a:latin typeface="Open Sans"/>
                <a:ea typeface="Open Sans"/>
                <a:cs typeface="Open Sans"/>
                <a:sym typeface="Open Sans"/>
              </a:rPr>
              <a:t>Sveto leto Romarji upanja je kot nalašč priložnost, da svojo vero poglabljamo tudi ob zaključku sinode, ki je potekala v letih 2021-2024, skozi katero smo se trudili prepoznati načine in smeri, v katere nas je usmeril Sveti Duh. Zdi se, da je prvi sinodalni proces šel mimo nas in da se ob njem nismo posebej ustavljali, vendar ni vse izgubljeno, saj smo povabljeni, da sinodalnost živimo naprej. Biti kristjan namreč pomeni hoditi po poti, odkrivati, kaj od mene pričakuje Gospod in odkrivati, kako naj se jaz približam Gospodu ter svoj iskren, pristen in oseben odnos živim z Njim. Brez osebnega odnosa z Gospodom in brez vere v Kristusovo vstajenje sem le mlačen kristjan, ki ostaja nekje v ozadju. Vendar Gospod me kliče, tako kot je Jezus poklical Simona in Andreja, Jakoba in Janeza: pustite mreže in hodite za menoj (Mr 1,16-20). Kliče me, da stopim iz cone udobja, da preneham s skrivanjem, da mu rečem »Da, Gospod, priznam te za svojega Odrešenika in želim iti za Teboj!«. Osebni odnos z Gospodom je začetek, iz katerega lahko črpam in oznanjam, od tu izhaja moje pastoralno poslanstvo, v katerem lahko drugim prinašam Jezusa in živim evangeljske besede »Pojdite po vsem svetu in oznanite evangelij vsemu stvarstvu!« (Mr 16,15). Sem resnično vzel zares Gospodov klic in me to sveto leto resnično in v globini preobraža?</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sp>
        <p:nvSpPr>
          <p:cNvPr name="TextBox 4" id="4"/>
          <p:cNvSpPr txBox="true"/>
          <p:nvPr/>
        </p:nvSpPr>
        <p:spPr>
          <a:xfrm rot="0">
            <a:off x="1028700" y="1036127"/>
            <a:ext cx="16770768" cy="6054404"/>
          </a:xfrm>
          <a:prstGeom prst="rect">
            <a:avLst/>
          </a:prstGeom>
        </p:spPr>
        <p:txBody>
          <a:bodyPr anchor="t" rtlCol="false" tIns="0" lIns="0" bIns="0" rIns="0">
            <a:spAutoFit/>
          </a:bodyPr>
          <a:lstStyle/>
          <a:p>
            <a:pPr algn="l">
              <a:lnSpc>
                <a:spcPts val="4804"/>
              </a:lnSpc>
            </a:pPr>
            <a:r>
              <a:rPr lang="en-US" sz="2793">
                <a:solidFill>
                  <a:srgbClr val="171616"/>
                </a:solidFill>
                <a:latin typeface="Open Sans"/>
                <a:ea typeface="Open Sans"/>
                <a:cs typeface="Open Sans"/>
                <a:sym typeface="Open Sans"/>
              </a:rPr>
              <a:t>Tudi naša župnija je na poti. Vsaka sveta maša, vsaka seja, vsako praznovanje in vsaka žalost – vse to so koraki v našem skupnem romanju. Vsi smo romarji, ki potujejo skupaj, ne vsak zase. Zato je sinodalna Cerkev tako pomembna – pomeni, da se med potjo poslušamo, si pomagamo in skupaj iščemo smer.</a:t>
            </a:r>
          </a:p>
          <a:p>
            <a:pPr algn="l">
              <a:lnSpc>
                <a:spcPts val="4804"/>
              </a:lnSpc>
            </a:pPr>
            <a:r>
              <a:rPr lang="en-US" sz="2793">
                <a:solidFill>
                  <a:srgbClr val="171616"/>
                </a:solidFill>
                <a:latin typeface="Open Sans"/>
                <a:ea typeface="Open Sans"/>
                <a:cs typeface="Open Sans"/>
                <a:sym typeface="Open Sans"/>
              </a:rPr>
              <a:t>Pismo Hebrejcem 11,13–16 pravi, da so očaki "umrli v veri, ne da bi prejeli obljube, a so jo od daleč videli in pozdravili". Tudi mi hodimo v zaupanju, da nas čaka domovina pri Bogu – in na tej poti drug drugemu pomagamo, da ostajamo zvesti.</a:t>
            </a:r>
          </a:p>
          <a:p>
            <a:pPr algn="l">
              <a:lnSpc>
                <a:spcPts val="4804"/>
              </a:lnSpc>
            </a:pPr>
            <a:r>
              <a:rPr lang="en-US" sz="2793">
                <a:solidFill>
                  <a:srgbClr val="171616"/>
                </a:solidFill>
                <a:latin typeface="Open Sans"/>
                <a:ea typeface="Open Sans"/>
                <a:cs typeface="Open Sans"/>
                <a:sym typeface="Open Sans"/>
              </a:rPr>
              <a:t>Ko smo »romarji upanja«, pomeni, da v naš vsakdan – v odnose, delo, odločitve – prinašamo upanje, ki izvira iz vere in našega (pastoralnega) poslanstva. Da ne hodimo le kot posamezniki, ampak kot skupnost, ki ve, kam gre in kdo jo vodi.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77412" cy="977412"/>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DDD0BC"/>
            </a:solidFill>
          </p:spPr>
        </p:sp>
      </p:grpSp>
      <p:grpSp>
        <p:nvGrpSpPr>
          <p:cNvPr name="Group 4" id="4"/>
          <p:cNvGrpSpPr/>
          <p:nvPr/>
        </p:nvGrpSpPr>
        <p:grpSpPr>
          <a:xfrm rot="0">
            <a:off x="9801590" y="0"/>
            <a:ext cx="8486410" cy="5143500"/>
            <a:chOff x="0" y="0"/>
            <a:chExt cx="11315214" cy="6858000"/>
          </a:xfrm>
        </p:grpSpPr>
        <p:pic>
          <p:nvPicPr>
            <p:cNvPr name="Picture 5" id="5"/>
            <p:cNvPicPr>
              <a:picLocks noChangeAspect="true"/>
            </p:cNvPicPr>
            <p:nvPr/>
          </p:nvPicPr>
          <p:blipFill>
            <a:blip r:embed="rId2"/>
            <a:srcRect l="0" t="4343" r="0" b="4343"/>
            <a:stretch>
              <a:fillRect/>
            </a:stretch>
          </p:blipFill>
          <p:spPr>
            <a:xfrm flipH="false" flipV="false">
              <a:off x="0" y="0"/>
              <a:ext cx="11315214" cy="6858000"/>
            </a:xfrm>
            <a:prstGeom prst="rect">
              <a:avLst/>
            </a:prstGeom>
          </p:spPr>
        </p:pic>
      </p:grpSp>
      <p:grpSp>
        <p:nvGrpSpPr>
          <p:cNvPr name="Group 6" id="6"/>
          <p:cNvGrpSpPr/>
          <p:nvPr/>
        </p:nvGrpSpPr>
        <p:grpSpPr>
          <a:xfrm rot="0">
            <a:off x="9801590" y="5143500"/>
            <a:ext cx="8486410" cy="5143500"/>
            <a:chOff x="0" y="0"/>
            <a:chExt cx="11315214" cy="6858000"/>
          </a:xfrm>
        </p:grpSpPr>
        <p:pic>
          <p:nvPicPr>
            <p:cNvPr name="Picture 7" id="7"/>
            <p:cNvPicPr>
              <a:picLocks noChangeAspect="true"/>
            </p:cNvPicPr>
            <p:nvPr/>
          </p:nvPicPr>
          <p:blipFill>
            <a:blip r:embed="rId3"/>
            <a:srcRect l="0" t="4257" r="0" b="4257"/>
            <a:stretch>
              <a:fillRect/>
            </a:stretch>
          </p:blipFill>
          <p:spPr>
            <a:xfrm flipH="false" flipV="false">
              <a:off x="0" y="0"/>
              <a:ext cx="11315214" cy="6858000"/>
            </a:xfrm>
            <a:prstGeom prst="rect">
              <a:avLst/>
            </a:prstGeom>
          </p:spPr>
        </p:pic>
      </p:grpSp>
      <p:sp>
        <p:nvSpPr>
          <p:cNvPr name="TextBox 8" id="8"/>
          <p:cNvSpPr txBox="true"/>
          <p:nvPr/>
        </p:nvSpPr>
        <p:spPr>
          <a:xfrm rot="0">
            <a:off x="974916" y="1667263"/>
            <a:ext cx="8826673" cy="1019176"/>
          </a:xfrm>
          <a:prstGeom prst="rect">
            <a:avLst/>
          </a:prstGeom>
        </p:spPr>
        <p:txBody>
          <a:bodyPr anchor="t" rtlCol="false" tIns="0" lIns="0" bIns="0" rIns="0">
            <a:spAutoFit/>
          </a:bodyPr>
          <a:lstStyle/>
          <a:p>
            <a:pPr algn="l">
              <a:lnSpc>
                <a:spcPts val="8399"/>
              </a:lnSpc>
              <a:spcBef>
                <a:spcPct val="0"/>
              </a:spcBef>
            </a:pPr>
            <a:r>
              <a:rPr lang="en-US" sz="5999">
                <a:solidFill>
                  <a:srgbClr val="171616"/>
                </a:solidFill>
                <a:latin typeface="Raleway"/>
                <a:ea typeface="Raleway"/>
                <a:cs typeface="Raleway"/>
                <a:sym typeface="Raleway"/>
              </a:rPr>
              <a:t>Vprašanji za razmislek:</a:t>
            </a:r>
          </a:p>
        </p:txBody>
      </p:sp>
      <p:sp>
        <p:nvSpPr>
          <p:cNvPr name="TextBox 9" id="9"/>
          <p:cNvSpPr txBox="true"/>
          <p:nvPr/>
        </p:nvSpPr>
        <p:spPr>
          <a:xfrm rot="0">
            <a:off x="1028700" y="3135957"/>
            <a:ext cx="8529914" cy="3589522"/>
          </a:xfrm>
          <a:prstGeom prst="rect">
            <a:avLst/>
          </a:prstGeom>
        </p:spPr>
        <p:txBody>
          <a:bodyPr anchor="t" rtlCol="false" tIns="0" lIns="0" bIns="0" rIns="0">
            <a:spAutoFit/>
          </a:bodyPr>
          <a:lstStyle/>
          <a:p>
            <a:pPr algn="l" marL="603077" indent="-301538" lvl="1">
              <a:lnSpc>
                <a:spcPts val="5838"/>
              </a:lnSpc>
              <a:buFont typeface="Arial"/>
              <a:buChar char="•"/>
            </a:pPr>
            <a:r>
              <a:rPr lang="en-US" sz="2793">
                <a:solidFill>
                  <a:srgbClr val="171616"/>
                </a:solidFill>
                <a:latin typeface="Open Sans"/>
                <a:ea typeface="Open Sans"/>
                <a:cs typeface="Open Sans"/>
                <a:sym typeface="Open Sans"/>
              </a:rPr>
              <a:t>Ali doživljam vero kot pot – ali kot nekaj, kar "imam"? Sem iskreno in resnično v odnosu z Gospodom, ali je to zame le folklora in navada?</a:t>
            </a:r>
          </a:p>
          <a:p>
            <a:pPr algn="l" marL="603077" indent="-301538" lvl="1">
              <a:lnSpc>
                <a:spcPts val="5838"/>
              </a:lnSpc>
              <a:buFont typeface="Arial"/>
              <a:buChar char="•"/>
            </a:pPr>
            <a:r>
              <a:rPr lang="en-US" sz="2793">
                <a:solidFill>
                  <a:srgbClr val="171616"/>
                </a:solidFill>
                <a:latin typeface="Open Sans"/>
                <a:ea typeface="Open Sans"/>
                <a:cs typeface="Open Sans"/>
                <a:sym typeface="Open Sans"/>
              </a:rPr>
              <a:t>Kako kot župnija hodimo skupaj – kje še vidim prostor za izboljšave?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DAG1GdOm1oQ</dc:identifier>
  <dcterms:modified xsi:type="dcterms:W3CDTF">2011-08-01T06:04:30Z</dcterms:modified>
  <cp:revision>1</cp:revision>
  <dc:title>Naše poslanstvo 2025-26/2</dc:title>
</cp:coreProperties>
</file>