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8288000" cy="10287000"/>
  <p:notesSz cx="6858000" cy="9144000"/>
  <p:embeddedFontLst>
    <p:embeddedFont>
      <p:font typeface="Raleway" charset="1" panose="020B0503030101060003"/>
      <p:regular r:id="rId21"/>
    </p:embeddedFont>
    <p:embeddedFont>
      <p:font typeface="Open Sans" charset="1" panose="020B0606030504020204"/>
      <p:regular r:id="rId22"/>
    </p:embeddedFont>
    <p:embeddedFont>
      <p:font typeface="Raleway Bold" charset="1" panose="020B0803030101060003"/>
      <p:regular r:id="rId23"/>
    </p:embeddedFont>
    <p:embeddedFont>
      <p:font typeface="Intro Rust" charset="1" panose="00000500000000000000"/>
      <p:regular r:id="rId24"/>
    </p:embeddedFont>
    <p:embeddedFont>
      <p:font typeface="Open Sans Bold" charset="1" panose="020B0806030504020204"/>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kapitelj.com/dejanje_zaupanja.html,%20pridobljeno%2021.%205.%202025" TargetMode="External" Type="http://schemas.openxmlformats.org/officeDocument/2006/relationships/hyperlink"/></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4841" r="-12931" b="-9170"/>
            </a:stretch>
          </a:blipFill>
        </p:spPr>
      </p:sp>
      <p:sp>
        <p:nvSpPr>
          <p:cNvPr name="AutoShape 3" id="3"/>
          <p:cNvSpPr/>
          <p:nvPr/>
        </p:nvSpPr>
        <p:spPr>
          <a:xfrm>
            <a:off x="0" y="7889784"/>
            <a:ext cx="12895736" cy="0"/>
          </a:xfrm>
          <a:prstGeom prst="line">
            <a:avLst/>
          </a:prstGeom>
          <a:ln cap="flat" w="9525">
            <a:solidFill>
              <a:srgbClr val="000000"/>
            </a:solidFill>
            <a:prstDash val="solid"/>
            <a:headEnd type="none" len="sm" w="sm"/>
            <a:tailEnd type="none" len="sm" w="sm"/>
          </a:ln>
        </p:spPr>
      </p:sp>
      <p:grpSp>
        <p:nvGrpSpPr>
          <p:cNvPr name="Group 4" id="4"/>
          <p:cNvGrpSpPr/>
          <p:nvPr/>
        </p:nvGrpSpPr>
        <p:grpSpPr>
          <a:xfrm rot="0">
            <a:off x="0" y="0"/>
            <a:ext cx="977412" cy="977412"/>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sp>
        <p:nvSpPr>
          <p:cNvPr name="Freeform 6" id="6"/>
          <p:cNvSpPr/>
          <p:nvPr/>
        </p:nvSpPr>
        <p:spPr>
          <a:xfrm flipH="false" flipV="false" rot="0">
            <a:off x="10584691" y="-837223"/>
            <a:ext cx="11107608" cy="6244277"/>
          </a:xfrm>
          <a:custGeom>
            <a:avLst/>
            <a:gdLst/>
            <a:ahLst/>
            <a:cxnLst/>
            <a:rect r="r" b="b" t="t" l="l"/>
            <a:pathLst>
              <a:path h="6244277" w="11107608">
                <a:moveTo>
                  <a:pt x="0" y="0"/>
                </a:moveTo>
                <a:lnTo>
                  <a:pt x="11107608" y="0"/>
                </a:lnTo>
                <a:lnTo>
                  <a:pt x="11107608" y="6244277"/>
                </a:lnTo>
                <a:lnTo>
                  <a:pt x="0" y="6244277"/>
                </a:lnTo>
                <a:lnTo>
                  <a:pt x="0" y="0"/>
                </a:lnTo>
                <a:close/>
              </a:path>
            </a:pathLst>
          </a:custGeom>
          <a:blipFill>
            <a:blip r:embed="rId3"/>
            <a:stretch>
              <a:fillRect l="0" t="0" r="0" b="0"/>
            </a:stretch>
          </a:blipFill>
        </p:spPr>
      </p:sp>
      <p:sp>
        <p:nvSpPr>
          <p:cNvPr name="TextBox 7" id="7"/>
          <p:cNvSpPr txBox="true"/>
          <p:nvPr/>
        </p:nvSpPr>
        <p:spPr>
          <a:xfrm rot="0">
            <a:off x="791639" y="3406291"/>
            <a:ext cx="15346856" cy="2335606"/>
          </a:xfrm>
          <a:prstGeom prst="rect">
            <a:avLst/>
          </a:prstGeom>
        </p:spPr>
        <p:txBody>
          <a:bodyPr anchor="t" rtlCol="false" tIns="0" lIns="0" bIns="0" rIns="0">
            <a:spAutoFit/>
          </a:bodyPr>
          <a:lstStyle/>
          <a:p>
            <a:pPr algn="l">
              <a:lnSpc>
                <a:spcPts val="9340"/>
              </a:lnSpc>
            </a:pPr>
            <a:r>
              <a:rPr lang="en-US" sz="6672">
                <a:solidFill>
                  <a:srgbClr val="171616"/>
                </a:solidFill>
                <a:latin typeface="Raleway"/>
                <a:ea typeface="Raleway"/>
                <a:cs typeface="Raleway"/>
                <a:sym typeface="Raleway"/>
              </a:rPr>
              <a:t>POT, KI NAS SPREMINJA</a:t>
            </a:r>
          </a:p>
          <a:p>
            <a:pPr algn="l">
              <a:lnSpc>
                <a:spcPts val="9340"/>
              </a:lnSpc>
              <a:spcBef>
                <a:spcPct val="0"/>
              </a:spcBef>
            </a:pPr>
          </a:p>
        </p:txBody>
      </p:sp>
      <p:sp>
        <p:nvSpPr>
          <p:cNvPr name="TextBox 8" id="8"/>
          <p:cNvSpPr txBox="true"/>
          <p:nvPr/>
        </p:nvSpPr>
        <p:spPr>
          <a:xfrm rot="0">
            <a:off x="488706" y="5627597"/>
            <a:ext cx="13449355" cy="1035505"/>
          </a:xfrm>
          <a:prstGeom prst="rect">
            <a:avLst/>
          </a:prstGeom>
        </p:spPr>
        <p:txBody>
          <a:bodyPr anchor="t" rtlCol="false" tIns="0" lIns="0" bIns="0" rIns="0">
            <a:spAutoFit/>
          </a:bodyPr>
          <a:lstStyle/>
          <a:p>
            <a:pPr algn="ctr">
              <a:lnSpc>
                <a:spcPts val="8549"/>
              </a:lnSpc>
              <a:spcBef>
                <a:spcPct val="0"/>
              </a:spcBef>
            </a:pPr>
            <a:r>
              <a:rPr lang="en-US" sz="6107">
                <a:solidFill>
                  <a:srgbClr val="171616"/>
                </a:solidFill>
                <a:latin typeface="Open Sans"/>
                <a:ea typeface="Open Sans"/>
                <a:cs typeface="Open Sans"/>
                <a:sym typeface="Open Sans"/>
              </a:rPr>
              <a:t>Volitve – izbi</a:t>
            </a:r>
            <a:r>
              <a:rPr lang="en-US" sz="6107">
                <a:solidFill>
                  <a:srgbClr val="171616"/>
                </a:solidFill>
                <a:latin typeface="Open Sans"/>
                <a:ea typeface="Open Sans"/>
                <a:cs typeface="Open Sans"/>
                <a:sym typeface="Open Sans"/>
              </a:rPr>
              <a:t>ra novih članov ŽPS</a:t>
            </a:r>
          </a:p>
        </p:txBody>
      </p:sp>
      <p:sp>
        <p:nvSpPr>
          <p:cNvPr name="Freeform 9" id="9"/>
          <p:cNvSpPr/>
          <p:nvPr/>
        </p:nvSpPr>
        <p:spPr>
          <a:xfrm flipH="false" flipV="false" rot="0">
            <a:off x="1580784" y="8984651"/>
            <a:ext cx="3776990" cy="819106"/>
          </a:xfrm>
          <a:custGeom>
            <a:avLst/>
            <a:gdLst/>
            <a:ahLst/>
            <a:cxnLst/>
            <a:rect r="r" b="b" t="t" l="l"/>
            <a:pathLst>
              <a:path h="819106" w="3776990">
                <a:moveTo>
                  <a:pt x="0" y="0"/>
                </a:moveTo>
                <a:lnTo>
                  <a:pt x="3776991" y="0"/>
                </a:lnTo>
                <a:lnTo>
                  <a:pt x="3776991" y="819106"/>
                </a:lnTo>
                <a:lnTo>
                  <a:pt x="0" y="819106"/>
                </a:lnTo>
                <a:lnTo>
                  <a:pt x="0" y="0"/>
                </a:lnTo>
                <a:close/>
              </a:path>
            </a:pathLst>
          </a:custGeom>
          <a:blipFill>
            <a:blip r:embed="rId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028700" y="1028700"/>
            <a:ext cx="3153956" cy="3461843"/>
            <a:chOff x="0" y="0"/>
            <a:chExt cx="4205275" cy="4615791"/>
          </a:xfrm>
        </p:grpSpPr>
        <p:pic>
          <p:nvPicPr>
            <p:cNvPr name="Picture 5" id="5"/>
            <p:cNvPicPr>
              <a:picLocks noChangeAspect="true"/>
            </p:cNvPicPr>
            <p:nvPr/>
          </p:nvPicPr>
          <p:blipFill>
            <a:blip r:embed="rId2"/>
            <a:srcRect l="0" t="8889" r="0" b="8889"/>
            <a:stretch>
              <a:fillRect/>
            </a:stretch>
          </p:blipFill>
          <p:spPr>
            <a:xfrm flipH="false" flipV="false">
              <a:off x="0" y="0"/>
              <a:ext cx="4205275" cy="4615791"/>
            </a:xfrm>
            <a:prstGeom prst="rect">
              <a:avLst/>
            </a:prstGeom>
          </p:spPr>
        </p:pic>
      </p:grpSp>
      <p:sp>
        <p:nvSpPr>
          <p:cNvPr name="TextBox 6" id="6"/>
          <p:cNvSpPr txBox="true"/>
          <p:nvPr/>
        </p:nvSpPr>
        <p:spPr>
          <a:xfrm rot="0">
            <a:off x="4592602" y="914400"/>
            <a:ext cx="12341426" cy="3133726"/>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Navodila škofije glede volitev ŽPS: Priročnik za izbiro članov ŽPS 2026-2031</a:t>
            </a:r>
          </a:p>
        </p:txBody>
      </p:sp>
      <p:sp>
        <p:nvSpPr>
          <p:cNvPr name="TextBox 7" id="7"/>
          <p:cNvSpPr txBox="true"/>
          <p:nvPr/>
        </p:nvSpPr>
        <p:spPr>
          <a:xfrm rot="0">
            <a:off x="1028700" y="5143772"/>
            <a:ext cx="16230600" cy="4339652"/>
          </a:xfrm>
          <a:prstGeom prst="rect">
            <a:avLst/>
          </a:prstGeom>
        </p:spPr>
        <p:txBody>
          <a:bodyPr anchor="t" rtlCol="false" tIns="0" lIns="0" bIns="0" rIns="0">
            <a:spAutoFit/>
          </a:bodyPr>
          <a:lstStyle/>
          <a:p>
            <a:pPr algn="l">
              <a:lnSpc>
                <a:spcPts val="5792"/>
              </a:lnSpc>
            </a:pPr>
            <a:r>
              <a:rPr lang="en-US" sz="3427" b="true">
                <a:solidFill>
                  <a:srgbClr val="171616"/>
                </a:solidFill>
                <a:latin typeface="Open Sans Bold"/>
                <a:ea typeface="Open Sans Bold"/>
                <a:cs typeface="Open Sans Bold"/>
                <a:sym typeface="Open Sans Bold"/>
              </a:rPr>
              <a:t>Katere so naloge župnijskega pastoralnega sveta?</a:t>
            </a:r>
          </a:p>
          <a:p>
            <a:pPr algn="l">
              <a:lnSpc>
                <a:spcPts val="5792"/>
              </a:lnSpc>
            </a:pPr>
            <a:r>
              <a:rPr lang="en-US" sz="3427">
                <a:solidFill>
                  <a:srgbClr val="171616"/>
                </a:solidFill>
                <a:latin typeface="Open Sans"/>
                <a:ea typeface="Open Sans"/>
                <a:cs typeface="Open Sans"/>
                <a:sym typeface="Open Sans"/>
              </a:rPr>
              <a:t>Župnijski pastoralni svet obravnava vprašanja, ki so povezana z verskim življenjem in pastoralnim delovanjem župnije, pripravlja predloge in sklepe ter skrbi za njihovo uresničevanje. Naloge župnijskega pastoralnega sveta se nanašajo na skupno življenje župnijskega občestva, oznanjevanje, bogoslužje in dobrodelnost v župniji.</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028700" y="1028700"/>
            <a:ext cx="3153956" cy="3461843"/>
            <a:chOff x="0" y="0"/>
            <a:chExt cx="4205275" cy="4615791"/>
          </a:xfrm>
        </p:grpSpPr>
        <p:pic>
          <p:nvPicPr>
            <p:cNvPr name="Picture 5" id="5"/>
            <p:cNvPicPr>
              <a:picLocks noChangeAspect="true"/>
            </p:cNvPicPr>
            <p:nvPr/>
          </p:nvPicPr>
          <p:blipFill>
            <a:blip r:embed="rId2"/>
            <a:srcRect l="0" t="8889" r="0" b="8889"/>
            <a:stretch>
              <a:fillRect/>
            </a:stretch>
          </p:blipFill>
          <p:spPr>
            <a:xfrm flipH="false" flipV="false">
              <a:off x="0" y="0"/>
              <a:ext cx="4205275" cy="4615791"/>
            </a:xfrm>
            <a:prstGeom prst="rect">
              <a:avLst/>
            </a:prstGeom>
          </p:spPr>
        </p:pic>
      </p:grpSp>
      <p:sp>
        <p:nvSpPr>
          <p:cNvPr name="TextBox 6" id="6"/>
          <p:cNvSpPr txBox="true"/>
          <p:nvPr/>
        </p:nvSpPr>
        <p:spPr>
          <a:xfrm rot="0">
            <a:off x="4592602" y="914400"/>
            <a:ext cx="12341426" cy="3133726"/>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Navodila škofije glede volitev ŽPS: Priročnik za izbiro članov ŽPS 2026-2031</a:t>
            </a:r>
          </a:p>
        </p:txBody>
      </p:sp>
      <p:sp>
        <p:nvSpPr>
          <p:cNvPr name="TextBox 7" id="7"/>
          <p:cNvSpPr txBox="true"/>
          <p:nvPr/>
        </p:nvSpPr>
        <p:spPr>
          <a:xfrm rot="0">
            <a:off x="1028700" y="5772824"/>
            <a:ext cx="16230600" cy="2642044"/>
          </a:xfrm>
          <a:prstGeom prst="rect">
            <a:avLst/>
          </a:prstGeom>
        </p:spPr>
        <p:txBody>
          <a:bodyPr anchor="t" rtlCol="false" tIns="0" lIns="0" bIns="0" rIns="0">
            <a:spAutoFit/>
          </a:bodyPr>
          <a:lstStyle/>
          <a:p>
            <a:pPr algn="l">
              <a:lnSpc>
                <a:spcPts val="7144"/>
              </a:lnSpc>
            </a:pPr>
            <a:r>
              <a:rPr lang="en-US" sz="4227" b="true">
                <a:solidFill>
                  <a:srgbClr val="171616"/>
                </a:solidFill>
                <a:latin typeface="Open Sans Bold"/>
                <a:ea typeface="Open Sans Bold"/>
                <a:cs typeface="Open Sans Bold"/>
                <a:sym typeface="Open Sans Bold"/>
              </a:rPr>
              <a:t>Kdo lahko predlaga člane župnijskega pastoralnega sveta?</a:t>
            </a:r>
          </a:p>
          <a:p>
            <a:pPr algn="l">
              <a:lnSpc>
                <a:spcPts val="7144"/>
              </a:lnSpc>
            </a:pPr>
            <a:r>
              <a:rPr lang="en-US" sz="4227">
                <a:solidFill>
                  <a:srgbClr val="171616"/>
                </a:solidFill>
                <a:latin typeface="Open Sans"/>
                <a:ea typeface="Open Sans"/>
                <a:cs typeface="Open Sans"/>
                <a:sym typeface="Open Sans"/>
              </a:rPr>
              <a:t>Člane lahko predlaga vsak župljan, ki je dopolnil 16 let in je prejel zakramente uvajanja (sveti krst, sveto evharistijo in sveto birmo).</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028700" y="1028700"/>
            <a:ext cx="3153956" cy="3461843"/>
            <a:chOff x="0" y="0"/>
            <a:chExt cx="4205275" cy="4615791"/>
          </a:xfrm>
        </p:grpSpPr>
        <p:pic>
          <p:nvPicPr>
            <p:cNvPr name="Picture 5" id="5"/>
            <p:cNvPicPr>
              <a:picLocks noChangeAspect="true"/>
            </p:cNvPicPr>
            <p:nvPr/>
          </p:nvPicPr>
          <p:blipFill>
            <a:blip r:embed="rId2"/>
            <a:srcRect l="0" t="8889" r="0" b="8889"/>
            <a:stretch>
              <a:fillRect/>
            </a:stretch>
          </p:blipFill>
          <p:spPr>
            <a:xfrm flipH="false" flipV="false">
              <a:off x="0" y="0"/>
              <a:ext cx="4205275" cy="4615791"/>
            </a:xfrm>
            <a:prstGeom prst="rect">
              <a:avLst/>
            </a:prstGeom>
          </p:spPr>
        </p:pic>
      </p:grpSp>
      <p:sp>
        <p:nvSpPr>
          <p:cNvPr name="TextBox 6" id="6"/>
          <p:cNvSpPr txBox="true"/>
          <p:nvPr/>
        </p:nvSpPr>
        <p:spPr>
          <a:xfrm rot="0">
            <a:off x="4592602" y="914400"/>
            <a:ext cx="12341426" cy="3133726"/>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Navodila škofije glede volitev ŽPS: Priročnik za izbiro članov ŽPS 2026-2031</a:t>
            </a:r>
          </a:p>
        </p:txBody>
      </p:sp>
      <p:sp>
        <p:nvSpPr>
          <p:cNvPr name="TextBox 7" id="7"/>
          <p:cNvSpPr txBox="true"/>
          <p:nvPr/>
        </p:nvSpPr>
        <p:spPr>
          <a:xfrm rot="0">
            <a:off x="1028700" y="5299361"/>
            <a:ext cx="16230600" cy="4226114"/>
          </a:xfrm>
          <a:prstGeom prst="rect">
            <a:avLst/>
          </a:prstGeom>
        </p:spPr>
        <p:txBody>
          <a:bodyPr anchor="t" rtlCol="false" tIns="0" lIns="0" bIns="0" rIns="0">
            <a:spAutoFit/>
          </a:bodyPr>
          <a:lstStyle/>
          <a:p>
            <a:pPr algn="l">
              <a:lnSpc>
                <a:spcPts val="6806"/>
              </a:lnSpc>
            </a:pPr>
            <a:r>
              <a:rPr lang="en-US" sz="4027" b="true">
                <a:solidFill>
                  <a:srgbClr val="171616"/>
                </a:solidFill>
                <a:latin typeface="Open Sans Bold"/>
                <a:ea typeface="Open Sans Bold"/>
                <a:cs typeface="Open Sans Bold"/>
                <a:sym typeface="Open Sans Bold"/>
              </a:rPr>
              <a:t>Kdo je lahko izbran v župnijski pastoralni svet?</a:t>
            </a:r>
          </a:p>
          <a:p>
            <a:pPr algn="l">
              <a:lnSpc>
                <a:spcPts val="6806"/>
              </a:lnSpc>
            </a:pPr>
            <a:r>
              <a:rPr lang="en-US" sz="4027">
                <a:solidFill>
                  <a:srgbClr val="171616"/>
                </a:solidFill>
                <a:latin typeface="Open Sans"/>
                <a:ea typeface="Open Sans"/>
                <a:cs typeface="Open Sans"/>
                <a:sym typeface="Open Sans"/>
              </a:rPr>
              <a:t>V župnijski pastoralni svet je lahko izbran vsak župljan, ki je dopolnil 16 let in je prejel zakramente uvajanja ter ga odlikujejo trdna vera, nravno življenje in razsodnost (je praktičen kristjan in živi v skladu s cerkvenimi predpisi).</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0" y="1028700"/>
            <a:ext cx="6943500" cy="9258300"/>
            <a:chOff x="0" y="0"/>
            <a:chExt cx="9257999" cy="12344400"/>
          </a:xfrm>
        </p:grpSpPr>
        <p:pic>
          <p:nvPicPr>
            <p:cNvPr name="Picture 5" id="5"/>
            <p:cNvPicPr>
              <a:picLocks noChangeAspect="true"/>
            </p:cNvPicPr>
            <p:nvPr/>
          </p:nvPicPr>
          <p:blipFill>
            <a:blip r:embed="rId2"/>
            <a:srcRect l="28906" t="0" r="28906" b="0"/>
            <a:stretch>
              <a:fillRect/>
            </a:stretch>
          </p:blipFill>
          <p:spPr>
            <a:xfrm flipH="false" flipV="false">
              <a:off x="0" y="0"/>
              <a:ext cx="9257999" cy="12344400"/>
            </a:xfrm>
            <a:prstGeom prst="rect">
              <a:avLst/>
            </a:prstGeom>
          </p:spPr>
        </p:pic>
      </p:grpSp>
      <p:sp>
        <p:nvSpPr>
          <p:cNvPr name="TextBox 6" id="6"/>
          <p:cNvSpPr txBox="true"/>
          <p:nvPr/>
        </p:nvSpPr>
        <p:spPr>
          <a:xfrm rot="0">
            <a:off x="7590673" y="895350"/>
            <a:ext cx="9161641" cy="1104266"/>
          </a:xfrm>
          <a:prstGeom prst="rect">
            <a:avLst/>
          </a:prstGeom>
        </p:spPr>
        <p:txBody>
          <a:bodyPr anchor="t" rtlCol="false" tIns="0" lIns="0" bIns="0" rIns="0">
            <a:spAutoFit/>
          </a:bodyPr>
          <a:lstStyle/>
          <a:p>
            <a:pPr algn="l">
              <a:lnSpc>
                <a:spcPts val="8959"/>
              </a:lnSpc>
              <a:spcBef>
                <a:spcPct val="0"/>
              </a:spcBef>
            </a:pPr>
            <a:r>
              <a:rPr lang="en-US" sz="6399" b="true">
                <a:solidFill>
                  <a:srgbClr val="171616"/>
                </a:solidFill>
                <a:latin typeface="Raleway Bold"/>
                <a:ea typeface="Raleway Bold"/>
                <a:cs typeface="Raleway Bold"/>
                <a:sym typeface="Raleway Bold"/>
              </a:rPr>
              <a:t>Vprašanja za pogovor:</a:t>
            </a:r>
          </a:p>
        </p:txBody>
      </p:sp>
      <p:sp>
        <p:nvSpPr>
          <p:cNvPr name="TextBox 7" id="7"/>
          <p:cNvSpPr txBox="true"/>
          <p:nvPr/>
        </p:nvSpPr>
        <p:spPr>
          <a:xfrm rot="0">
            <a:off x="7326096" y="2407259"/>
            <a:ext cx="9933204" cy="5253407"/>
          </a:xfrm>
          <a:prstGeom prst="rect">
            <a:avLst/>
          </a:prstGeom>
        </p:spPr>
        <p:txBody>
          <a:bodyPr anchor="t" rtlCol="false" tIns="0" lIns="0" bIns="0" rIns="0">
            <a:spAutoFit/>
          </a:bodyPr>
          <a:lstStyle/>
          <a:p>
            <a:pPr algn="l" marL="867364" indent="-433682" lvl="1">
              <a:lnSpc>
                <a:spcPts val="7030"/>
              </a:lnSpc>
              <a:buAutoNum type="arabicPeriod" startAt="1"/>
            </a:pPr>
            <a:r>
              <a:rPr lang="en-US" sz="4017">
                <a:solidFill>
                  <a:srgbClr val="171616"/>
                </a:solidFill>
                <a:latin typeface="Open Sans"/>
                <a:ea typeface="Open Sans"/>
                <a:cs typeface="Open Sans"/>
                <a:sym typeface="Open Sans"/>
              </a:rPr>
              <a:t>Katera merila naj vodijo izbiro novih članov?</a:t>
            </a:r>
          </a:p>
          <a:p>
            <a:pPr algn="l" marL="867364" indent="-433682" lvl="1">
              <a:lnSpc>
                <a:spcPts val="7030"/>
              </a:lnSpc>
              <a:buAutoNum type="arabicPeriod" startAt="1"/>
            </a:pPr>
            <a:r>
              <a:rPr lang="en-US" sz="4017">
                <a:solidFill>
                  <a:srgbClr val="171616"/>
                </a:solidFill>
                <a:latin typeface="Open Sans"/>
                <a:ea typeface="Open Sans"/>
                <a:cs typeface="Open Sans"/>
                <a:sym typeface="Open Sans"/>
              </a:rPr>
              <a:t>Kakšne ljudi potrebujemo v naši sredi in kako bi jih lahko povabili medse?</a:t>
            </a:r>
          </a:p>
          <a:p>
            <a:pPr algn="l" marL="867364" indent="-433682" lvl="1">
              <a:lnSpc>
                <a:spcPts val="7030"/>
              </a:lnSpc>
              <a:buAutoNum type="arabicPeriod" startAt="1"/>
            </a:pPr>
            <a:r>
              <a:rPr lang="en-US" sz="4017">
                <a:solidFill>
                  <a:srgbClr val="171616"/>
                </a:solidFill>
                <a:latin typeface="Open Sans"/>
                <a:ea typeface="Open Sans"/>
                <a:cs typeface="Open Sans"/>
                <a:sym typeface="Open Sans"/>
              </a:rPr>
              <a:t>Kako bomo molitveno spremljali ta proces?</a:t>
            </a:r>
          </a:p>
        </p:txBody>
      </p:sp>
    </p:spTree>
  </p:cSld>
  <p:clrMapOvr>
    <a:masterClrMapping/>
  </p:clrMapOvr>
</p:sld>
</file>

<file path=ppt/slides/slide14.xml><?xml version="1.0" encoding="utf-8"?>
<p:sld xmlns:p="http://schemas.openxmlformats.org/presentationml/2006/main" xmlns:a="http://schemas.openxmlformats.org/drawingml/2006/main">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977412" y="977412"/>
            <a:ext cx="17569565" cy="8908512"/>
            <a:chOff x="0" y="0"/>
            <a:chExt cx="3774616" cy="1913890"/>
          </a:xfrm>
        </p:grpSpPr>
        <p:sp>
          <p:nvSpPr>
            <p:cNvPr name="Freeform 5" id="5"/>
            <p:cNvSpPr/>
            <p:nvPr/>
          </p:nvSpPr>
          <p:spPr>
            <a:xfrm flipH="false" flipV="false" rot="0">
              <a:off x="0" y="0"/>
              <a:ext cx="3774617" cy="1913890"/>
            </a:xfrm>
            <a:custGeom>
              <a:avLst/>
              <a:gdLst/>
              <a:ahLst/>
              <a:cxnLst/>
              <a:rect r="r" b="b" t="t" l="l"/>
              <a:pathLst>
                <a:path h="1913890" w="3774617">
                  <a:moveTo>
                    <a:pt x="0" y="0"/>
                  </a:moveTo>
                  <a:lnTo>
                    <a:pt x="3774617" y="0"/>
                  </a:lnTo>
                  <a:lnTo>
                    <a:pt x="3774617" y="1913890"/>
                  </a:lnTo>
                  <a:lnTo>
                    <a:pt x="0" y="1913890"/>
                  </a:lnTo>
                  <a:close/>
                </a:path>
              </a:pathLst>
            </a:custGeom>
            <a:solidFill>
              <a:srgbClr val="E8BD02"/>
            </a:solidFill>
          </p:spPr>
        </p:sp>
      </p:grpSp>
      <p:sp>
        <p:nvSpPr>
          <p:cNvPr name="TextBox 6" id="6"/>
          <p:cNvSpPr txBox="true"/>
          <p:nvPr/>
        </p:nvSpPr>
        <p:spPr>
          <a:xfrm rot="0">
            <a:off x="1222391" y="2310207"/>
            <a:ext cx="16675340" cy="5773011"/>
          </a:xfrm>
          <a:prstGeom prst="rect">
            <a:avLst/>
          </a:prstGeom>
        </p:spPr>
        <p:txBody>
          <a:bodyPr anchor="t" rtlCol="false" tIns="0" lIns="0" bIns="0" rIns="0">
            <a:spAutoFit/>
          </a:bodyPr>
          <a:lstStyle/>
          <a:p>
            <a:pPr algn="ctr">
              <a:lnSpc>
                <a:spcPts val="5727"/>
              </a:lnSpc>
            </a:pPr>
            <a:r>
              <a:rPr lang="en-US" sz="4091" b="true">
                <a:solidFill>
                  <a:srgbClr val="171616"/>
                </a:solidFill>
                <a:latin typeface="Raleway Bold"/>
                <a:ea typeface="Raleway Bold"/>
                <a:cs typeface="Raleway Bold"/>
                <a:sym typeface="Raleway Bold"/>
              </a:rPr>
              <a:t>Organizirajte tridnevnico </a:t>
            </a:r>
            <a:r>
              <a:rPr lang="en-US" sz="4091">
                <a:solidFill>
                  <a:srgbClr val="171616"/>
                </a:solidFill>
                <a:latin typeface="Raleway"/>
                <a:ea typeface="Raleway"/>
                <a:cs typeface="Raleway"/>
                <a:sym typeface="Raleway"/>
              </a:rPr>
              <a:t>– molite v namen dobre izbire kandidatov in za vse vernike vaše župnije.</a:t>
            </a:r>
          </a:p>
          <a:p>
            <a:pPr algn="ctr">
              <a:lnSpc>
                <a:spcPts val="5727"/>
              </a:lnSpc>
            </a:pPr>
          </a:p>
          <a:p>
            <a:pPr algn="ctr">
              <a:lnSpc>
                <a:spcPts val="5727"/>
              </a:lnSpc>
            </a:pPr>
            <a:r>
              <a:rPr lang="en-US" sz="4091" b="true">
                <a:solidFill>
                  <a:srgbClr val="171616"/>
                </a:solidFill>
                <a:latin typeface="Raleway Bold"/>
                <a:ea typeface="Raleway Bold"/>
                <a:cs typeface="Raleway Bold"/>
                <a:sym typeface="Raleway Bold"/>
              </a:rPr>
              <a:t>Dodatna možnost:</a:t>
            </a:r>
            <a:r>
              <a:rPr lang="en-US" sz="4091">
                <a:solidFill>
                  <a:srgbClr val="171616"/>
                </a:solidFill>
                <a:latin typeface="Raleway"/>
                <a:ea typeface="Raleway"/>
                <a:cs typeface="Raleway"/>
                <a:sym typeface="Raleway"/>
              </a:rPr>
              <a:t> </a:t>
            </a:r>
          </a:p>
          <a:p>
            <a:pPr algn="ctr">
              <a:lnSpc>
                <a:spcPts val="5727"/>
              </a:lnSpc>
              <a:spcBef>
                <a:spcPct val="0"/>
              </a:spcBef>
            </a:pPr>
            <a:r>
              <a:rPr lang="en-US" sz="4091">
                <a:solidFill>
                  <a:srgbClr val="171616"/>
                </a:solidFill>
                <a:latin typeface="Raleway"/>
                <a:ea typeface="Raleway"/>
                <a:cs typeface="Raleway"/>
                <a:sym typeface="Raleway"/>
              </a:rPr>
              <a:t>Organizirajte dogodek, kjer se bodo predstavili kandidati za člane župnijskega pastoralnega sveta. Naj se predstavijo in povedo, na kakšen način sodelujejo v župniji, kje vidijo možnosti za napredek ali kako bi lahko še izboljšali pastoralno življenje v župniji.</a:t>
            </a:r>
          </a:p>
        </p:txBody>
      </p:sp>
      <p:sp>
        <p:nvSpPr>
          <p:cNvPr name="TextBox 7" id="7"/>
          <p:cNvSpPr txBox="true"/>
          <p:nvPr/>
        </p:nvSpPr>
        <p:spPr>
          <a:xfrm rot="0">
            <a:off x="5340492" y="1277071"/>
            <a:ext cx="7234968" cy="866768"/>
          </a:xfrm>
          <a:prstGeom prst="rect">
            <a:avLst/>
          </a:prstGeom>
        </p:spPr>
        <p:txBody>
          <a:bodyPr anchor="t" rtlCol="false" tIns="0" lIns="0" bIns="0" rIns="0">
            <a:spAutoFit/>
          </a:bodyPr>
          <a:lstStyle/>
          <a:p>
            <a:pPr algn="ctr">
              <a:lnSpc>
                <a:spcPts val="7238"/>
              </a:lnSpc>
              <a:spcBef>
                <a:spcPct val="0"/>
              </a:spcBef>
            </a:pPr>
            <a:r>
              <a:rPr lang="en-US" b="true" sz="5170">
                <a:solidFill>
                  <a:srgbClr val="171616"/>
                </a:solidFill>
                <a:latin typeface="Open Sans Bold"/>
                <a:ea typeface="Open Sans Bold"/>
                <a:cs typeface="Open Sans Bold"/>
                <a:sym typeface="Open Sans Bold"/>
              </a:rPr>
              <a:t>IZZIV ZA ŽUPNIJO:</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0" y="2192604"/>
            <a:ext cx="18288000" cy="7886494"/>
            <a:chOff x="0" y="0"/>
            <a:chExt cx="4862015" cy="2096689"/>
          </a:xfrm>
        </p:grpSpPr>
        <p:sp>
          <p:nvSpPr>
            <p:cNvPr name="Freeform 5" id="5">
              <a:hlinkClick r:id="rId2" tooltip="https://www.kapitelj.com/dejanje_zaupanja.html,%20pridobljeno%2021.%205.%202025"/>
            </p:cNvPr>
            <p:cNvSpPr/>
            <p:nvPr/>
          </p:nvSpPr>
          <p:spPr>
            <a:xfrm flipH="false" flipV="false" rot="0">
              <a:off x="0" y="0"/>
              <a:ext cx="4862014" cy="2096689"/>
            </a:xfrm>
            <a:custGeom>
              <a:avLst/>
              <a:gdLst/>
              <a:ahLst/>
              <a:cxnLst/>
              <a:rect r="r" b="b" t="t" l="l"/>
              <a:pathLst>
                <a:path h="2096689" w="4862014">
                  <a:moveTo>
                    <a:pt x="0" y="0"/>
                  </a:moveTo>
                  <a:lnTo>
                    <a:pt x="4862014" y="0"/>
                  </a:lnTo>
                  <a:lnTo>
                    <a:pt x="4862014" y="2096689"/>
                  </a:lnTo>
                  <a:lnTo>
                    <a:pt x="0" y="2096689"/>
                  </a:lnTo>
                  <a:close/>
                </a:path>
              </a:pathLst>
            </a:custGeom>
            <a:solidFill>
              <a:srgbClr val="FFFCF6"/>
            </a:solidFill>
          </p:spPr>
        </p:sp>
      </p:grpSp>
      <p:sp>
        <p:nvSpPr>
          <p:cNvPr name="TextBox 6" id="6"/>
          <p:cNvSpPr txBox="true"/>
          <p:nvPr/>
        </p:nvSpPr>
        <p:spPr>
          <a:xfrm rot="0">
            <a:off x="1239117" y="116153"/>
            <a:ext cx="16020183" cy="1953260"/>
          </a:xfrm>
          <a:prstGeom prst="rect">
            <a:avLst/>
          </a:prstGeom>
        </p:spPr>
        <p:txBody>
          <a:bodyPr anchor="t" rtlCol="false" tIns="0" lIns="0" bIns="0" rIns="0">
            <a:spAutoFit/>
          </a:bodyPr>
          <a:lstStyle/>
          <a:p>
            <a:pPr algn="l">
              <a:lnSpc>
                <a:spcPts val="7839"/>
              </a:lnSpc>
            </a:pPr>
            <a:r>
              <a:rPr lang="en-US" sz="5599">
                <a:solidFill>
                  <a:srgbClr val="171616"/>
                </a:solidFill>
                <a:latin typeface="Raleway"/>
                <a:ea typeface="Raleway"/>
                <a:cs typeface="Raleway"/>
                <a:sym typeface="Raleway"/>
              </a:rPr>
              <a:t>Zaključna molitev:</a:t>
            </a:r>
          </a:p>
          <a:p>
            <a:pPr algn="l">
              <a:lnSpc>
                <a:spcPts val="7839"/>
              </a:lnSpc>
              <a:spcBef>
                <a:spcPct val="0"/>
              </a:spcBef>
            </a:pPr>
            <a:r>
              <a:rPr lang="en-US" sz="5599" b="true">
                <a:solidFill>
                  <a:srgbClr val="171616"/>
                </a:solidFill>
                <a:latin typeface="Raleway Bold"/>
                <a:ea typeface="Raleway Bold"/>
                <a:cs typeface="Raleway Bold"/>
                <a:sym typeface="Raleway Bold"/>
              </a:rPr>
              <a:t>Molitev za modrost in pogum</a:t>
            </a:r>
          </a:p>
        </p:txBody>
      </p:sp>
      <p:sp>
        <p:nvSpPr>
          <p:cNvPr name="TextBox 7" id="7"/>
          <p:cNvSpPr txBox="true"/>
          <p:nvPr/>
        </p:nvSpPr>
        <p:spPr>
          <a:xfrm rot="0">
            <a:off x="488706" y="2194432"/>
            <a:ext cx="8271829" cy="7063868"/>
          </a:xfrm>
          <a:prstGeom prst="rect">
            <a:avLst/>
          </a:prstGeom>
        </p:spPr>
        <p:txBody>
          <a:bodyPr anchor="t" rtlCol="false" tIns="0" lIns="0" bIns="0" rIns="0">
            <a:spAutoFit/>
          </a:bodyPr>
          <a:lstStyle/>
          <a:p>
            <a:pPr algn="l">
              <a:lnSpc>
                <a:spcPts val="5173"/>
              </a:lnSpc>
            </a:pPr>
            <a:r>
              <a:rPr lang="en-US" sz="2599" b="true">
                <a:solidFill>
                  <a:srgbClr val="171616"/>
                </a:solidFill>
                <a:latin typeface="Open Sans Bold"/>
                <a:ea typeface="Open Sans Bold"/>
                <a:cs typeface="Open Sans Bold"/>
                <a:sym typeface="Open Sans Bold"/>
              </a:rPr>
              <a:t>Dobri Bog,</a:t>
            </a:r>
          </a:p>
          <a:p>
            <a:pPr algn="l">
              <a:lnSpc>
                <a:spcPts val="5173"/>
              </a:lnSpc>
            </a:pPr>
            <a:r>
              <a:rPr lang="en-US" sz="2599">
                <a:solidFill>
                  <a:srgbClr val="171616"/>
                </a:solidFill>
                <a:latin typeface="Open Sans"/>
                <a:ea typeface="Open Sans"/>
                <a:cs typeface="Open Sans"/>
                <a:sym typeface="Open Sans"/>
              </a:rPr>
              <a:t> ti si vir vse modrosti, edinosti in ljubezni.</a:t>
            </a:r>
          </a:p>
          <a:p>
            <a:pPr algn="l">
              <a:lnSpc>
                <a:spcPts val="5173"/>
              </a:lnSpc>
            </a:pPr>
            <a:r>
              <a:rPr lang="en-US" sz="2599">
                <a:solidFill>
                  <a:srgbClr val="171616"/>
                </a:solidFill>
                <a:latin typeface="Open Sans"/>
                <a:ea typeface="Open Sans"/>
                <a:cs typeface="Open Sans"/>
                <a:sym typeface="Open Sans"/>
              </a:rPr>
              <a:t> Hvaležni smo ti za našo župnijo, za vse člane občestva,</a:t>
            </a:r>
          </a:p>
          <a:p>
            <a:pPr algn="l">
              <a:lnSpc>
                <a:spcPts val="5173"/>
              </a:lnSpc>
            </a:pPr>
            <a:r>
              <a:rPr lang="en-US" sz="2599">
                <a:solidFill>
                  <a:srgbClr val="171616"/>
                </a:solidFill>
                <a:latin typeface="Open Sans"/>
                <a:ea typeface="Open Sans"/>
                <a:cs typeface="Open Sans"/>
                <a:sym typeface="Open Sans"/>
              </a:rPr>
              <a:t> ki s srcem in darovi sodelujejo v tvojem poslanstvu.</a:t>
            </a:r>
          </a:p>
          <a:p>
            <a:pPr algn="l">
              <a:lnSpc>
                <a:spcPts val="5173"/>
              </a:lnSpc>
            </a:pPr>
            <a:r>
              <a:rPr lang="en-US" sz="2599">
                <a:solidFill>
                  <a:srgbClr val="171616"/>
                </a:solidFill>
                <a:latin typeface="Open Sans"/>
                <a:ea typeface="Open Sans"/>
                <a:cs typeface="Open Sans"/>
                <a:sym typeface="Open Sans"/>
              </a:rPr>
              <a:t>V teh dneh te posebej prosimo:</a:t>
            </a:r>
          </a:p>
          <a:p>
            <a:pPr algn="l">
              <a:lnSpc>
                <a:spcPts val="5173"/>
              </a:lnSpc>
            </a:pPr>
            <a:r>
              <a:rPr lang="en-US" sz="2599">
                <a:solidFill>
                  <a:srgbClr val="171616"/>
                </a:solidFill>
                <a:latin typeface="Open Sans"/>
                <a:ea typeface="Open Sans"/>
                <a:cs typeface="Open Sans"/>
                <a:sym typeface="Open Sans"/>
              </a:rPr>
              <a:t> nakloni nam modrost in razsodnost,</a:t>
            </a:r>
          </a:p>
          <a:p>
            <a:pPr algn="l">
              <a:lnSpc>
                <a:spcPts val="5173"/>
              </a:lnSpc>
            </a:pPr>
            <a:r>
              <a:rPr lang="en-US" sz="2599">
                <a:solidFill>
                  <a:srgbClr val="171616"/>
                </a:solidFill>
                <a:latin typeface="Open Sans"/>
                <a:ea typeface="Open Sans"/>
                <a:cs typeface="Open Sans"/>
                <a:sym typeface="Open Sans"/>
              </a:rPr>
              <a:t> da bomo znali prepoznati tiste, ki jih kličeš v službo v župnijskem pastoralnem svetu.</a:t>
            </a:r>
          </a:p>
          <a:p>
            <a:pPr algn="l">
              <a:lnSpc>
                <a:spcPts val="5173"/>
              </a:lnSpc>
            </a:pPr>
            <a:r>
              <a:rPr lang="en-US" sz="2599">
                <a:solidFill>
                  <a:srgbClr val="171616"/>
                </a:solidFill>
                <a:latin typeface="Open Sans"/>
                <a:ea typeface="Open Sans"/>
                <a:cs typeface="Open Sans"/>
                <a:sym typeface="Open Sans"/>
              </a:rPr>
              <a:t> Naj nas ne vodijo človeška merila, temveč tvoj Duh,</a:t>
            </a:r>
          </a:p>
          <a:p>
            <a:pPr algn="l">
              <a:lnSpc>
                <a:spcPts val="5173"/>
              </a:lnSpc>
            </a:pPr>
            <a:r>
              <a:rPr lang="en-US" sz="2599">
                <a:solidFill>
                  <a:srgbClr val="171616"/>
                </a:solidFill>
                <a:latin typeface="Open Sans"/>
                <a:ea typeface="Open Sans"/>
                <a:cs typeface="Open Sans"/>
                <a:sym typeface="Open Sans"/>
              </a:rPr>
              <a:t> ki vidi v srce in pozna vsakogar po imenu.</a:t>
            </a:r>
          </a:p>
        </p:txBody>
      </p:sp>
      <p:sp>
        <p:nvSpPr>
          <p:cNvPr name="TextBox 8" id="8"/>
          <p:cNvSpPr txBox="true"/>
          <p:nvPr/>
        </p:nvSpPr>
        <p:spPr>
          <a:xfrm rot="0">
            <a:off x="9490386" y="2194432"/>
            <a:ext cx="8271829" cy="7711567"/>
          </a:xfrm>
          <a:prstGeom prst="rect">
            <a:avLst/>
          </a:prstGeom>
        </p:spPr>
        <p:txBody>
          <a:bodyPr anchor="t" rtlCol="false" tIns="0" lIns="0" bIns="0" rIns="0">
            <a:spAutoFit/>
          </a:bodyPr>
          <a:lstStyle/>
          <a:p>
            <a:pPr algn="l">
              <a:lnSpc>
                <a:spcPts val="5174"/>
              </a:lnSpc>
            </a:pPr>
            <a:r>
              <a:rPr lang="en-US" sz="2600">
                <a:solidFill>
                  <a:srgbClr val="171616"/>
                </a:solidFill>
                <a:latin typeface="Open Sans"/>
                <a:ea typeface="Open Sans"/>
                <a:cs typeface="Open Sans"/>
                <a:sym typeface="Open Sans"/>
              </a:rPr>
              <a:t>Daj nam pogum, da bomo znali odgovorno stopiti naprej,</a:t>
            </a:r>
          </a:p>
          <a:p>
            <a:pPr algn="l">
              <a:lnSpc>
                <a:spcPts val="5174"/>
              </a:lnSpc>
            </a:pPr>
            <a:r>
              <a:rPr lang="en-US" sz="2600">
                <a:solidFill>
                  <a:srgbClr val="171616"/>
                </a:solidFill>
                <a:latin typeface="Open Sans"/>
                <a:ea typeface="Open Sans"/>
                <a:cs typeface="Open Sans"/>
                <a:sym typeface="Open Sans"/>
              </a:rPr>
              <a:t> če nas kličeš k služenju,</a:t>
            </a:r>
          </a:p>
          <a:p>
            <a:pPr algn="l">
              <a:lnSpc>
                <a:spcPts val="5174"/>
              </a:lnSpc>
            </a:pPr>
            <a:r>
              <a:rPr lang="en-US" sz="2600">
                <a:solidFill>
                  <a:srgbClr val="171616"/>
                </a:solidFill>
                <a:latin typeface="Open Sans"/>
                <a:ea typeface="Open Sans"/>
                <a:cs typeface="Open Sans"/>
                <a:sym typeface="Open Sans"/>
              </a:rPr>
              <a:t> in odprtost, da bomo znali s spoštovanjem sprejeti tiste,</a:t>
            </a:r>
          </a:p>
          <a:p>
            <a:pPr algn="l">
              <a:lnSpc>
                <a:spcPts val="5174"/>
              </a:lnSpc>
            </a:pPr>
            <a:r>
              <a:rPr lang="en-US" sz="2600">
                <a:solidFill>
                  <a:srgbClr val="171616"/>
                </a:solidFill>
                <a:latin typeface="Open Sans"/>
                <a:ea typeface="Open Sans"/>
                <a:cs typeface="Open Sans"/>
                <a:sym typeface="Open Sans"/>
              </a:rPr>
              <a:t> ki jih postavljaš med nas kot pastoralne sodelavce.</a:t>
            </a:r>
          </a:p>
          <a:p>
            <a:pPr algn="l">
              <a:lnSpc>
                <a:spcPts val="5174"/>
              </a:lnSpc>
            </a:pPr>
            <a:r>
              <a:rPr lang="en-US" sz="2600">
                <a:solidFill>
                  <a:srgbClr val="171616"/>
                </a:solidFill>
                <a:latin typeface="Open Sans"/>
                <a:ea typeface="Open Sans"/>
                <a:cs typeface="Open Sans"/>
                <a:sym typeface="Open Sans"/>
              </a:rPr>
              <a:t>Gospod, naj bo ta čas razločevanja čas tvoje milosti,</a:t>
            </a:r>
          </a:p>
          <a:p>
            <a:pPr algn="l">
              <a:lnSpc>
                <a:spcPts val="5174"/>
              </a:lnSpc>
            </a:pPr>
            <a:r>
              <a:rPr lang="en-US" sz="2600">
                <a:solidFill>
                  <a:srgbClr val="171616"/>
                </a:solidFill>
                <a:latin typeface="Open Sans"/>
                <a:ea typeface="Open Sans"/>
                <a:cs typeface="Open Sans"/>
                <a:sym typeface="Open Sans"/>
              </a:rPr>
              <a:t> čas molitve, povezanosti in zaupanja.</a:t>
            </a:r>
          </a:p>
          <a:p>
            <a:pPr algn="l">
              <a:lnSpc>
                <a:spcPts val="5174"/>
              </a:lnSpc>
            </a:pPr>
            <a:r>
              <a:rPr lang="en-US" sz="2600">
                <a:solidFill>
                  <a:srgbClr val="171616"/>
                </a:solidFill>
                <a:latin typeface="Open Sans"/>
                <a:ea typeface="Open Sans"/>
                <a:cs typeface="Open Sans"/>
                <a:sym typeface="Open Sans"/>
              </a:rPr>
              <a:t> Naj bo naš ŽPS resnično znamenje občestva, sodelovanja in misijonskega duha.</a:t>
            </a:r>
          </a:p>
          <a:p>
            <a:pPr algn="l">
              <a:lnSpc>
                <a:spcPts val="5174"/>
              </a:lnSpc>
            </a:pPr>
            <a:r>
              <a:rPr lang="en-US" sz="2600">
                <a:solidFill>
                  <a:srgbClr val="171616"/>
                </a:solidFill>
                <a:latin typeface="Open Sans"/>
                <a:ea typeface="Open Sans"/>
                <a:cs typeface="Open Sans"/>
                <a:sym typeface="Open Sans"/>
              </a:rPr>
              <a:t>To te prosimo</a:t>
            </a:r>
            <a:r>
              <a:rPr lang="en-US" sz="2600">
                <a:solidFill>
                  <a:srgbClr val="171616"/>
                </a:solidFill>
                <a:latin typeface="Open Sans"/>
                <a:ea typeface="Open Sans"/>
                <a:cs typeface="Open Sans"/>
                <a:sym typeface="Open Sans"/>
              </a:rPr>
              <a:t> po Kristusu, našem Gospodu.</a:t>
            </a:r>
          </a:p>
          <a:p>
            <a:pPr algn="l">
              <a:lnSpc>
                <a:spcPts val="5174"/>
              </a:lnSpc>
            </a:pPr>
            <a:r>
              <a:rPr lang="en-US" sz="2600" b="true">
                <a:solidFill>
                  <a:srgbClr val="171616"/>
                </a:solidFill>
                <a:latin typeface="Open Sans Bold"/>
                <a:ea typeface="Open Sans Bold"/>
                <a:cs typeface="Open Sans Bold"/>
                <a:sym typeface="Open Sans Bold"/>
              </a:rPr>
              <a:t>Amen.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6000"/>
            </a:blip>
            <a:stretch>
              <a:fillRect l="0" t="-9222" r="0" b="-9222"/>
            </a:stretch>
          </a:blipFill>
        </p:spPr>
      </p:sp>
      <p:grpSp>
        <p:nvGrpSpPr>
          <p:cNvPr name="Group 3" id="3"/>
          <p:cNvGrpSpPr/>
          <p:nvPr/>
        </p:nvGrpSpPr>
        <p:grpSpPr>
          <a:xfrm rot="0">
            <a:off x="0" y="0"/>
            <a:ext cx="977412" cy="977412"/>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sp>
        <p:nvSpPr>
          <p:cNvPr name="TextBox 5" id="5"/>
          <p:cNvSpPr txBox="true"/>
          <p:nvPr/>
        </p:nvSpPr>
        <p:spPr>
          <a:xfrm rot="0">
            <a:off x="1222389" y="374406"/>
            <a:ext cx="17574182" cy="1019176"/>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Začetna molitev: O PRIDI STVARNIK SVETI DUH</a:t>
            </a:r>
          </a:p>
        </p:txBody>
      </p:sp>
      <p:sp>
        <p:nvSpPr>
          <p:cNvPr name="TextBox 6" id="6"/>
          <p:cNvSpPr txBox="true"/>
          <p:nvPr/>
        </p:nvSpPr>
        <p:spPr>
          <a:xfrm rot="0">
            <a:off x="5697804" y="2128182"/>
            <a:ext cx="6892392" cy="6979471"/>
          </a:xfrm>
          <a:prstGeom prst="rect">
            <a:avLst/>
          </a:prstGeom>
        </p:spPr>
        <p:txBody>
          <a:bodyPr anchor="t" rtlCol="false" tIns="0" lIns="0" bIns="0" rIns="0">
            <a:spAutoFit/>
          </a:bodyPr>
          <a:lstStyle/>
          <a:p>
            <a:pPr algn="ctr">
              <a:lnSpc>
                <a:spcPts val="6184"/>
              </a:lnSpc>
              <a:spcBef>
                <a:spcPct val="0"/>
              </a:spcBef>
            </a:pPr>
            <a:r>
              <a:rPr lang="en-US" sz="4417">
                <a:solidFill>
                  <a:srgbClr val="171616"/>
                </a:solidFill>
                <a:latin typeface="Raleway"/>
                <a:ea typeface="Raleway"/>
                <a:cs typeface="Raleway"/>
                <a:sym typeface="Raleway"/>
              </a:rPr>
              <a:t>O pridi, Stvarnik, Sveti Duh,</a:t>
            </a:r>
          </a:p>
          <a:p>
            <a:pPr algn="ctr">
              <a:lnSpc>
                <a:spcPts val="6184"/>
              </a:lnSpc>
              <a:spcBef>
                <a:spcPct val="0"/>
              </a:spcBef>
            </a:pPr>
            <a:r>
              <a:rPr lang="en-US" sz="4417">
                <a:solidFill>
                  <a:srgbClr val="171616"/>
                </a:solidFill>
                <a:latin typeface="Raleway"/>
                <a:ea typeface="Raleway"/>
                <a:cs typeface="Raleway"/>
                <a:sym typeface="Raleway"/>
              </a:rPr>
              <a:t> obišči nas, ki tvoji smo,</a:t>
            </a:r>
          </a:p>
          <a:p>
            <a:pPr algn="ctr">
              <a:lnSpc>
                <a:spcPts val="6184"/>
              </a:lnSpc>
              <a:spcBef>
                <a:spcPct val="0"/>
              </a:spcBef>
            </a:pPr>
            <a:r>
              <a:rPr lang="en-US" sz="4417">
                <a:solidFill>
                  <a:srgbClr val="171616"/>
                </a:solidFill>
                <a:latin typeface="Raleway"/>
                <a:ea typeface="Raleway"/>
                <a:cs typeface="Raleway"/>
                <a:sym typeface="Raleway"/>
              </a:rPr>
              <a:t> napolni s svojo milostjo</a:t>
            </a:r>
          </a:p>
          <a:p>
            <a:pPr algn="ctr">
              <a:lnSpc>
                <a:spcPts val="6184"/>
              </a:lnSpc>
              <a:spcBef>
                <a:spcPct val="0"/>
              </a:spcBef>
            </a:pPr>
            <a:r>
              <a:rPr lang="en-US" sz="4417">
                <a:solidFill>
                  <a:srgbClr val="171616"/>
                </a:solidFill>
                <a:latin typeface="Raleway"/>
                <a:ea typeface="Raleway"/>
                <a:cs typeface="Raleway"/>
                <a:sym typeface="Raleway"/>
              </a:rPr>
              <a:t> srce po tebi ustvarjeno.</a:t>
            </a:r>
          </a:p>
          <a:p>
            <a:pPr algn="ctr">
              <a:lnSpc>
                <a:spcPts val="6184"/>
              </a:lnSpc>
              <a:spcBef>
                <a:spcPct val="0"/>
              </a:spcBef>
            </a:pPr>
          </a:p>
          <a:p>
            <a:pPr algn="ctr">
              <a:lnSpc>
                <a:spcPts val="6184"/>
              </a:lnSpc>
              <a:spcBef>
                <a:spcPct val="0"/>
              </a:spcBef>
            </a:pPr>
            <a:r>
              <a:rPr lang="en-US" sz="4417">
                <a:solidFill>
                  <a:srgbClr val="171616"/>
                </a:solidFill>
                <a:latin typeface="Raleway"/>
                <a:ea typeface="Raleway"/>
                <a:cs typeface="Raleway"/>
                <a:sym typeface="Raleway"/>
              </a:rPr>
              <a:t>Ime je tvoje Tolažnik</a:t>
            </a:r>
          </a:p>
          <a:p>
            <a:pPr algn="ctr">
              <a:lnSpc>
                <a:spcPts val="6184"/>
              </a:lnSpc>
              <a:spcBef>
                <a:spcPct val="0"/>
              </a:spcBef>
            </a:pPr>
            <a:r>
              <a:rPr lang="en-US" sz="4417">
                <a:solidFill>
                  <a:srgbClr val="171616"/>
                </a:solidFill>
                <a:latin typeface="Raleway"/>
                <a:ea typeface="Raleway"/>
                <a:cs typeface="Raleway"/>
                <a:sym typeface="Raleway"/>
              </a:rPr>
              <a:t> in dar Boga najvišjega,</a:t>
            </a:r>
          </a:p>
          <a:p>
            <a:pPr algn="ctr">
              <a:lnSpc>
                <a:spcPts val="6184"/>
              </a:lnSpc>
              <a:spcBef>
                <a:spcPct val="0"/>
              </a:spcBef>
            </a:pPr>
            <a:r>
              <a:rPr lang="en-US" sz="4417">
                <a:solidFill>
                  <a:srgbClr val="171616"/>
                </a:solidFill>
                <a:latin typeface="Raleway"/>
                <a:ea typeface="Raleway"/>
                <a:cs typeface="Raleway"/>
                <a:sym typeface="Raleway"/>
              </a:rPr>
              <a:t> ljubezen, ogenj, živi vir,</a:t>
            </a:r>
          </a:p>
          <a:p>
            <a:pPr algn="ctr">
              <a:lnSpc>
                <a:spcPts val="6184"/>
              </a:lnSpc>
              <a:spcBef>
                <a:spcPct val="0"/>
              </a:spcBef>
            </a:pPr>
            <a:r>
              <a:rPr lang="en-US" sz="4417">
                <a:solidFill>
                  <a:srgbClr val="171616"/>
                </a:solidFill>
                <a:latin typeface="Raleway"/>
                <a:ea typeface="Raleway"/>
                <a:cs typeface="Raleway"/>
                <a:sym typeface="Raleway"/>
              </a:rPr>
              <a:t> posvečevalec vseh stvari.</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sp>
        <p:nvSpPr>
          <p:cNvPr name="TextBox 4" id="4"/>
          <p:cNvSpPr txBox="true"/>
          <p:nvPr/>
        </p:nvSpPr>
        <p:spPr>
          <a:xfrm rot="0">
            <a:off x="1222389" y="374406"/>
            <a:ext cx="17574182" cy="1019176"/>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Začetna molitev: O PRIDI STVARNIK SVETI DUH</a:t>
            </a:r>
          </a:p>
        </p:txBody>
      </p:sp>
      <p:sp>
        <p:nvSpPr>
          <p:cNvPr name="TextBox 5" id="5"/>
          <p:cNvSpPr txBox="true"/>
          <p:nvPr/>
        </p:nvSpPr>
        <p:spPr>
          <a:xfrm rot="0">
            <a:off x="1028700" y="2106661"/>
            <a:ext cx="7594446" cy="7604972"/>
          </a:xfrm>
          <a:prstGeom prst="rect">
            <a:avLst/>
          </a:prstGeom>
        </p:spPr>
        <p:txBody>
          <a:bodyPr anchor="t" rtlCol="false" tIns="0" lIns="0" bIns="0" rIns="0">
            <a:spAutoFit/>
          </a:bodyPr>
          <a:lstStyle/>
          <a:p>
            <a:pPr algn="ctr">
              <a:lnSpc>
                <a:spcPts val="6188"/>
              </a:lnSpc>
              <a:spcBef>
                <a:spcPct val="0"/>
              </a:spcBef>
            </a:pPr>
            <a:r>
              <a:rPr lang="en-US" sz="4420">
                <a:solidFill>
                  <a:srgbClr val="171616"/>
                </a:solidFill>
                <a:latin typeface="Raleway"/>
                <a:ea typeface="Raleway"/>
                <a:cs typeface="Raleway"/>
                <a:sym typeface="Raleway"/>
              </a:rPr>
              <a:t>Razsvetli z lučjo nam razum,</a:t>
            </a:r>
          </a:p>
          <a:p>
            <a:pPr algn="ctr">
              <a:lnSpc>
                <a:spcPts val="6188"/>
              </a:lnSpc>
              <a:spcBef>
                <a:spcPct val="0"/>
              </a:spcBef>
            </a:pPr>
            <a:r>
              <a:rPr lang="en-US" sz="4420">
                <a:solidFill>
                  <a:srgbClr val="171616"/>
                </a:solidFill>
                <a:latin typeface="Raleway"/>
                <a:ea typeface="Raleway"/>
                <a:cs typeface="Raleway"/>
                <a:sym typeface="Raleway"/>
              </a:rPr>
              <a:t> ljubezen v naša srca vlij,</a:t>
            </a:r>
          </a:p>
          <a:p>
            <a:pPr algn="ctr">
              <a:lnSpc>
                <a:spcPts val="6188"/>
              </a:lnSpc>
              <a:spcBef>
                <a:spcPct val="0"/>
              </a:spcBef>
            </a:pPr>
            <a:r>
              <a:rPr lang="en-US" sz="4420">
                <a:solidFill>
                  <a:srgbClr val="171616"/>
                </a:solidFill>
                <a:latin typeface="Raleway"/>
                <a:ea typeface="Raleway"/>
                <a:cs typeface="Raleway"/>
                <a:sym typeface="Raleway"/>
              </a:rPr>
              <a:t> v telesni bedi nas krepčaj,</a:t>
            </a:r>
          </a:p>
          <a:p>
            <a:pPr algn="ctr">
              <a:lnSpc>
                <a:spcPts val="6188"/>
              </a:lnSpc>
              <a:spcBef>
                <a:spcPct val="0"/>
              </a:spcBef>
            </a:pPr>
            <a:r>
              <a:rPr lang="en-US" sz="4420">
                <a:solidFill>
                  <a:srgbClr val="171616"/>
                </a:solidFill>
                <a:latin typeface="Raleway"/>
                <a:ea typeface="Raleway"/>
                <a:cs typeface="Raleway"/>
                <a:sym typeface="Raleway"/>
              </a:rPr>
              <a:t> v slabosti vsaki moč nam daj.</a:t>
            </a:r>
          </a:p>
          <a:p>
            <a:pPr algn="ctr">
              <a:lnSpc>
                <a:spcPts val="6188"/>
              </a:lnSpc>
              <a:spcBef>
                <a:spcPct val="0"/>
              </a:spcBef>
            </a:pPr>
          </a:p>
          <a:p>
            <a:pPr algn="ctr">
              <a:lnSpc>
                <a:spcPts val="6188"/>
              </a:lnSpc>
              <a:spcBef>
                <a:spcPct val="0"/>
              </a:spcBef>
            </a:pPr>
            <a:r>
              <a:rPr lang="en-US" sz="4420">
                <a:solidFill>
                  <a:srgbClr val="171616"/>
                </a:solidFill>
                <a:latin typeface="Raleway"/>
                <a:ea typeface="Raleway"/>
                <a:cs typeface="Raleway"/>
                <a:sym typeface="Raleway"/>
              </a:rPr>
              <a:t>Odženi proč sovražnika</a:t>
            </a:r>
          </a:p>
          <a:p>
            <a:pPr algn="ctr">
              <a:lnSpc>
                <a:spcPts val="6188"/>
              </a:lnSpc>
              <a:spcBef>
                <a:spcPct val="0"/>
              </a:spcBef>
            </a:pPr>
            <a:r>
              <a:rPr lang="en-US" sz="4420">
                <a:solidFill>
                  <a:srgbClr val="171616"/>
                </a:solidFill>
                <a:latin typeface="Raleway"/>
                <a:ea typeface="Raleway"/>
                <a:cs typeface="Raleway"/>
                <a:sym typeface="Raleway"/>
              </a:rPr>
              <a:t> in daj nam stanoviten mir,</a:t>
            </a:r>
          </a:p>
          <a:p>
            <a:pPr algn="ctr">
              <a:lnSpc>
                <a:spcPts val="6188"/>
              </a:lnSpc>
              <a:spcBef>
                <a:spcPct val="0"/>
              </a:spcBef>
            </a:pPr>
            <a:r>
              <a:rPr lang="en-US" sz="4420">
                <a:solidFill>
                  <a:srgbClr val="171616"/>
                </a:solidFill>
                <a:latin typeface="Raleway"/>
                <a:ea typeface="Raleway"/>
                <a:cs typeface="Raleway"/>
                <a:sym typeface="Raleway"/>
              </a:rPr>
              <a:t> pred nami hodi, vodi nas</a:t>
            </a:r>
          </a:p>
          <a:p>
            <a:pPr algn="ctr">
              <a:lnSpc>
                <a:spcPts val="6188"/>
              </a:lnSpc>
              <a:spcBef>
                <a:spcPct val="0"/>
              </a:spcBef>
            </a:pPr>
            <a:r>
              <a:rPr lang="en-US" sz="4420">
                <a:solidFill>
                  <a:srgbClr val="171616"/>
                </a:solidFill>
                <a:latin typeface="Raleway"/>
                <a:ea typeface="Raleway"/>
                <a:cs typeface="Raleway"/>
                <a:sym typeface="Raleway"/>
              </a:rPr>
              <a:t> in zla nas varuj vsakega.</a:t>
            </a:r>
          </a:p>
          <a:p>
            <a:pPr algn="ctr">
              <a:lnSpc>
                <a:spcPts val="6188"/>
              </a:lnSpc>
              <a:spcBef>
                <a:spcPct val="0"/>
              </a:spcBef>
            </a:pPr>
          </a:p>
        </p:txBody>
      </p:sp>
      <p:sp>
        <p:nvSpPr>
          <p:cNvPr name="TextBox 6" id="6"/>
          <p:cNvSpPr txBox="true"/>
          <p:nvPr/>
        </p:nvSpPr>
        <p:spPr>
          <a:xfrm rot="0">
            <a:off x="9556750" y="5856759"/>
            <a:ext cx="8003844" cy="3113138"/>
          </a:xfrm>
          <a:prstGeom prst="rect">
            <a:avLst/>
          </a:prstGeom>
        </p:spPr>
        <p:txBody>
          <a:bodyPr anchor="t" rtlCol="false" tIns="0" lIns="0" bIns="0" rIns="0">
            <a:spAutoFit/>
          </a:bodyPr>
          <a:lstStyle/>
          <a:p>
            <a:pPr algn="ctr">
              <a:lnSpc>
                <a:spcPts val="6218"/>
              </a:lnSpc>
              <a:spcBef>
                <a:spcPct val="0"/>
              </a:spcBef>
            </a:pPr>
            <a:r>
              <a:rPr lang="en-US" sz="4441">
                <a:solidFill>
                  <a:srgbClr val="171616"/>
                </a:solidFill>
                <a:latin typeface="Raleway"/>
                <a:ea typeface="Raleway"/>
                <a:cs typeface="Raleway"/>
                <a:sym typeface="Raleway"/>
              </a:rPr>
              <a:t>Po tebi naj spoznavamo</a:t>
            </a:r>
          </a:p>
          <a:p>
            <a:pPr algn="ctr">
              <a:lnSpc>
                <a:spcPts val="6218"/>
              </a:lnSpc>
              <a:spcBef>
                <a:spcPct val="0"/>
              </a:spcBef>
            </a:pPr>
            <a:r>
              <a:rPr lang="en-US" sz="4441">
                <a:solidFill>
                  <a:srgbClr val="171616"/>
                </a:solidFill>
                <a:latin typeface="Raleway"/>
                <a:ea typeface="Raleway"/>
                <a:cs typeface="Raleway"/>
                <a:sym typeface="Raleway"/>
              </a:rPr>
              <a:t> Očeta in Sina božjega,</a:t>
            </a:r>
          </a:p>
          <a:p>
            <a:pPr algn="ctr">
              <a:lnSpc>
                <a:spcPts val="6218"/>
              </a:lnSpc>
              <a:spcBef>
                <a:spcPct val="0"/>
              </a:spcBef>
            </a:pPr>
            <a:r>
              <a:rPr lang="en-US" sz="4441">
                <a:solidFill>
                  <a:srgbClr val="171616"/>
                </a:solidFill>
                <a:latin typeface="Raleway"/>
                <a:ea typeface="Raleway"/>
                <a:cs typeface="Raleway"/>
                <a:sym typeface="Raleway"/>
              </a:rPr>
              <a:t> In v tebe trdno verujemo,</a:t>
            </a:r>
          </a:p>
          <a:p>
            <a:pPr algn="ctr">
              <a:lnSpc>
                <a:spcPts val="6218"/>
              </a:lnSpc>
              <a:spcBef>
                <a:spcPct val="0"/>
              </a:spcBef>
            </a:pPr>
            <a:r>
              <a:rPr lang="en-US" sz="4441">
                <a:solidFill>
                  <a:srgbClr val="171616"/>
                </a:solidFill>
                <a:latin typeface="Raleway"/>
                <a:ea typeface="Raleway"/>
                <a:cs typeface="Raleway"/>
                <a:sym typeface="Raleway"/>
              </a:rPr>
              <a:t> ki izhajaš večno iz obeh. Amen</a:t>
            </a:r>
          </a:p>
        </p:txBody>
      </p:sp>
      <p:sp>
        <p:nvSpPr>
          <p:cNvPr name="Freeform 7" id="7"/>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alphaModFix amt="36000"/>
            </a:blip>
            <a:stretch>
              <a:fillRect l="0" t="-9222" r="0" b="-9222"/>
            </a:stretch>
          </a:blipFill>
        </p:spPr>
      </p:sp>
    </p:spTree>
  </p:cSld>
  <p:clrMapOvr>
    <a:masterClrMapping/>
  </p:clrMapOvr>
</p:sld>
</file>

<file path=ppt/slides/slide4.xml><?xml version="1.0" encoding="utf-8"?>
<p:sld xmlns:p="http://schemas.openxmlformats.org/presentationml/2006/main" xmlns:a="http://schemas.openxmlformats.org/drawingml/2006/main">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sp>
        <p:nvSpPr>
          <p:cNvPr name="TextBox 4" id="4"/>
          <p:cNvSpPr txBox="true"/>
          <p:nvPr/>
        </p:nvSpPr>
        <p:spPr>
          <a:xfrm rot="0">
            <a:off x="758703" y="2681965"/>
            <a:ext cx="16770594" cy="7181469"/>
          </a:xfrm>
          <a:prstGeom prst="rect">
            <a:avLst/>
          </a:prstGeom>
        </p:spPr>
        <p:txBody>
          <a:bodyPr anchor="t" rtlCol="false" tIns="0" lIns="0" bIns="0" rIns="0">
            <a:spAutoFit/>
          </a:bodyPr>
          <a:lstStyle/>
          <a:p>
            <a:pPr algn="l">
              <a:lnSpc>
                <a:spcPts val="4746"/>
              </a:lnSpc>
              <a:spcBef>
                <a:spcPct val="0"/>
              </a:spcBef>
            </a:pPr>
            <a:r>
              <a:rPr lang="en-US" sz="3390">
                <a:solidFill>
                  <a:srgbClr val="171616"/>
                </a:solidFill>
                <a:latin typeface="Open Sans"/>
                <a:ea typeface="Open Sans"/>
                <a:cs typeface="Open Sans"/>
                <a:sym typeface="Open Sans"/>
              </a:rPr>
              <a:t> 1 Št</a:t>
            </a:r>
            <a:r>
              <a:rPr lang="en-US" sz="3390">
                <a:solidFill>
                  <a:srgbClr val="171616"/>
                </a:solidFill>
                <a:latin typeface="Open Sans"/>
                <a:ea typeface="Open Sans"/>
                <a:cs typeface="Open Sans"/>
                <a:sym typeface="Open Sans"/>
              </a:rPr>
              <a:t>evilo uče</a:t>
            </a:r>
            <a:r>
              <a:rPr lang="en-US" sz="3390">
                <a:solidFill>
                  <a:srgbClr val="171616"/>
                </a:solidFill>
                <a:latin typeface="Open Sans"/>
                <a:ea typeface="Open Sans"/>
                <a:cs typeface="Open Sans"/>
                <a:sym typeface="Open Sans"/>
              </a:rPr>
              <a:t>nc</a:t>
            </a:r>
            <a:r>
              <a:rPr lang="en-US" sz="3390">
                <a:solidFill>
                  <a:srgbClr val="171616"/>
                </a:solidFill>
                <a:latin typeface="Open Sans"/>
                <a:ea typeface="Open Sans"/>
                <a:cs typeface="Open Sans"/>
                <a:sym typeface="Open Sans"/>
              </a:rPr>
              <a:t>ev je naraščalo. Helenisti pa so v tistih dneh začeli godrnjati čez Hebrejce, češ da so njihove vdove zapostavljene pri vsakodnevni oskrbi. 2 Dvanajsteri so sklicali množico učencev in rekli: »Ni prav, da mi zanemarjamo Božjo besedo, ker strežemo pri mizi. 3 Poiščite si, bratje, iz svojih vrst sedem mož, ki uživajo ugled in so polni Duha</a:t>
            </a:r>
            <a:r>
              <a:rPr lang="en-US" sz="3390">
                <a:solidFill>
                  <a:srgbClr val="171616"/>
                </a:solidFill>
                <a:latin typeface="Open Sans"/>
                <a:ea typeface="Open Sans"/>
                <a:cs typeface="Open Sans"/>
                <a:sym typeface="Open Sans"/>
              </a:rPr>
              <a:t> </a:t>
            </a:r>
            <a:r>
              <a:rPr lang="en-US" sz="3390">
                <a:solidFill>
                  <a:srgbClr val="171616"/>
                </a:solidFill>
                <a:latin typeface="Open Sans"/>
                <a:ea typeface="Open Sans"/>
                <a:cs typeface="Open Sans"/>
                <a:sym typeface="Open Sans"/>
              </a:rPr>
              <a:t>in modrosti, in določili jih bomo za to službo! 4 Mi pa se bomo posvetili molitvi in oznanjevanju besede.« 5 Množica j</a:t>
            </a:r>
            <a:r>
              <a:rPr lang="en-US" sz="3390">
                <a:solidFill>
                  <a:srgbClr val="171616"/>
                </a:solidFill>
                <a:latin typeface="Open Sans"/>
                <a:ea typeface="Open Sans"/>
                <a:cs typeface="Open Sans"/>
                <a:sym typeface="Open Sans"/>
              </a:rPr>
              <a:t>e predlog soglasno sprejela. Izvolili so Štefana, moža, ki je bil poln vere in Svetega Duha, Filipa, Prohorja, Nikánorja, Timona, Parmenája in Nikolaja, spreobrnjenca in priseljenca iz Antiohije. </a:t>
            </a:r>
          </a:p>
          <a:p>
            <a:pPr algn="l">
              <a:lnSpc>
                <a:spcPts val="4746"/>
              </a:lnSpc>
              <a:spcBef>
                <a:spcPct val="0"/>
              </a:spcBef>
            </a:pPr>
            <a:r>
              <a:rPr lang="en-US" sz="3390">
                <a:solidFill>
                  <a:srgbClr val="171616"/>
                </a:solidFill>
                <a:latin typeface="Open Sans"/>
                <a:ea typeface="Open Sans"/>
                <a:cs typeface="Open Sans"/>
                <a:sym typeface="Open Sans"/>
              </a:rPr>
              <a:t> 6 Predstavili so jih apostolom in ti so med molitvijo položili nanje roke.</a:t>
            </a:r>
          </a:p>
          <a:p>
            <a:pPr algn="l">
              <a:lnSpc>
                <a:spcPts val="4746"/>
              </a:lnSpc>
              <a:spcBef>
                <a:spcPct val="0"/>
              </a:spcBef>
            </a:pPr>
            <a:r>
              <a:rPr lang="en-US" sz="3390">
                <a:solidFill>
                  <a:srgbClr val="171616"/>
                </a:solidFill>
                <a:latin typeface="Open Sans"/>
                <a:ea typeface="Open Sans"/>
                <a:cs typeface="Open Sans"/>
                <a:sym typeface="Open Sans"/>
              </a:rPr>
              <a:t> 7 In Božja beseda se je širila, število učencev v Jeruzalemu se je zelo množilo in tudi veliko duhovnikov je sprejelo vero.</a:t>
            </a:r>
          </a:p>
        </p:txBody>
      </p:sp>
      <p:sp>
        <p:nvSpPr>
          <p:cNvPr name="TextBox 5" id="5"/>
          <p:cNvSpPr txBox="true"/>
          <p:nvPr/>
        </p:nvSpPr>
        <p:spPr>
          <a:xfrm rot="0">
            <a:off x="16103477" y="713251"/>
            <a:ext cx="1155823" cy="264160"/>
          </a:xfrm>
          <a:prstGeom prst="rect">
            <a:avLst/>
          </a:prstGeom>
        </p:spPr>
        <p:txBody>
          <a:bodyPr anchor="t" rtlCol="false" tIns="0" lIns="0" bIns="0" rIns="0">
            <a:spAutoFit/>
          </a:bodyPr>
          <a:lstStyle/>
          <a:p>
            <a:pPr algn="r">
              <a:lnSpc>
                <a:spcPts val="2239"/>
              </a:lnSpc>
              <a:spcBef>
                <a:spcPct val="0"/>
              </a:spcBef>
            </a:pPr>
            <a:r>
              <a:rPr lang="en-US" sz="1599">
                <a:solidFill>
                  <a:srgbClr val="171616"/>
                </a:solidFill>
                <a:latin typeface="Open Sans"/>
                <a:ea typeface="Open Sans"/>
                <a:cs typeface="Open Sans"/>
                <a:sym typeface="Open Sans"/>
              </a:rPr>
              <a:t>3</a:t>
            </a:r>
          </a:p>
        </p:txBody>
      </p:sp>
      <p:sp>
        <p:nvSpPr>
          <p:cNvPr name="TextBox 6" id="6"/>
          <p:cNvSpPr txBox="true"/>
          <p:nvPr/>
        </p:nvSpPr>
        <p:spPr>
          <a:xfrm rot="0">
            <a:off x="2187993" y="374406"/>
            <a:ext cx="8994209" cy="2076451"/>
          </a:xfrm>
          <a:prstGeom prst="rect">
            <a:avLst/>
          </a:prstGeom>
        </p:spPr>
        <p:txBody>
          <a:bodyPr anchor="t" rtlCol="false" tIns="0" lIns="0" bIns="0" rIns="0">
            <a:spAutoFit/>
          </a:bodyPr>
          <a:lstStyle/>
          <a:p>
            <a:pPr algn="l">
              <a:lnSpc>
                <a:spcPts val="8399"/>
              </a:lnSpc>
            </a:pPr>
            <a:r>
              <a:rPr lang="en-US" sz="5999">
                <a:solidFill>
                  <a:srgbClr val="171616"/>
                </a:solidFill>
                <a:latin typeface="Raleway"/>
                <a:ea typeface="Raleway"/>
                <a:cs typeface="Raleway"/>
                <a:sym typeface="Raleway"/>
              </a:rPr>
              <a:t>Svetopisemski odlomek: </a:t>
            </a:r>
          </a:p>
          <a:p>
            <a:pPr algn="l">
              <a:lnSpc>
                <a:spcPts val="8399"/>
              </a:lnSpc>
              <a:spcBef>
                <a:spcPct val="0"/>
              </a:spcBef>
            </a:pPr>
            <a:r>
              <a:rPr lang="en-US" sz="5999" b="true">
                <a:solidFill>
                  <a:srgbClr val="171616"/>
                </a:solidFill>
                <a:latin typeface="Raleway Bold"/>
                <a:ea typeface="Raleway Bold"/>
                <a:cs typeface="Raleway Bold"/>
                <a:sym typeface="Raleway Bold"/>
              </a:rPr>
              <a:t>Apd 6,1–7</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5143500"/>
            <a:chOff x="0" y="0"/>
            <a:chExt cx="24384000" cy="6858000"/>
          </a:xfrm>
        </p:grpSpPr>
        <p:pic>
          <p:nvPicPr>
            <p:cNvPr name="Picture 3" id="3"/>
            <p:cNvPicPr>
              <a:picLocks noChangeAspect="true"/>
            </p:cNvPicPr>
            <p:nvPr/>
          </p:nvPicPr>
          <p:blipFill>
            <a:blip r:embed="rId2"/>
            <a:srcRect l="0" t="17938" r="0" b="39608"/>
            <a:stretch>
              <a:fillRect/>
            </a:stretch>
          </p:blipFill>
          <p:spPr>
            <a:xfrm flipH="false" flipV="false">
              <a:off x="0" y="0"/>
              <a:ext cx="24384000" cy="6858000"/>
            </a:xfrm>
            <a:prstGeom prst="rect">
              <a:avLst/>
            </a:prstGeom>
          </p:spPr>
        </p:pic>
      </p:grpSp>
      <p:grpSp>
        <p:nvGrpSpPr>
          <p:cNvPr name="Group 4" id="4"/>
          <p:cNvGrpSpPr/>
          <p:nvPr/>
        </p:nvGrpSpPr>
        <p:grpSpPr>
          <a:xfrm rot="0">
            <a:off x="0" y="0"/>
            <a:ext cx="977412" cy="977412"/>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sp>
        <p:nvSpPr>
          <p:cNvPr name="TextBox 6" id="6"/>
          <p:cNvSpPr txBox="true"/>
          <p:nvPr/>
        </p:nvSpPr>
        <p:spPr>
          <a:xfrm rot="0">
            <a:off x="1584608" y="6158840"/>
            <a:ext cx="7686616" cy="1019176"/>
          </a:xfrm>
          <a:prstGeom prst="rect">
            <a:avLst/>
          </a:prstGeom>
        </p:spPr>
        <p:txBody>
          <a:bodyPr anchor="t" rtlCol="false" tIns="0" lIns="0" bIns="0" rIns="0">
            <a:spAutoFit/>
          </a:bodyPr>
          <a:lstStyle/>
          <a:p>
            <a:pPr algn="l">
              <a:lnSpc>
                <a:spcPts val="8399"/>
              </a:lnSpc>
              <a:spcBef>
                <a:spcPct val="0"/>
              </a:spcBef>
            </a:pPr>
            <a:r>
              <a:rPr lang="en-US" sz="5999" b="true">
                <a:solidFill>
                  <a:srgbClr val="171616"/>
                </a:solidFill>
                <a:latin typeface="Raleway Bold"/>
                <a:ea typeface="Raleway Bold"/>
                <a:cs typeface="Raleway Bold"/>
                <a:sym typeface="Raleway Bold"/>
              </a:rPr>
              <a:t>Navezava na temo:</a:t>
            </a:r>
          </a:p>
        </p:txBody>
      </p:sp>
      <p:sp>
        <p:nvSpPr>
          <p:cNvPr name="TextBox 7" id="7"/>
          <p:cNvSpPr txBox="true"/>
          <p:nvPr/>
        </p:nvSpPr>
        <p:spPr>
          <a:xfrm rot="0">
            <a:off x="1584608" y="7332883"/>
            <a:ext cx="16264413" cy="1582316"/>
          </a:xfrm>
          <a:prstGeom prst="rect">
            <a:avLst/>
          </a:prstGeom>
        </p:spPr>
        <p:txBody>
          <a:bodyPr anchor="t" rtlCol="false" tIns="0" lIns="0" bIns="0" rIns="0">
            <a:spAutoFit/>
          </a:bodyPr>
          <a:lstStyle/>
          <a:p>
            <a:pPr algn="l">
              <a:lnSpc>
                <a:spcPts val="6577"/>
              </a:lnSpc>
            </a:pPr>
            <a:r>
              <a:rPr lang="en-US" sz="3695">
                <a:solidFill>
                  <a:srgbClr val="171616"/>
                </a:solidFill>
                <a:latin typeface="Open Sans"/>
                <a:ea typeface="Open Sans"/>
                <a:cs typeface="Open Sans"/>
                <a:sym typeface="Open Sans"/>
              </a:rPr>
              <a:t>Volitve v ŽPS so duhovni trenutek skupnostne odgovornosti. Ne gre za iskanje najmočnejših, ampak tistih, ki znajo poslušati, služiti in povezovati.</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977412" y="1028700"/>
            <a:ext cx="7192014" cy="9258300"/>
            <a:chOff x="0" y="0"/>
            <a:chExt cx="9589352" cy="12344400"/>
          </a:xfrm>
        </p:grpSpPr>
        <p:pic>
          <p:nvPicPr>
            <p:cNvPr name="Picture 5" id="5"/>
            <p:cNvPicPr>
              <a:picLocks noChangeAspect="true"/>
            </p:cNvPicPr>
            <p:nvPr/>
          </p:nvPicPr>
          <p:blipFill>
            <a:blip r:embed="rId2"/>
            <a:srcRect l="24082" t="0" r="24082" b="0"/>
            <a:stretch>
              <a:fillRect/>
            </a:stretch>
          </p:blipFill>
          <p:spPr>
            <a:xfrm flipH="false" flipV="false">
              <a:off x="0" y="0"/>
              <a:ext cx="9589352" cy="12344400"/>
            </a:xfrm>
            <a:prstGeom prst="rect">
              <a:avLst/>
            </a:prstGeom>
          </p:spPr>
        </p:pic>
      </p:grpSp>
      <p:sp>
        <p:nvSpPr>
          <p:cNvPr name="TextBox 6" id="6"/>
          <p:cNvSpPr txBox="true"/>
          <p:nvPr/>
        </p:nvSpPr>
        <p:spPr>
          <a:xfrm rot="0">
            <a:off x="8638658" y="962025"/>
            <a:ext cx="9232672" cy="9068286"/>
          </a:xfrm>
          <a:prstGeom prst="rect">
            <a:avLst/>
          </a:prstGeom>
        </p:spPr>
        <p:txBody>
          <a:bodyPr anchor="t" rtlCol="false" tIns="0" lIns="0" bIns="0" rIns="0">
            <a:spAutoFit/>
          </a:bodyPr>
          <a:lstStyle/>
          <a:p>
            <a:pPr algn="ctr">
              <a:lnSpc>
                <a:spcPts val="3813"/>
              </a:lnSpc>
            </a:pPr>
            <a:r>
              <a:rPr lang="en-US" sz="2724">
                <a:solidFill>
                  <a:srgbClr val="171616"/>
                </a:solidFill>
                <a:latin typeface="Raleway"/>
                <a:ea typeface="Raleway"/>
                <a:cs typeface="Raleway"/>
                <a:sym typeface="Raleway"/>
              </a:rPr>
              <a:t>Izbor novih članov je trenutek razločevanja in skupnostne odgovornosti. Izvira iz razumevanja skupnega poslanstva, ki smo ga poglabljali v preteklih temah.</a:t>
            </a:r>
          </a:p>
          <a:p>
            <a:pPr algn="ctr">
              <a:lnSpc>
                <a:spcPts val="3813"/>
              </a:lnSpc>
              <a:spcBef>
                <a:spcPct val="0"/>
              </a:spcBef>
            </a:pPr>
            <a:r>
              <a:rPr lang="en-US" sz="2724">
                <a:solidFill>
                  <a:srgbClr val="171616"/>
                </a:solidFill>
                <a:latin typeface="Raleway"/>
                <a:ea typeface="Raleway"/>
                <a:cs typeface="Raleway"/>
                <a:sym typeface="Raleway"/>
              </a:rPr>
              <a:t>Ko slišimo besedo "volitve", jo pogosto povezujemo s politiko, tekmovanjem, nasprotji. Toda volitve v </a:t>
            </a:r>
            <a:r>
              <a:rPr lang="en-US" sz="2724">
                <a:solidFill>
                  <a:srgbClr val="171616"/>
                </a:solidFill>
                <a:latin typeface="Raleway"/>
                <a:ea typeface="Raleway"/>
                <a:cs typeface="Raleway"/>
                <a:sym typeface="Raleway"/>
              </a:rPr>
              <a:t>Cerkvi, še posebej v župniji, imajo popolnoma drugačen pomen. Niso izraz moči, ampak zaupanja. Niso tekmovanje, ampak darovanje časa, sposobnosti in talentov za skupno dobro.</a:t>
            </a:r>
          </a:p>
          <a:p>
            <a:pPr algn="ctr">
              <a:lnSpc>
                <a:spcPts val="3813"/>
              </a:lnSpc>
              <a:spcBef>
                <a:spcPct val="0"/>
              </a:spcBef>
            </a:pPr>
            <a:r>
              <a:rPr lang="en-US" sz="2724">
                <a:solidFill>
                  <a:srgbClr val="171616"/>
                </a:solidFill>
                <a:latin typeface="Raleway"/>
                <a:ea typeface="Raleway"/>
                <a:cs typeface="Raleway"/>
                <a:sym typeface="Raleway"/>
              </a:rPr>
              <a:t>Izvolitev novih članov ŽPS je priložnost, da se župnijska skupnost ustavi, premisli in moli: Kdo med nami je pripravljen služiti? Kdo zna poslušati, iskati Božjo voljo, sodelovati v duhu edinosti in spoštovanja? Kdo je pripravljen darovati svoj glas za dobro vseh, ne za svoje interese?</a:t>
            </a:r>
          </a:p>
          <a:p>
            <a:pPr algn="ctr">
              <a:lnSpc>
                <a:spcPts val="3813"/>
              </a:lnSpc>
              <a:spcBef>
                <a:spcPct val="0"/>
              </a:spcBef>
            </a:pPr>
            <a:r>
              <a:rPr lang="en-US" sz="2724">
                <a:solidFill>
                  <a:srgbClr val="171616"/>
                </a:solidFill>
                <a:latin typeface="Raleway"/>
                <a:ea typeface="Raleway"/>
                <a:cs typeface="Raleway"/>
                <a:sym typeface="Raleway"/>
              </a:rPr>
              <a:t>Svetopisemska izkušnja izbire voditeljev nam kaže, da gre za dejanje, ki vključuje skupnost in Svetega Duha. V Apostolskih delih beremo, kako so prvi kristjani izbrali sodelavce za pomoč pri vsakodnevnih nalogah:</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sp>
        <p:nvSpPr>
          <p:cNvPr name="Freeform 4" id="4"/>
          <p:cNvSpPr/>
          <p:nvPr/>
        </p:nvSpPr>
        <p:spPr>
          <a:xfrm flipH="false" flipV="false" rot="0">
            <a:off x="977412" y="0"/>
            <a:ext cx="17361877" cy="10287000"/>
          </a:xfrm>
          <a:custGeom>
            <a:avLst/>
            <a:gdLst/>
            <a:ahLst/>
            <a:cxnLst/>
            <a:rect r="r" b="b" t="t" l="l"/>
            <a:pathLst>
              <a:path h="10287000" w="17361877">
                <a:moveTo>
                  <a:pt x="0" y="0"/>
                </a:moveTo>
                <a:lnTo>
                  <a:pt x="17361876" y="0"/>
                </a:lnTo>
                <a:lnTo>
                  <a:pt x="17361876" y="10287000"/>
                </a:lnTo>
                <a:lnTo>
                  <a:pt x="0" y="10287000"/>
                </a:lnTo>
                <a:lnTo>
                  <a:pt x="0" y="0"/>
                </a:lnTo>
                <a:close/>
              </a:path>
            </a:pathLst>
          </a:custGeom>
          <a:blipFill>
            <a:blip r:embed="rId2">
              <a:alphaModFix amt="31000"/>
            </a:blip>
            <a:stretch>
              <a:fillRect l="0" t="-12298" r="0" b="-148"/>
            </a:stretch>
          </a:blipFill>
        </p:spPr>
      </p:sp>
      <p:sp>
        <p:nvSpPr>
          <p:cNvPr name="TextBox 5" id="5"/>
          <p:cNvSpPr txBox="true"/>
          <p:nvPr/>
        </p:nvSpPr>
        <p:spPr>
          <a:xfrm rot="0">
            <a:off x="1265432" y="1425735"/>
            <a:ext cx="16491661" cy="8502329"/>
          </a:xfrm>
          <a:prstGeom prst="rect">
            <a:avLst/>
          </a:prstGeom>
        </p:spPr>
        <p:txBody>
          <a:bodyPr anchor="t" rtlCol="false" tIns="0" lIns="0" bIns="0" rIns="0">
            <a:spAutoFit/>
          </a:bodyPr>
          <a:lstStyle/>
          <a:p>
            <a:pPr algn="l">
              <a:lnSpc>
                <a:spcPts val="4804"/>
              </a:lnSpc>
            </a:pPr>
            <a:r>
              <a:rPr lang="en-US" sz="2793">
                <a:solidFill>
                  <a:srgbClr val="171616"/>
                </a:solidFill>
                <a:latin typeface="Intro Rust"/>
                <a:ea typeface="Intro Rust"/>
                <a:cs typeface="Intro Rust"/>
                <a:sym typeface="Intro Rust"/>
              </a:rPr>
              <a:t>»Poiščite si, bratje, iz svojih vrst sedem mož, ki uživajo ugled in so polni Duha in modrosti, in določili jih bomo za to službo!« (Apd 6,3).</a:t>
            </a:r>
          </a:p>
          <a:p>
            <a:pPr algn="l">
              <a:lnSpc>
                <a:spcPts val="4804"/>
              </a:lnSpc>
            </a:pPr>
          </a:p>
          <a:p>
            <a:pPr algn="l">
              <a:lnSpc>
                <a:spcPts val="4804"/>
              </a:lnSpc>
            </a:pPr>
            <a:r>
              <a:rPr lang="en-US" sz="2793">
                <a:solidFill>
                  <a:srgbClr val="171616"/>
                </a:solidFill>
                <a:latin typeface="Open Sans"/>
                <a:ea typeface="Open Sans"/>
                <a:cs typeface="Open Sans"/>
                <a:sym typeface="Open Sans"/>
              </a:rPr>
              <a:t>Ključno je, da gre za ljudi »polne Duha in modrosti« – in to skupnost zmore prepoznati po molitvi, pogovoru in razločevanju.</a:t>
            </a:r>
          </a:p>
          <a:p>
            <a:pPr algn="l">
              <a:lnSpc>
                <a:spcPts val="4804"/>
              </a:lnSpc>
            </a:pPr>
          </a:p>
          <a:p>
            <a:pPr algn="l">
              <a:lnSpc>
                <a:spcPts val="4804"/>
              </a:lnSpc>
            </a:pPr>
            <a:r>
              <a:rPr lang="en-US" sz="2793">
                <a:solidFill>
                  <a:srgbClr val="171616"/>
                </a:solidFill>
                <a:latin typeface="Open Sans"/>
                <a:ea typeface="Open Sans"/>
                <a:cs typeface="Open Sans"/>
                <a:sym typeface="Open Sans"/>
              </a:rPr>
              <a:t>Volitve niso nekaj, kar "na hitro opravimo", ampak so duhovni trenutek za vso župnijo. To je čas, ko si vsak vernik lahko postavi nekaj vprašanj, ki sledijo pod tem razmislekom.</a:t>
            </a:r>
          </a:p>
          <a:p>
            <a:pPr algn="l">
              <a:lnSpc>
                <a:spcPts val="4804"/>
              </a:lnSpc>
            </a:pPr>
          </a:p>
          <a:p>
            <a:pPr algn="l">
              <a:lnSpc>
                <a:spcPts val="4804"/>
              </a:lnSpc>
            </a:pPr>
            <a:r>
              <a:rPr lang="en-US" sz="2793">
                <a:solidFill>
                  <a:srgbClr val="171616"/>
                </a:solidFill>
                <a:latin typeface="Open Sans"/>
                <a:ea typeface="Open Sans"/>
                <a:cs typeface="Open Sans"/>
                <a:sym typeface="Open Sans"/>
              </a:rPr>
              <a:t>Dobro je, da pri tem upoštevamo tudi cerkvene smernice, ki poudarjajo vključenost vseh slojev občestva, medgeneracijsko ravnovesje, sposobnost sodelovanja in duhovno zrelost. Pomembno je, da kandidate spremljamo z molitvijo, ne z ocenjevanjem.</a:t>
            </a:r>
          </a:p>
          <a:p>
            <a:pPr algn="l">
              <a:lnSpc>
                <a:spcPts val="4804"/>
              </a:lnSpc>
            </a:pPr>
            <a:r>
              <a:rPr lang="en-US" sz="2793">
                <a:solidFill>
                  <a:srgbClr val="171616"/>
                </a:solidFill>
                <a:latin typeface="Open Sans"/>
                <a:ea typeface="Open Sans"/>
                <a:cs typeface="Open Sans"/>
                <a:sym typeface="Open Sans"/>
              </a:rPr>
              <a:t>Izb</a:t>
            </a:r>
            <a:r>
              <a:rPr lang="en-US" sz="2793">
                <a:solidFill>
                  <a:srgbClr val="171616"/>
                </a:solidFill>
                <a:latin typeface="Open Sans"/>
                <a:ea typeface="Open Sans"/>
                <a:cs typeface="Open Sans"/>
                <a:sym typeface="Open Sans"/>
              </a:rPr>
              <a:t>ira članov ŽPS je torej trenutek, ko Cerkev na lokalni ravni lahko uresničuje tudi svojo sinodalno naravo: hoditi skupaj, poslušati drug drugega, razločevati, služiti.</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9801590" y="0"/>
            <a:ext cx="8486410" cy="10287000"/>
            <a:chOff x="0" y="0"/>
            <a:chExt cx="11315214" cy="13716000"/>
          </a:xfrm>
        </p:grpSpPr>
        <p:pic>
          <p:nvPicPr>
            <p:cNvPr name="Picture 5" id="5"/>
            <p:cNvPicPr>
              <a:picLocks noChangeAspect="true"/>
            </p:cNvPicPr>
            <p:nvPr/>
          </p:nvPicPr>
          <p:blipFill>
            <a:blip r:embed="rId2"/>
            <a:srcRect l="22518" t="0" r="22518" b="0"/>
            <a:stretch>
              <a:fillRect/>
            </a:stretch>
          </p:blipFill>
          <p:spPr>
            <a:xfrm flipH="false" flipV="false">
              <a:off x="0" y="0"/>
              <a:ext cx="11315214" cy="13716000"/>
            </a:xfrm>
            <a:prstGeom prst="rect">
              <a:avLst/>
            </a:prstGeom>
          </p:spPr>
        </p:pic>
      </p:grpSp>
      <p:sp>
        <p:nvSpPr>
          <p:cNvPr name="TextBox 6" id="6"/>
          <p:cNvSpPr txBox="true"/>
          <p:nvPr/>
        </p:nvSpPr>
        <p:spPr>
          <a:xfrm rot="0">
            <a:off x="974916" y="1667263"/>
            <a:ext cx="8826673" cy="1019176"/>
          </a:xfrm>
          <a:prstGeom prst="rect">
            <a:avLst/>
          </a:prstGeom>
        </p:spPr>
        <p:txBody>
          <a:bodyPr anchor="t" rtlCol="false" tIns="0" lIns="0" bIns="0" rIns="0">
            <a:spAutoFit/>
          </a:bodyPr>
          <a:lstStyle/>
          <a:p>
            <a:pPr algn="l">
              <a:lnSpc>
                <a:spcPts val="8399"/>
              </a:lnSpc>
              <a:spcBef>
                <a:spcPct val="0"/>
              </a:spcBef>
            </a:pPr>
            <a:r>
              <a:rPr lang="en-US" sz="5999" b="true">
                <a:solidFill>
                  <a:srgbClr val="171616"/>
                </a:solidFill>
                <a:latin typeface="Raleway Bold"/>
                <a:ea typeface="Raleway Bold"/>
                <a:cs typeface="Raleway Bold"/>
                <a:sym typeface="Raleway Bold"/>
              </a:rPr>
              <a:t>Vprašanja za razmislek:</a:t>
            </a:r>
          </a:p>
        </p:txBody>
      </p:sp>
      <p:sp>
        <p:nvSpPr>
          <p:cNvPr name="TextBox 7" id="7"/>
          <p:cNvSpPr txBox="true"/>
          <p:nvPr/>
        </p:nvSpPr>
        <p:spPr>
          <a:xfrm rot="0">
            <a:off x="1028700" y="3078807"/>
            <a:ext cx="8350348" cy="5496471"/>
          </a:xfrm>
          <a:prstGeom prst="rect">
            <a:avLst/>
          </a:prstGeom>
        </p:spPr>
        <p:txBody>
          <a:bodyPr anchor="t" rtlCol="false" tIns="0" lIns="0" bIns="0" rIns="0">
            <a:spAutoFit/>
          </a:bodyPr>
          <a:lstStyle/>
          <a:p>
            <a:pPr algn="l" marL="763097" indent="-381549" lvl="1">
              <a:lnSpc>
                <a:spcPts val="7387"/>
              </a:lnSpc>
              <a:buFont typeface="Arial"/>
              <a:buChar char="•"/>
            </a:pPr>
            <a:r>
              <a:rPr lang="en-US" sz="3534">
                <a:solidFill>
                  <a:srgbClr val="171616"/>
                </a:solidFill>
                <a:latin typeface="Open Sans"/>
                <a:ea typeface="Open Sans"/>
                <a:cs typeface="Open Sans"/>
                <a:sym typeface="Open Sans"/>
              </a:rPr>
              <a:t>Ali sem pripravljen sodelovati?</a:t>
            </a:r>
          </a:p>
          <a:p>
            <a:pPr algn="l" marL="763097" indent="-381549" lvl="1">
              <a:lnSpc>
                <a:spcPts val="7387"/>
              </a:lnSpc>
              <a:buFont typeface="Arial"/>
              <a:buChar char="•"/>
            </a:pPr>
            <a:r>
              <a:rPr lang="en-US" sz="3534">
                <a:solidFill>
                  <a:srgbClr val="171616"/>
                </a:solidFill>
                <a:latin typeface="Open Sans"/>
                <a:ea typeface="Open Sans"/>
                <a:cs typeface="Open Sans"/>
                <a:sym typeface="Open Sans"/>
              </a:rPr>
              <a:t>Ali molim za tiste, ki so poklicani v to službo?</a:t>
            </a:r>
          </a:p>
          <a:p>
            <a:pPr algn="l" marL="763097" indent="-381549" lvl="1">
              <a:lnSpc>
                <a:spcPts val="7387"/>
              </a:lnSpc>
              <a:buFont typeface="Arial"/>
              <a:buChar char="•"/>
            </a:pPr>
            <a:r>
              <a:rPr lang="en-US" sz="3534">
                <a:solidFill>
                  <a:srgbClr val="171616"/>
                </a:solidFill>
                <a:latin typeface="Open Sans"/>
                <a:ea typeface="Open Sans"/>
                <a:cs typeface="Open Sans"/>
                <a:sym typeface="Open Sans"/>
              </a:rPr>
              <a:t>Kako gledam na odgovornost v C</a:t>
            </a:r>
            <a:r>
              <a:rPr lang="en-US" sz="3534">
                <a:solidFill>
                  <a:srgbClr val="171616"/>
                </a:solidFill>
                <a:latin typeface="Open Sans"/>
                <a:ea typeface="Open Sans"/>
                <a:cs typeface="Open Sans"/>
                <a:sym typeface="Open Sans"/>
              </a:rPr>
              <a:t>erkv</a:t>
            </a:r>
            <a:r>
              <a:rPr lang="en-US" sz="3534">
                <a:solidFill>
                  <a:srgbClr val="171616"/>
                </a:solidFill>
                <a:latin typeface="Open Sans"/>
                <a:ea typeface="Open Sans"/>
                <a:cs typeface="Open Sans"/>
                <a:sym typeface="Open Sans"/>
              </a:rPr>
              <a:t>i – kot breme ali kot priložnost za rast?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FFC"/>
        </a:solidFill>
      </p:bgPr>
    </p:bg>
    <p:spTree>
      <p:nvGrpSpPr>
        <p:cNvPr id="1" name=""/>
        <p:cNvGrpSpPr/>
        <p:nvPr/>
      </p:nvGrpSpPr>
      <p:grpSpPr>
        <a:xfrm>
          <a:off x="0" y="0"/>
          <a:ext cx="0" cy="0"/>
          <a:chOff x="0" y="0"/>
          <a:chExt cx="0" cy="0"/>
        </a:xfrm>
      </p:grpSpPr>
      <p:grpSp>
        <p:nvGrpSpPr>
          <p:cNvPr name="Group 2" id="2"/>
          <p:cNvGrpSpPr/>
          <p:nvPr/>
        </p:nvGrpSpPr>
        <p:grpSpPr>
          <a:xfrm rot="0">
            <a:off x="0" y="0"/>
            <a:ext cx="977412" cy="977412"/>
            <a:chOff x="0" y="0"/>
            <a:chExt cx="1913890" cy="1913890"/>
          </a:xfrm>
        </p:grpSpPr>
        <p:sp>
          <p:nvSpPr>
            <p:cNvPr name="Freeform 3" id="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DD0BC"/>
            </a:solidFill>
          </p:spPr>
        </p:sp>
      </p:grpSp>
      <p:grpSp>
        <p:nvGrpSpPr>
          <p:cNvPr name="Group 4" id="4"/>
          <p:cNvGrpSpPr/>
          <p:nvPr/>
        </p:nvGrpSpPr>
        <p:grpSpPr>
          <a:xfrm rot="0">
            <a:off x="1028700" y="1028700"/>
            <a:ext cx="3153956" cy="3461843"/>
            <a:chOff x="0" y="0"/>
            <a:chExt cx="4205275" cy="4615791"/>
          </a:xfrm>
        </p:grpSpPr>
        <p:pic>
          <p:nvPicPr>
            <p:cNvPr name="Picture 5" id="5"/>
            <p:cNvPicPr>
              <a:picLocks noChangeAspect="true"/>
            </p:cNvPicPr>
            <p:nvPr/>
          </p:nvPicPr>
          <p:blipFill>
            <a:blip r:embed="rId2"/>
            <a:srcRect l="0" t="8889" r="0" b="8889"/>
            <a:stretch>
              <a:fillRect/>
            </a:stretch>
          </p:blipFill>
          <p:spPr>
            <a:xfrm flipH="false" flipV="false">
              <a:off x="0" y="0"/>
              <a:ext cx="4205275" cy="4615791"/>
            </a:xfrm>
            <a:prstGeom prst="rect">
              <a:avLst/>
            </a:prstGeom>
          </p:spPr>
        </p:pic>
      </p:grpSp>
      <p:sp>
        <p:nvSpPr>
          <p:cNvPr name="TextBox 6" id="6"/>
          <p:cNvSpPr txBox="true"/>
          <p:nvPr/>
        </p:nvSpPr>
        <p:spPr>
          <a:xfrm rot="0">
            <a:off x="4592602" y="914400"/>
            <a:ext cx="12341426" cy="3133726"/>
          </a:xfrm>
          <a:prstGeom prst="rect">
            <a:avLst/>
          </a:prstGeom>
        </p:spPr>
        <p:txBody>
          <a:bodyPr anchor="t" rtlCol="false" tIns="0" lIns="0" bIns="0" rIns="0">
            <a:spAutoFit/>
          </a:bodyPr>
          <a:lstStyle/>
          <a:p>
            <a:pPr algn="l">
              <a:lnSpc>
                <a:spcPts val="8399"/>
              </a:lnSpc>
              <a:spcBef>
                <a:spcPct val="0"/>
              </a:spcBef>
            </a:pPr>
            <a:r>
              <a:rPr lang="en-US" sz="5999">
                <a:solidFill>
                  <a:srgbClr val="171616"/>
                </a:solidFill>
                <a:latin typeface="Raleway"/>
                <a:ea typeface="Raleway"/>
                <a:cs typeface="Raleway"/>
                <a:sym typeface="Raleway"/>
              </a:rPr>
              <a:t>Navodila škofije glede volitev ŽPS: Priročnik za izbiro članov ŽPS 2026-2031</a:t>
            </a:r>
          </a:p>
        </p:txBody>
      </p:sp>
      <p:sp>
        <p:nvSpPr>
          <p:cNvPr name="TextBox 7" id="7"/>
          <p:cNvSpPr txBox="true"/>
          <p:nvPr/>
        </p:nvSpPr>
        <p:spPr>
          <a:xfrm rot="0">
            <a:off x="1028700" y="5077097"/>
            <a:ext cx="16230600" cy="3893502"/>
          </a:xfrm>
          <a:prstGeom prst="rect">
            <a:avLst/>
          </a:prstGeom>
        </p:spPr>
        <p:txBody>
          <a:bodyPr anchor="t" rtlCol="false" tIns="0" lIns="0" bIns="0" rIns="0">
            <a:spAutoFit/>
          </a:bodyPr>
          <a:lstStyle/>
          <a:p>
            <a:pPr algn="l">
              <a:lnSpc>
                <a:spcPts val="7820"/>
              </a:lnSpc>
            </a:pPr>
            <a:r>
              <a:rPr lang="en-US" sz="4627" b="true">
                <a:solidFill>
                  <a:srgbClr val="171616"/>
                </a:solidFill>
                <a:latin typeface="Open Sans Bold"/>
                <a:ea typeface="Open Sans Bold"/>
                <a:cs typeface="Open Sans Bold"/>
                <a:sym typeface="Open Sans Bold"/>
              </a:rPr>
              <a:t>Kaj je župnijski pastoralni svet?</a:t>
            </a:r>
          </a:p>
          <a:p>
            <a:pPr algn="l">
              <a:lnSpc>
                <a:spcPts val="7820"/>
              </a:lnSpc>
            </a:pPr>
            <a:r>
              <a:rPr lang="en-US" sz="4627">
                <a:solidFill>
                  <a:srgbClr val="171616"/>
                </a:solidFill>
                <a:latin typeface="Open Sans"/>
                <a:ea typeface="Open Sans"/>
                <a:cs typeface="Open Sans"/>
                <a:sym typeface="Open Sans"/>
              </a:rPr>
              <a:t>Župnijski pastoralni svet je župnikovo posvetovalno in delovno telo, ki preučuje, načrtuje in izvaja pastoralno delo v župniji.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DAG9uJgvojo</dc:identifier>
  <dcterms:modified xsi:type="dcterms:W3CDTF">2011-08-01T06:04:30Z</dcterms:modified>
  <cp:revision>1</cp:revision>
  <dc:title>Naše poslanstvo 2025-26/4</dc:title>
</cp:coreProperties>
</file>