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Open Sans Bold" charset="1" panose="020B0806030504020204"/>
      <p:regular r:id="rId16"/>
    </p:embeddedFont>
    <p:embeddedFont>
      <p:font typeface="Open Sans" charset="1" panose="020B0606030504020204"/>
      <p:regular r:id="rId17"/>
    </p:embeddedFont>
    <p:embeddedFont>
      <p:font typeface="Mervale Script" charset="1" panose="03060506000000020000"/>
      <p:regular r:id="rId18"/>
    </p:embeddedFont>
    <p:embeddedFont>
      <p:font typeface="Open Sans Italics" charset="1" panose="020B0606030504020204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813913" y="1382383"/>
            <a:ext cx="8660173" cy="5415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8"/>
              </a:lnSpc>
            </a:pP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REFLEKTIVNA</a:t>
            </a:r>
          </a:p>
          <a:p>
            <a:pPr algn="ctr">
              <a:lnSpc>
                <a:spcPts val="14418"/>
              </a:lnSpc>
            </a:pP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SEJA</a:t>
            </a:r>
          </a:p>
          <a:p>
            <a:pPr algn="ctr">
              <a:lnSpc>
                <a:spcPts val="14418"/>
              </a:lnSpc>
              <a:spcBef>
                <a:spcPct val="0"/>
              </a:spcBef>
            </a:pP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ŽPS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813913" y="7238377"/>
            <a:ext cx="9256162" cy="13354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19"/>
              </a:lnSpc>
              <a:spcBef>
                <a:spcPct val="0"/>
              </a:spcBef>
            </a:pPr>
            <a:r>
              <a:rPr lang="en-US" sz="7799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februar/marec 2026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999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241088" y="7223471"/>
            <a:ext cx="15805824" cy="26785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60"/>
              </a:lnSpc>
            </a:pPr>
            <a:r>
              <a:rPr lang="en-US" sz="3000" b="true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Pripravila:</a:t>
            </a:r>
          </a:p>
          <a:p>
            <a:pPr algn="ctr">
              <a:lnSpc>
                <a:spcPts val="54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Neža Novak, tajnica Škofijskega urada za laike</a:t>
            </a:r>
          </a:p>
          <a:p>
            <a:pPr algn="ctr">
              <a:lnSpc>
                <a:spcPts val="54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telefon: 01/23-42-651</a:t>
            </a:r>
          </a:p>
          <a:p>
            <a:pPr algn="ctr">
              <a:lnSpc>
                <a:spcPts val="54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e-mail: urad.za.laike.lj@rkc.si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000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849958" y="496261"/>
            <a:ext cx="16881032" cy="17577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8"/>
              </a:lnSpc>
              <a:spcBef>
                <a:spcPct val="0"/>
              </a:spcBef>
            </a:pP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I. DUHOVNA POGLO</a:t>
            </a: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BITEV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098495" y="2988388"/>
            <a:ext cx="12383959" cy="47810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Ko je hodil ob Galilejskem jezeru, je zagledal dva brata: Simona, ki se je imenoval Peter, in njegovega brata Andreja. Metala sta mrežo v jezero; bila sta namreč ribiča. Rekel jima je: »Hodíta za menoj in naredil vaju bom za ribiča ljudi.« Takoj sta pustila mreže in šla za njim. In ko je šel od tam naprej, je zagledal dva druga brata: Jakoba, Zebedejevega sina, in njegovega brata Janeza, ki sta s svojim očetom Zebedejem v čolnu popravljala mreže. Poklical ju je in ona dva sta takoj pustila čoln in očeta ter šla za njim. 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Mt 4,18-22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988712" y="2196840"/>
            <a:ext cx="4603524" cy="5142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Svetopisemski odlomek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000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848043" y="496261"/>
            <a:ext cx="12884862" cy="17577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8"/>
              </a:lnSpc>
              <a:spcBef>
                <a:spcPct val="0"/>
              </a:spcBef>
            </a:pP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Za</a:t>
            </a: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osebni</a:t>
            </a:r>
            <a:r>
              <a:rPr lang="en-US" b="true" sz="10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razmislek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098495" y="2774311"/>
            <a:ext cx="12383959" cy="15809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•</a:t>
            </a: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Kakšna je moja izkušnja sodelovanja v župnijskem pastoralnem svetu v teh petih letih?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4858976" y="4907002"/>
            <a:ext cx="8570048" cy="47848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575"/>
              </a:lnSpc>
              <a:spcBef>
                <a:spcPct val="0"/>
              </a:spcBef>
            </a:pPr>
            <a:r>
              <a:rPr lang="en-US" sz="6839">
                <a:solidFill>
                  <a:srgbClr val="6E7355"/>
                </a:solidFill>
                <a:latin typeface="Mervale Script"/>
                <a:ea typeface="Mervale Script"/>
                <a:cs typeface="Mervale Script"/>
                <a:sym typeface="Mervale Script"/>
              </a:rPr>
              <a:t>Gospod, hvala ti za vse </a:t>
            </a:r>
          </a:p>
          <a:p>
            <a:pPr algn="ctr">
              <a:lnSpc>
                <a:spcPts val="9575"/>
              </a:lnSpc>
              <a:spcBef>
                <a:spcPct val="0"/>
              </a:spcBef>
            </a:pPr>
            <a:r>
              <a:rPr lang="en-US" sz="6839">
                <a:solidFill>
                  <a:srgbClr val="6E7355"/>
                </a:solidFill>
                <a:latin typeface="Mervale Script"/>
                <a:ea typeface="Mervale Script"/>
                <a:cs typeface="Mervale Script"/>
                <a:sym typeface="Mervale Script"/>
              </a:rPr>
              <a:t>nove izkušnje, naša srečanja, medsebojne vezi, </a:t>
            </a:r>
          </a:p>
          <a:p>
            <a:pPr algn="ctr">
              <a:lnSpc>
                <a:spcPts val="9575"/>
              </a:lnSpc>
              <a:spcBef>
                <a:spcPct val="0"/>
              </a:spcBef>
            </a:pPr>
            <a:r>
              <a:rPr lang="en-US" sz="6839">
                <a:solidFill>
                  <a:srgbClr val="6E7355"/>
                </a:solidFill>
                <a:latin typeface="Mervale Script"/>
                <a:ea typeface="Mervale Script"/>
                <a:cs typeface="Mervale Script"/>
                <a:sym typeface="Mervale Script"/>
              </a:rPr>
              <a:t>ki so se stkale med nami.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000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354621" y="505786"/>
            <a:ext cx="15871707" cy="15925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019"/>
              </a:lnSpc>
              <a:spcBef>
                <a:spcPct val="0"/>
              </a:spcBef>
            </a:pPr>
            <a:r>
              <a:rPr lang="en-US" b="true" sz="9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II. IZTOČNICA</a:t>
            </a:r>
            <a:r>
              <a:rPr lang="en-US" b="true" sz="9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ZA</a:t>
            </a:r>
            <a:r>
              <a:rPr lang="en-US" b="true" sz="92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POGOVOR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57642" y="2267284"/>
            <a:ext cx="11865665" cy="6914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Župnijski pastoralni svet je župnikovo posvetov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lno in delovno telo,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preučuje,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črtu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je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,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spre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m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lja in preverja izvajanje past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ralnega dela v župni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(St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tut ŽPS, 1. člen). 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Da bi novo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iz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brani člani pastoralnega sveta lah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u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spe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šn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 nadal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že za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tavljen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delo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, moramo sed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anj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čl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ob sklepanju tekočega mandata opra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iti evalvacijo oz. ovrednotiti v tem mandatu opravljeno delo. Člani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župnijske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pastoralne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svet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 smo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v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zadnjih le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ih s pomočjo priročnikov za član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župnijski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h p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oraln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ih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svetov skupaj spreje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št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vilne sklepe in načr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oval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dejavnosti, s katerimi smo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slednje želeli uresničiti. Naslednja vprašanja nam la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h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ko pomagajo pri ovrednotenju našega dela in dajo dobro popotnico našim naslednikom.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000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850615" y="689055"/>
            <a:ext cx="11865665" cy="84894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•         Pri uresničevanju katerih zadanih ciljev oz. sklepov smo bili uspešni, pri katerih neuspešni? Zakaj?</a:t>
            </a:r>
          </a:p>
          <a:p>
            <a:pPr algn="ctr">
              <a:lnSpc>
                <a:spcPts val="48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•         Katerim sodelavcem smo še posebno hv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ležni za njihov trud,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je pripomogel k uspehu zada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nega dela? </a:t>
            </a:r>
          </a:p>
          <a:p>
            <a:pPr algn="ctr">
              <a:lnSpc>
                <a:spcPts val="48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         Kaj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smo pri te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m de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lu pridobili mi osebno? </a:t>
            </a:r>
          </a:p>
          <a:p>
            <a:pPr algn="ctr">
              <a:lnSpc>
                <a:spcPts val="48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         Koliko so nam pri tem delu pomagala srečanja s člani ŽPS iz drugih župnij in izobraževanja, ki sm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 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 jih udeležili?</a:t>
            </a:r>
          </a:p>
          <a:p>
            <a:pPr algn="ctr">
              <a:lnSpc>
                <a:spcPts val="4860"/>
              </a:lnSpc>
            </a:pP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Ker smo za župni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jo odgovorn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i vsi, tudi tisti, ki morda ne bomo ponovno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iz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brani v župnijski pastoralni svet, se zavedamo, da bi bilo 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šk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oda, d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a b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i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dobro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začet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o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delo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pastoralnega načrtovanja z me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njavo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čl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a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nov ŽPS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zastal</a:t>
            </a:r>
            <a:r>
              <a:rPr lang="en-US" sz="3000" i="true">
                <a:solidFill>
                  <a:srgbClr val="6E7355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o oz. bi se ne nadaljevalo. </a:t>
            </a:r>
          </a:p>
          <a:p>
            <a:pPr algn="ctr">
              <a:lnSpc>
                <a:spcPts val="48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         Kateri zadani cilji oz. sprejeti sklepi so še v fazi uresničevanja? </a:t>
            </a:r>
          </a:p>
          <a:p>
            <a:pPr algn="ctr">
              <a:lnSpc>
                <a:spcPts val="48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         Katerim konfliktom bi se v prihodnje lahko izognili?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000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737943" y="723670"/>
            <a:ext cx="11865665" cy="8514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Kako bomo predstavili zastavljeno delo in poskrbeli za nadaljevanje slednjega v novi sestavi članov župnijskega pastoralnega sveta? 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Kako bomo za nadaljevanje zastavljenega dela in uresničev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anj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 že zadanih ciljev navdušili nove člane župnijskega pastoral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nega sveta in kako jim bo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mo pomagali pri nadaljevanju začetega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de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la?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Župnijski pastoralni svet predstavlja in izraža edinost v različnosti karizem, služb in stanov v župniji. Spodbuja in om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og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oča 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oodgovorno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st in sodelovanje vseh vernikov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pri pasto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ralnem delu v župniji na področjih oznanjevanja, bogoslužj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in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dobrodelnosti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ter pri tem p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ovezuje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delo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duhovnika in laikov (Statut ŽPS, 2. člen). 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Kako uspešni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smo bili pri spodbujanju sodelovanja vseh vernikov pri pastoralnem delu v župniji na področjih oznanjevanja, bogoslužja, dobrodelnosti in gradnje živega občestva?</a:t>
            </a:r>
          </a:p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• Katere priložnosti so nas še posebno povezale in bi z njimi morali nadaljevati?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999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92949" y="572461"/>
            <a:ext cx="17995051" cy="1988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79"/>
              </a:lnSpc>
              <a:spcBef>
                <a:spcPct val="0"/>
              </a:spcBef>
            </a:pPr>
            <a:r>
              <a:rPr lang="en-US" b="true" sz="56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Smernice, ki</a:t>
            </a:r>
            <a:r>
              <a:rPr lang="en-US" b="true" sz="56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so</a:t>
            </a:r>
            <a:r>
              <a:rPr lang="en-US" b="true" sz="5699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nam lahko v pomoč pri izbiri novih članov župnijskega pastoralnega sveta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3134863"/>
            <a:ext cx="15805824" cy="53144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Člani župnijskega pastoralnega sveta so župnikovi najožji pastor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lni sodelavci, zato od njih upravičeno pričakujemo, d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 bodo po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spreje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mu povabi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la k sodelovanju v župnijskem past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ralnem svetu res dejavno sodelovali v življenju župni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je. Ob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sprememb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ah,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s katerimi se nekatere naše župnije že soočajo, preostale pa se bodo v bližnji prihodnosti, in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ki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od ž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u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nika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zahtev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ajo š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 več dela, je 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elikodušna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pomoč čl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nov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ŽPS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na najrazličnejših področjih dela v župniji izjemnega pomena. Ob izbiri vsakega izmed novih članov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župnijske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pastoralne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svet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 bodite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zato še posebno pozorni na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o, al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e vsak izmed pred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lagan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ih novih članov res pripravljen dejavno sodelovati v župniji ter k sodelovanju v župniji pritegniti še druge vernike. Preudarno izbiro novih članov župnijskega pastoralnega sveta nam lahko olajšajo naslednja vprašanja: 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999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241088" y="329546"/>
            <a:ext cx="15805824" cy="85567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70"/>
              </a:lnSpc>
            </a:pP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Ali je predlagana o</a:t>
            </a: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seba praktičen kristjan? </a:t>
            </a:r>
          </a:p>
          <a:p>
            <a:pPr algn="ctr">
              <a:lnSpc>
                <a:spcPts val="6870"/>
              </a:lnSpc>
            </a:pPr>
          </a:p>
          <a:p>
            <a:pPr algn="ctr">
              <a:lnSpc>
                <a:spcPts val="6870"/>
              </a:lnSpc>
            </a:pP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Ali predlagana oseba že dejavno sodeluje v življenju župnije oz. je pripravljena dejavno sodelovati v župniji v prihodnje? Na katerih področjih? </a:t>
            </a:r>
          </a:p>
          <a:p>
            <a:pPr algn="ctr">
              <a:lnSpc>
                <a:spcPts val="6870"/>
              </a:lnSpc>
            </a:pPr>
          </a:p>
          <a:p>
            <a:pPr algn="ctr">
              <a:lnSpc>
                <a:spcPts val="6870"/>
              </a:lnSpc>
            </a:pP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Ali je predlagana oseba sposobna na nekonflikten način sodelovati z župnikom in drugimi župljani? </a:t>
            </a:r>
          </a:p>
          <a:p>
            <a:pPr algn="ctr">
              <a:lnSpc>
                <a:spcPts val="6870"/>
              </a:lnSpc>
            </a:pPr>
          </a:p>
          <a:p>
            <a:pPr algn="ctr">
              <a:lnSpc>
                <a:spcPts val="6870"/>
              </a:lnSpc>
            </a:pPr>
            <a:r>
              <a:rPr lang="en-US" b="true" sz="3000">
                <a:solidFill>
                  <a:srgbClr val="6E735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Ali smo bili pri izbiri članov pozorni na starostno strukturo članov ter uravnoteženo razmerje članstva glede na moške in ženske?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999"/>
            </a:blip>
            <a:stretch>
              <a:fillRect l="0" t="-1555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1026259"/>
            <a:ext cx="15805824" cy="74793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60"/>
              </a:lnSpc>
            </a:pP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Na osnovi pogovora ob navedenih kriterijih in preteklih izkušnjah dela v ŽPS, oblikujte enega ali več sklepov, ki jih zapišite v zapis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nik seje ŽPS. Določite člane komisije, ki bo pripravila vse potrebno z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 izvedbo izbi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re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novih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članov župnijskega past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ralnega sveta. Komisiji predseduje župnik, člani pa so lah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k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o čla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ni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ajništ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va ŽPS ali trije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med čl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nov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ŽPS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izbrani predstavniki. Člani komisije za izvedbo izbire novih članov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župnijske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pastoralne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ga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svet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a naj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zapisane sklepe upoštevajo kot smernice pr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 </a:t>
            </a:r>
            <a:r>
              <a:rPr lang="en-US" sz="3000">
                <a:solidFill>
                  <a:srgbClr val="6E7355"/>
                </a:solidFill>
                <a:latin typeface="Open Sans"/>
                <a:ea typeface="Open Sans"/>
                <a:cs typeface="Open Sans"/>
                <a:sym typeface="Open Sans"/>
              </a:rPr>
              <a:t>izbiri novih članov ŽPS. Prvo srečanje nove sestave članov župnijskega pastoralnega sveta naj vključuje srečanje s člani ŽPS iz preteklega mandata; predstavitev načina dela ŽPS in predstavitev priročnika za člane ŽPS; primopredajo zapisnikov ŽPS iz preteklega mandata; predstavitev že zastavljenega dela, ki je v teku in dogovor o nadaljnjem sodelovanju z nekdanjimi člani ŽPS.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DAG-ZCLbnfU</dc:identifier>
  <dcterms:modified xsi:type="dcterms:W3CDTF">2011-08-01T06:04:30Z</dcterms:modified>
  <cp:revision>1</cp:revision>
  <dc:title>Besedilo odstavka</dc:title>
</cp:coreProperties>
</file>